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57" r:id="rId5"/>
    <p:sldId id="890" r:id="rId6"/>
    <p:sldId id="328" r:id="rId7"/>
    <p:sldId id="1017" r:id="rId8"/>
    <p:sldId id="884" r:id="rId9"/>
    <p:sldId id="878" r:id="rId10"/>
    <p:sldId id="339" r:id="rId11"/>
    <p:sldId id="373" r:id="rId12"/>
    <p:sldId id="325" r:id="rId13"/>
    <p:sldId id="264" r:id="rId14"/>
    <p:sldId id="883" r:id="rId15"/>
    <p:sldId id="1015" r:id="rId16"/>
    <p:sldId id="1018" r:id="rId17"/>
    <p:sldId id="898" r:id="rId18"/>
    <p:sldId id="901" r:id="rId19"/>
    <p:sldId id="1020" r:id="rId20"/>
    <p:sldId id="1021" r:id="rId21"/>
    <p:sldId id="1029" r:id="rId22"/>
    <p:sldId id="914" r:id="rId23"/>
    <p:sldId id="1030" r:id="rId24"/>
    <p:sldId id="1023" r:id="rId25"/>
    <p:sldId id="1034" r:id="rId26"/>
    <p:sldId id="1028" r:id="rId27"/>
    <p:sldId id="1035" r:id="rId28"/>
    <p:sldId id="1032" r:id="rId29"/>
    <p:sldId id="1036" r:id="rId30"/>
    <p:sldId id="1033" r:id="rId31"/>
    <p:sldId id="455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0D62"/>
    <a:srgbClr val="F6A6C5"/>
    <a:srgbClr val="FF297B"/>
    <a:srgbClr val="32B9CD"/>
    <a:srgbClr val="0762C8"/>
    <a:srgbClr val="EFB661"/>
    <a:srgbClr val="ED145B"/>
    <a:srgbClr val="FF6C6C"/>
    <a:srgbClr val="63666A"/>
    <a:srgbClr val="F4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207548-5406-217F-4E94-9F0B11EB3DE4}" v="361" dt="2022-04-26T23:10:07.378"/>
    <p1510:client id="{C0EFB77E-386A-4989-ABD2-5A445CCED0F6}" v="1308" dt="2022-03-24T12:16:46.325"/>
    <p1510:client id="{CC4FAD4C-B3E0-4482-C054-5F3B86EE8619}" v="157" dt="2022-04-27T04:30:26.825"/>
    <p1510:client id="{CE1D9C78-1E69-434A-5184-5E634B97D769}" v="1" dt="2022-04-27T04:30:58.207"/>
    <p1510:client id="{F16933DC-0316-337B-BC9E-4C067AD9E70C}" v="1" dt="2022-04-27T04:30:43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4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FAF6B-3E96-4408-B623-B0A75E7457D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BDEE4-8356-4AFE-BF4F-D84C594815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6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Divisão de Grupos: Na empresa </a:t>
            </a:r>
            <a:r>
              <a:rPr lang="pt-BR" dirty="0" err="1"/>
              <a:t>vc</a:t>
            </a:r>
            <a:r>
              <a:rPr lang="pt-BR" dirty="0"/>
              <a:t> escolhe? </a:t>
            </a:r>
            <a:r>
              <a:rPr lang="pt-BR" dirty="0" err="1"/>
              <a:t>Vc</a:t>
            </a:r>
            <a:r>
              <a:rPr lang="pt-BR" dirty="0"/>
              <a:t> pode mandar seu colega embora? Não tenho expectativa nenhuma que vocês terminem o sem como amigo do seu colega de grupo. Mas sim cortês, simpático, educado com os colegas do grupo. Ficar amigo não é objetivo.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383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071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144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572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967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151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940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352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148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973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56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Investir tempo aqui</a:t>
            </a:r>
          </a:p>
          <a:p>
            <a:r>
              <a:rPr lang="pt-BR" dirty="0"/>
              <a:t>Quem se esconde: como vamos saber?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471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Descobrimento. Acha que gosta de Dev. </a:t>
            </a:r>
          </a:p>
          <a:p>
            <a:r>
              <a:rPr lang="pt-BR"/>
              <a:t>Mas precisa conhecer os itens de análise e desenvolvimento de sistemas para ter certeza.</a:t>
            </a:r>
          </a:p>
          <a:p>
            <a:r>
              <a:rPr lang="pt-BR"/>
              <a:t>Abrir a mente e experimentar as coisas pra ter certeza. Java e ferramentas.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882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701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Diagrama de BD, </a:t>
            </a:r>
            <a:r>
              <a:rPr lang="pt-BR" err="1"/>
              <a:t>Proto</a:t>
            </a:r>
            <a:r>
              <a:rPr lang="pt-BR"/>
              <a:t> persona, inovação: Estudar e orientar.</a:t>
            </a:r>
          </a:p>
          <a:p>
            <a:r>
              <a:rPr lang="pt-BR" err="1"/>
              <a:t>Canvas</a:t>
            </a:r>
            <a:r>
              <a:rPr lang="pt-BR"/>
              <a:t> – vai sair</a:t>
            </a:r>
          </a:p>
          <a:p>
            <a:r>
              <a:rPr lang="pt-BR"/>
              <a:t>É </a:t>
            </a:r>
            <a:r>
              <a:rPr lang="pt-BR" err="1"/>
              <a:t>planner</a:t>
            </a:r>
            <a:r>
              <a:rPr lang="pt-BR"/>
              <a:t>! (definição da empresa)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599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Diagrama de BD, </a:t>
            </a:r>
            <a:r>
              <a:rPr lang="pt-BR" err="1"/>
              <a:t>Proto</a:t>
            </a:r>
            <a:r>
              <a:rPr lang="pt-BR"/>
              <a:t> persona, inovação: Estudar e orientar.</a:t>
            </a:r>
          </a:p>
          <a:p>
            <a:r>
              <a:rPr lang="pt-BR" err="1"/>
              <a:t>Canvas</a:t>
            </a:r>
            <a:r>
              <a:rPr lang="pt-BR"/>
              <a:t> – vai sair</a:t>
            </a:r>
          </a:p>
          <a:p>
            <a:r>
              <a:rPr lang="pt-BR"/>
              <a:t>É </a:t>
            </a:r>
            <a:r>
              <a:rPr lang="pt-BR" err="1"/>
              <a:t>planner</a:t>
            </a:r>
            <a:r>
              <a:rPr lang="pt-BR"/>
              <a:t>! (definição da empresa)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262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913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09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68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1432460" y="6302667"/>
            <a:ext cx="759540" cy="555333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3910"/>
            <a:ext cx="570147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14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98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661896" cy="1208438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anchor="t"/>
          <a:lstStyle>
            <a:lvl1pPr>
              <a:buNone/>
              <a:defRPr sz="342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420">
                <a:latin typeface="Exo 2" pitchFamily="50" charset="0"/>
              </a:defRPr>
            </a:lvl2pPr>
            <a:lvl3pPr>
              <a:buNone/>
              <a:defRPr sz="3420">
                <a:latin typeface="Exo 2" pitchFamily="50" charset="0"/>
              </a:defRPr>
            </a:lvl3pPr>
            <a:lvl4pPr>
              <a:buNone/>
              <a:defRPr sz="3420">
                <a:latin typeface="Exo 2" pitchFamily="50" charset="0"/>
              </a:defRPr>
            </a:lvl4pPr>
            <a:lvl5pPr>
              <a:buNone/>
              <a:defRPr sz="3420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7" y="150637"/>
            <a:ext cx="1217211" cy="4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61070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42109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5" r:id="rId27"/>
    <p:sldLayoutId id="2147483676" r:id="rId28"/>
    <p:sldLayoutId id="2147483677" r:id="rId29"/>
    <p:sldLayoutId id="2147483682" r:id="rId30"/>
    <p:sldLayoutId id="2147483683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https://pngimg.com/download/4628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Gráfico, Gráfico de radar&#10;&#10;Descrição gerada automaticamente">
            <a:extLst>
              <a:ext uri="{FF2B5EF4-FFF2-40B4-BE49-F238E27FC236}">
                <a16:creationId xmlns:a16="http://schemas.microsoft.com/office/drawing/2014/main" id="{8ECB7690-7272-493B-A9D5-3774051C2B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848" t="1346" r="10948"/>
          <a:stretch/>
        </p:blipFill>
        <p:spPr>
          <a:xfrm>
            <a:off x="0" y="92278"/>
            <a:ext cx="5702365" cy="6765722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E6A5F8F-A308-44FC-ABA6-10E1DF037D89}"/>
              </a:ext>
            </a:extLst>
          </p:cNvPr>
          <p:cNvSpPr/>
          <p:nvPr/>
        </p:nvSpPr>
        <p:spPr>
          <a:xfrm>
            <a:off x="5323692" y="4814402"/>
            <a:ext cx="6539444" cy="181896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30F73D-C4E0-421A-AD4F-067BF4B7A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986" y="-8135"/>
            <a:ext cx="3250105" cy="524764"/>
          </a:xfrm>
        </p:spPr>
        <p:txBody>
          <a:bodyPr/>
          <a:lstStyle/>
          <a:p>
            <a:r>
              <a:rPr lang="pt-BR" dirty="0"/>
              <a:t>PI – 2CCO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FAB61E2-809B-4463-8BC0-618322B432EE}"/>
              </a:ext>
            </a:extLst>
          </p:cNvPr>
          <p:cNvSpPr txBox="1"/>
          <p:nvPr/>
        </p:nvSpPr>
        <p:spPr>
          <a:xfrm>
            <a:off x="0" y="6581001"/>
            <a:ext cx="2167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Business Vectors by </a:t>
            </a:r>
            <a:r>
              <a:rPr lang="en-US" sz="1200" dirty="0" err="1"/>
              <a:t>Vecteezy</a:t>
            </a:r>
            <a:endParaRPr lang="pt-BR" sz="1200" dirty="0"/>
          </a:p>
        </p:txBody>
      </p:sp>
      <p:pic>
        <p:nvPicPr>
          <p:cNvPr id="14" name="Imagem 13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4B106854-E623-4530-A890-2B57F95296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917" y="3447177"/>
            <a:ext cx="965204" cy="1389994"/>
          </a:xfrm>
          <a:prstGeom prst="rect">
            <a:avLst/>
          </a:prstGeom>
        </p:spPr>
      </p:pic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C316F9D4-718A-4083-837E-AF94DD7D5B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711314" y="4297242"/>
            <a:ext cx="509390" cy="50939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E6377325-0026-4F8D-9086-BB1A1D320759}"/>
              </a:ext>
            </a:extLst>
          </p:cNvPr>
          <p:cNvSpPr txBox="1"/>
          <p:nvPr/>
        </p:nvSpPr>
        <p:spPr>
          <a:xfrm>
            <a:off x="5632876" y="4932322"/>
            <a:ext cx="32255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IDEAÇÃO E ESPECIFICAÇÃO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/>
              <a:t>Definição do Negócio/Ideia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/>
              <a:t>Lições Aprendidas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/>
              <a:t>Organização &amp; Planejamento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/>
              <a:t>Especificação Funcional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BF4E8A58-63B8-48D6-AF02-1774972761FF}"/>
              </a:ext>
            </a:extLst>
          </p:cNvPr>
          <p:cNvSpPr/>
          <p:nvPr/>
        </p:nvSpPr>
        <p:spPr>
          <a:xfrm>
            <a:off x="4984780" y="4699877"/>
            <a:ext cx="648000" cy="646331"/>
          </a:xfrm>
          <a:prstGeom prst="ellipse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S1</a:t>
            </a:r>
            <a:endParaRPr lang="pt-BR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9520C58-6F03-4DEA-947A-70FABB9C71B0}"/>
              </a:ext>
            </a:extLst>
          </p:cNvPr>
          <p:cNvSpPr txBox="1"/>
          <p:nvPr/>
        </p:nvSpPr>
        <p:spPr>
          <a:xfrm>
            <a:off x="8805627" y="4993660"/>
            <a:ext cx="30575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ED145B"/>
                </a:solidFill>
              </a:rPr>
              <a:t>Entregáveis no próximo slide 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7E1B84A-E6A6-424E-989B-9482D576CF1E}"/>
              </a:ext>
            </a:extLst>
          </p:cNvPr>
          <p:cNvCxnSpPr/>
          <p:nvPr/>
        </p:nvCxnSpPr>
        <p:spPr>
          <a:xfrm flipH="1">
            <a:off x="4518180" y="6432873"/>
            <a:ext cx="818318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CE8A11B7-E03B-4ECA-BA8F-3C0DBA05A50A}"/>
              </a:ext>
            </a:extLst>
          </p:cNvPr>
          <p:cNvSpPr/>
          <p:nvPr/>
        </p:nvSpPr>
        <p:spPr>
          <a:xfrm>
            <a:off x="4431546" y="6366246"/>
            <a:ext cx="133254" cy="1332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8D7ACDF-616B-4739-94E7-3EA94C968BC1}"/>
              </a:ext>
            </a:extLst>
          </p:cNvPr>
          <p:cNvSpPr/>
          <p:nvPr/>
        </p:nvSpPr>
        <p:spPr>
          <a:xfrm>
            <a:off x="5323692" y="2732458"/>
            <a:ext cx="6539444" cy="181896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37AD63D-6FD5-40AB-B8B5-F15048BEBD6A}"/>
              </a:ext>
            </a:extLst>
          </p:cNvPr>
          <p:cNvSpPr/>
          <p:nvPr/>
        </p:nvSpPr>
        <p:spPr>
          <a:xfrm>
            <a:off x="5323691" y="650514"/>
            <a:ext cx="6539445" cy="181896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283AF60-4D72-4718-94A4-5B9508DB8493}"/>
              </a:ext>
            </a:extLst>
          </p:cNvPr>
          <p:cNvSpPr txBox="1"/>
          <p:nvPr/>
        </p:nvSpPr>
        <p:spPr>
          <a:xfrm>
            <a:off x="5631649" y="2851150"/>
            <a:ext cx="30575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ESPECIFICAÇÃO &amp; PROTÓTIPOS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Espec. Funcional &amp; Técnica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Protótipos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Métricas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Back-</a:t>
            </a:r>
            <a:r>
              <a:rPr lang="pt-BR" sz="1600" dirty="0" err="1"/>
              <a:t>end</a:t>
            </a:r>
            <a:endParaRPr lang="pt-BR" sz="160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ED006-C3AE-4278-8902-D2FF9D1D76FE}"/>
              </a:ext>
            </a:extLst>
          </p:cNvPr>
          <p:cNvSpPr/>
          <p:nvPr/>
        </p:nvSpPr>
        <p:spPr>
          <a:xfrm>
            <a:off x="4983649" y="2621746"/>
            <a:ext cx="648000" cy="64633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S2</a:t>
            </a:r>
            <a:endParaRPr lang="pt-BR" sz="1600" b="1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74665EB-134F-429E-BC50-806E3B859765}"/>
              </a:ext>
            </a:extLst>
          </p:cNvPr>
          <p:cNvSpPr txBox="1"/>
          <p:nvPr/>
        </p:nvSpPr>
        <p:spPr>
          <a:xfrm>
            <a:off x="5631648" y="779661"/>
            <a:ext cx="317397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DESENVOLVIMENTO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Back-</a:t>
            </a:r>
            <a:r>
              <a:rPr lang="pt-BR" sz="1600" dirty="0" err="1"/>
              <a:t>end</a:t>
            </a:r>
            <a:r>
              <a:rPr lang="pt-BR" sz="1600" dirty="0"/>
              <a:t> Finalizado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Início do Dev. Front-</a:t>
            </a:r>
            <a:r>
              <a:rPr lang="pt-BR" sz="1600" dirty="0" err="1"/>
              <a:t>end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Qualidade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C701B2E5-8208-4D09-8B18-9D57A68CF4B8}"/>
              </a:ext>
            </a:extLst>
          </p:cNvPr>
          <p:cNvSpPr/>
          <p:nvPr/>
        </p:nvSpPr>
        <p:spPr>
          <a:xfrm>
            <a:off x="4983649" y="490667"/>
            <a:ext cx="648000" cy="6463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S3</a:t>
            </a:r>
            <a:endParaRPr lang="pt-BR" sz="1600" b="1" dirty="0"/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96C34860-B932-4160-82A7-239EDD64F39A}"/>
              </a:ext>
            </a:extLst>
          </p:cNvPr>
          <p:cNvCxnSpPr>
            <a:cxnSpLocks/>
            <a:endCxn id="29" idx="6"/>
          </p:cNvCxnSpPr>
          <p:nvPr/>
        </p:nvCxnSpPr>
        <p:spPr>
          <a:xfrm rot="10800000" flipV="1">
            <a:off x="2606164" y="4142174"/>
            <a:ext cx="2728678" cy="532129"/>
          </a:xfrm>
          <a:prstGeom prst="bentConnector3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C75FFF1F-052F-4651-A218-E58676540863}"/>
              </a:ext>
            </a:extLst>
          </p:cNvPr>
          <p:cNvCxnSpPr>
            <a:cxnSpLocks/>
            <a:endCxn id="30" idx="6"/>
          </p:cNvCxnSpPr>
          <p:nvPr/>
        </p:nvCxnSpPr>
        <p:spPr>
          <a:xfrm rot="10800000" flipV="1">
            <a:off x="2874470" y="2218541"/>
            <a:ext cx="2426925" cy="1607237"/>
          </a:xfrm>
          <a:prstGeom prst="bentConnector3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9E8926CA-2C3B-4911-8380-EBC2A3D48214}"/>
              </a:ext>
            </a:extLst>
          </p:cNvPr>
          <p:cNvSpPr/>
          <p:nvPr/>
        </p:nvSpPr>
        <p:spPr>
          <a:xfrm>
            <a:off x="2472910" y="4607677"/>
            <a:ext cx="133254" cy="1332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FA89EE20-4503-4830-93F1-138B8A8A985A}"/>
              </a:ext>
            </a:extLst>
          </p:cNvPr>
          <p:cNvSpPr/>
          <p:nvPr/>
        </p:nvSpPr>
        <p:spPr>
          <a:xfrm>
            <a:off x="2741215" y="3759152"/>
            <a:ext cx="133254" cy="1332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8E1DC19-3450-4864-A90D-139BDAF03449}"/>
              </a:ext>
            </a:extLst>
          </p:cNvPr>
          <p:cNvSpPr txBox="1"/>
          <p:nvPr/>
        </p:nvSpPr>
        <p:spPr>
          <a:xfrm>
            <a:off x="8805628" y="2891608"/>
            <a:ext cx="30575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accent4"/>
                </a:solidFill>
              </a:rPr>
              <a:t>Entregáveis no Próximo Slide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BEB3CBC-E8FB-4A1F-8FB6-6E9C1D34FFC2}"/>
              </a:ext>
            </a:extLst>
          </p:cNvPr>
          <p:cNvSpPr txBox="1"/>
          <p:nvPr/>
        </p:nvSpPr>
        <p:spPr>
          <a:xfrm>
            <a:off x="9699294" y="6257958"/>
            <a:ext cx="21879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Entrega: 17/03/2022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90664C0-4CB6-4A66-8B18-5EA393843106}"/>
              </a:ext>
            </a:extLst>
          </p:cNvPr>
          <p:cNvSpPr txBox="1"/>
          <p:nvPr/>
        </p:nvSpPr>
        <p:spPr>
          <a:xfrm>
            <a:off x="6736602" y="95500"/>
            <a:ext cx="10547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Legenda: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1C1B7C7-44A0-488C-9351-D9758509673D}"/>
              </a:ext>
            </a:extLst>
          </p:cNvPr>
          <p:cNvSpPr txBox="1"/>
          <p:nvPr/>
        </p:nvSpPr>
        <p:spPr>
          <a:xfrm>
            <a:off x="7717125" y="95500"/>
            <a:ext cx="51655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Conteúdo</a:t>
            </a:r>
            <a:r>
              <a:rPr lang="pt-BR" sz="1600" b="1" dirty="0"/>
              <a:t> </a:t>
            </a:r>
            <a:r>
              <a:rPr lang="pt-BR" sz="1600" dirty="0"/>
              <a:t> /  </a:t>
            </a:r>
            <a:r>
              <a:rPr lang="pt-BR" sz="1600" b="1" dirty="0">
                <a:solidFill>
                  <a:schemeClr val="accent4"/>
                </a:solidFill>
              </a:rPr>
              <a:t>Entregável PI  </a:t>
            </a:r>
            <a:r>
              <a:rPr lang="pt-BR" sz="1600" dirty="0"/>
              <a:t>/ </a:t>
            </a:r>
            <a:r>
              <a:rPr lang="pt-BR" sz="1600" b="1" dirty="0"/>
              <a:t> </a:t>
            </a:r>
            <a:r>
              <a:rPr lang="pt-BR" sz="1600" dirty="0"/>
              <a:t>Onde Estamos  </a:t>
            </a:r>
          </a:p>
        </p:txBody>
      </p:sp>
      <p:pic>
        <p:nvPicPr>
          <p:cNvPr id="35" name="Imagem 34" descr="Ícone&#10;&#10;Descrição gerada automaticamente">
            <a:extLst>
              <a:ext uri="{FF2B5EF4-FFF2-40B4-BE49-F238E27FC236}">
                <a16:creationId xmlns:a16="http://schemas.microsoft.com/office/drawing/2014/main" id="{048DE77E-747D-4B37-B978-59E702FAAC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646516" y="62698"/>
            <a:ext cx="354229" cy="354229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AF8AB5A8-5630-4204-86A1-26475F83C1FB}"/>
              </a:ext>
            </a:extLst>
          </p:cNvPr>
          <p:cNvSpPr txBox="1"/>
          <p:nvPr/>
        </p:nvSpPr>
        <p:spPr>
          <a:xfrm>
            <a:off x="9711323" y="4171064"/>
            <a:ext cx="21879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Entrega: 28/04/2022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3276C79-A56A-4502-8B46-B31FDAE31DA3}"/>
              </a:ext>
            </a:extLst>
          </p:cNvPr>
          <p:cNvSpPr txBox="1"/>
          <p:nvPr/>
        </p:nvSpPr>
        <p:spPr>
          <a:xfrm>
            <a:off x="9711323" y="2085910"/>
            <a:ext cx="21930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Entrega: 02/06/2022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F81E163-5AF5-4071-B6E8-7C9BC40402B5}"/>
              </a:ext>
            </a:extLst>
          </p:cNvPr>
          <p:cNvSpPr txBox="1"/>
          <p:nvPr/>
        </p:nvSpPr>
        <p:spPr>
          <a:xfrm>
            <a:off x="8805628" y="791693"/>
            <a:ext cx="30575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accent4"/>
                </a:solidFill>
              </a:rPr>
              <a:t>Sem spoilers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solidFill>
                <a:schemeClr val="accent4"/>
              </a:solidFill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EEF2939-3CB2-4EA9-8615-42320ADF7F18}"/>
              </a:ext>
            </a:extLst>
          </p:cNvPr>
          <p:cNvSpPr txBox="1"/>
          <p:nvPr/>
        </p:nvSpPr>
        <p:spPr>
          <a:xfrm>
            <a:off x="1611350" y="300744"/>
            <a:ext cx="485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S6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90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4" grpId="0"/>
      <p:bldP spid="18" grpId="0" animBg="1"/>
      <p:bldP spid="27" grpId="0"/>
      <p:bldP spid="20" grpId="0" animBg="1"/>
      <p:bldP spid="31" grpId="0"/>
      <p:bldP spid="36" grpId="0"/>
      <p:bldP spid="37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95C39-7168-45A4-B810-A5B4B78A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913" y="-153663"/>
            <a:ext cx="7577139" cy="660473"/>
          </a:xfrm>
        </p:spPr>
        <p:txBody>
          <a:bodyPr/>
          <a:lstStyle/>
          <a:p>
            <a:r>
              <a:rPr lang="pt-BR" dirty="0"/>
              <a:t>Detalhamento da Sprint 1</a:t>
            </a:r>
          </a:p>
        </p:txBody>
      </p:sp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022E0699-5C7C-4353-9613-AD9229630D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11</a:t>
            </a:fld>
            <a:endParaRPr lang="pt-BR" sz="798"/>
          </a:p>
        </p:txBody>
      </p:sp>
      <p:sp>
        <p:nvSpPr>
          <p:cNvPr id="46" name="Espaço Reservado para Texto 1">
            <a:extLst>
              <a:ext uri="{FF2B5EF4-FFF2-40B4-BE49-F238E27FC236}">
                <a16:creationId xmlns:a16="http://schemas.microsoft.com/office/drawing/2014/main" id="{7E0B9025-472C-448B-8138-2893C973ABC8}"/>
              </a:ext>
            </a:extLst>
          </p:cNvPr>
          <p:cNvSpPr txBox="1">
            <a:spLocks/>
          </p:cNvSpPr>
          <p:nvPr/>
        </p:nvSpPr>
        <p:spPr>
          <a:xfrm>
            <a:off x="309520" y="3884423"/>
            <a:ext cx="4214531" cy="241636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451" b="1" dirty="0">
                <a:latin typeface="+mn-lt"/>
              </a:rPr>
              <a:t>ITENS QUE VOCÊS INICIAM E PROFESSORES TIRAM AS DÚVIDAS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 err="1">
                <a:latin typeface="+mn-lt"/>
              </a:rPr>
              <a:t>Planner</a:t>
            </a:r>
            <a:r>
              <a:rPr lang="pt-BR" sz="1451" b="1" dirty="0">
                <a:latin typeface="+mn-lt"/>
              </a:rPr>
              <a:t>: </a:t>
            </a:r>
            <a:r>
              <a:rPr lang="pt-BR" sz="1451" b="1" dirty="0">
                <a:solidFill>
                  <a:srgbClr val="E6005A"/>
                </a:solidFill>
                <a:latin typeface="+mn-lt"/>
              </a:rPr>
              <a:t>Pesquisa e Inovação</a:t>
            </a:r>
          </a:p>
          <a:p>
            <a:pPr>
              <a:lnSpc>
                <a:spcPct val="150000"/>
              </a:lnSpc>
            </a:pPr>
            <a:r>
              <a:rPr lang="pt-BR" sz="1451" b="1" dirty="0">
                <a:highlight>
                  <a:srgbClr val="FFFF00"/>
                </a:highlight>
                <a:latin typeface="+mn-lt"/>
              </a:rPr>
              <a:t>Visita (Virtual): </a:t>
            </a:r>
            <a:r>
              <a:rPr lang="pt-BR" sz="1451" b="1" dirty="0">
                <a:solidFill>
                  <a:srgbClr val="E6005A"/>
                </a:solidFill>
                <a:highlight>
                  <a:srgbClr val="FFFF00"/>
                </a:highlight>
                <a:latin typeface="+mn-lt"/>
              </a:rPr>
              <a:t>Pesquisa e Inovação</a:t>
            </a:r>
            <a:endParaRPr lang="pt-BR" sz="1451" b="1" dirty="0">
              <a:highlight>
                <a:srgbClr val="FFFF00"/>
              </a:highlight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pt-BR" sz="1451" b="1" dirty="0">
                <a:highlight>
                  <a:srgbClr val="FFFF00"/>
                </a:highlight>
                <a:latin typeface="+mn-lt"/>
              </a:rPr>
              <a:t>Definição da Inovação: </a:t>
            </a:r>
            <a:r>
              <a:rPr lang="pt-BR" sz="1451" b="1" dirty="0">
                <a:solidFill>
                  <a:srgbClr val="E6005A"/>
                </a:solidFill>
                <a:highlight>
                  <a:srgbClr val="FFFF00"/>
                </a:highlight>
                <a:latin typeface="+mn-lt"/>
              </a:rPr>
              <a:t>Pesquisa e Inovação</a:t>
            </a:r>
          </a:p>
          <a:p>
            <a:pPr>
              <a:lnSpc>
                <a:spcPct val="150000"/>
              </a:lnSpc>
            </a:pPr>
            <a:endParaRPr lang="pt-BR" sz="1451" b="1" dirty="0">
              <a:solidFill>
                <a:srgbClr val="E6005A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endParaRPr lang="pt-BR" sz="1451" b="1" dirty="0">
              <a:solidFill>
                <a:srgbClr val="E6005A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451" b="1" dirty="0">
              <a:solidFill>
                <a:srgbClr val="E6005A"/>
              </a:solidFill>
              <a:latin typeface="+mn-lt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pt-BR" sz="1451" dirty="0">
              <a:solidFill>
                <a:srgbClr val="E6005A"/>
              </a:solidFill>
              <a:latin typeface="+mn-lt"/>
            </a:endParaRPr>
          </a:p>
        </p:txBody>
      </p:sp>
      <p:sp>
        <p:nvSpPr>
          <p:cNvPr id="54" name="Espaço Reservado para Texto 1">
            <a:extLst>
              <a:ext uri="{FF2B5EF4-FFF2-40B4-BE49-F238E27FC236}">
                <a16:creationId xmlns:a16="http://schemas.microsoft.com/office/drawing/2014/main" id="{97BE83CF-0353-4C03-99AA-D819FDCA42EA}"/>
              </a:ext>
            </a:extLst>
          </p:cNvPr>
          <p:cNvSpPr txBox="1">
            <a:spLocks/>
          </p:cNvSpPr>
          <p:nvPr/>
        </p:nvSpPr>
        <p:spPr>
          <a:xfrm>
            <a:off x="309520" y="1143248"/>
            <a:ext cx="4585865" cy="241636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451" b="1" dirty="0">
                <a:latin typeface="+mn-lt"/>
              </a:rPr>
              <a:t>SPRINT 1  - ITENS QUE VOCÊS DEVEM FAZER SOZINHOS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>
                <a:latin typeface="+mn-lt"/>
              </a:rPr>
              <a:t>Ambiente Azure + GitHub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>
                <a:latin typeface="+mn-lt"/>
              </a:rPr>
              <a:t>Site estático institucional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Escopo, Requisitos e </a:t>
            </a:r>
            <a:r>
              <a:rPr lang="pt-BR" sz="1451" b="1" dirty="0" err="1"/>
              <a:t>BackLog</a:t>
            </a:r>
            <a:r>
              <a:rPr lang="pt-BR" sz="1451" b="1" dirty="0"/>
              <a:t> do Produto</a:t>
            </a:r>
            <a:endParaRPr lang="pt-BR" sz="1451" b="1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>
                <a:latin typeface="+mn-lt"/>
              </a:rPr>
              <a:t>Diagrama de BD v1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>
                <a:latin typeface="+mn-lt"/>
              </a:rPr>
              <a:t>Desenho da Solução v1</a:t>
            </a:r>
          </a:p>
          <a:p>
            <a:pPr>
              <a:lnSpc>
                <a:spcPct val="150000"/>
              </a:lnSpc>
            </a:pPr>
            <a:endParaRPr lang="pt-BR" sz="1451" b="1" dirty="0">
              <a:solidFill>
                <a:srgbClr val="E6005A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451" b="1" dirty="0">
              <a:solidFill>
                <a:srgbClr val="E6005A"/>
              </a:solidFill>
              <a:latin typeface="+mn-lt"/>
            </a:endParaRPr>
          </a:p>
        </p:txBody>
      </p:sp>
      <p:sp>
        <p:nvSpPr>
          <p:cNvPr id="55" name="Espaço Reservado para Texto 1">
            <a:extLst>
              <a:ext uri="{FF2B5EF4-FFF2-40B4-BE49-F238E27FC236}">
                <a16:creationId xmlns:a16="http://schemas.microsoft.com/office/drawing/2014/main" id="{8C6C2C4E-2AAD-44F9-BA9B-3745E9F4F0D6}"/>
              </a:ext>
            </a:extLst>
          </p:cNvPr>
          <p:cNvSpPr txBox="1">
            <a:spLocks/>
          </p:cNvSpPr>
          <p:nvPr/>
        </p:nvSpPr>
        <p:spPr>
          <a:xfrm>
            <a:off x="5163015" y="1168645"/>
            <a:ext cx="7028985" cy="48307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451" b="1" dirty="0"/>
              <a:t>ITENS QUE SERÃO INICIADOS NA SALA DE AULA COM O PROFESSOR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Plano de resposta -Lições Aprendidas: </a:t>
            </a:r>
            <a:r>
              <a:rPr lang="pt-BR" sz="1451" b="1" dirty="0">
                <a:solidFill>
                  <a:srgbClr val="E6005A"/>
                </a:solidFill>
              </a:rPr>
              <a:t>Pesquisa e Inovação</a:t>
            </a:r>
            <a:endParaRPr lang="pt-BR" sz="1451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Definição do Negócio (Ideia aprovada): </a:t>
            </a:r>
            <a:r>
              <a:rPr lang="pt-BR" sz="1451" b="1" dirty="0">
                <a:solidFill>
                  <a:srgbClr val="E6005A"/>
                </a:solidFill>
              </a:rPr>
              <a:t>Design de Interação +  PI</a:t>
            </a:r>
            <a:endParaRPr lang="pt-BR" sz="1451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Jornada do Usuário e Persona: </a:t>
            </a:r>
            <a:r>
              <a:rPr lang="pt-BR" sz="1451" b="1" dirty="0">
                <a:solidFill>
                  <a:srgbClr val="E6005A"/>
                </a:solidFill>
              </a:rPr>
              <a:t>Design de Interação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Protótipo do Site Institucional – Alta Resolução: </a:t>
            </a:r>
            <a:r>
              <a:rPr lang="pt-BR" sz="1451" b="1" dirty="0">
                <a:solidFill>
                  <a:srgbClr val="E6005A"/>
                </a:solidFill>
              </a:rPr>
              <a:t>Design de Interação</a:t>
            </a:r>
            <a:endParaRPr lang="pt-BR" sz="1451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Protótipo do Sistema em Baixa Resolução: </a:t>
            </a:r>
            <a:r>
              <a:rPr lang="pt-BR" sz="1451" b="1" dirty="0">
                <a:solidFill>
                  <a:srgbClr val="E6005A"/>
                </a:solidFill>
              </a:rPr>
              <a:t>Design de Interação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Mapa de Empatia: </a:t>
            </a:r>
            <a:r>
              <a:rPr lang="pt-BR" sz="1451" b="1" dirty="0">
                <a:solidFill>
                  <a:srgbClr val="E6005A"/>
                </a:solidFill>
              </a:rPr>
              <a:t>Socioemocional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Estrutura do Projeto </a:t>
            </a:r>
            <a:r>
              <a:rPr lang="pt-BR" sz="1451" b="1" dirty="0" err="1"/>
              <a:t>SpringBoot</a:t>
            </a:r>
            <a:r>
              <a:rPr lang="pt-BR" sz="1451" b="1" dirty="0"/>
              <a:t> Funcionando: </a:t>
            </a:r>
            <a:r>
              <a:rPr lang="pt-BR" sz="1451" b="1" dirty="0" err="1">
                <a:solidFill>
                  <a:srgbClr val="E6005A"/>
                </a:solidFill>
              </a:rPr>
              <a:t>Prog</a:t>
            </a:r>
            <a:r>
              <a:rPr lang="pt-BR" sz="1451" b="1" dirty="0">
                <a:solidFill>
                  <a:srgbClr val="E6005A"/>
                </a:solidFill>
              </a:rPr>
              <a:t> WEB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Back-</a:t>
            </a:r>
            <a:r>
              <a:rPr lang="pt-BR" sz="1451" b="1" dirty="0" err="1"/>
              <a:t>end</a:t>
            </a:r>
            <a:r>
              <a:rPr lang="pt-BR" sz="1451" b="1" dirty="0"/>
              <a:t> – Login e </a:t>
            </a:r>
            <a:r>
              <a:rPr lang="pt-BR" sz="1451" b="1" dirty="0" err="1"/>
              <a:t>Logoff</a:t>
            </a:r>
            <a:r>
              <a:rPr lang="pt-BR" sz="1451" b="1" dirty="0"/>
              <a:t> funcionando com </a:t>
            </a:r>
            <a:r>
              <a:rPr lang="pt-BR" sz="1451" b="1" dirty="0" err="1"/>
              <a:t>Postman</a:t>
            </a:r>
            <a:r>
              <a:rPr lang="pt-BR" sz="1451" b="1" dirty="0"/>
              <a:t>: </a:t>
            </a:r>
            <a:r>
              <a:rPr lang="pt-BR" sz="1451" b="1" dirty="0" err="1">
                <a:solidFill>
                  <a:srgbClr val="E6005A"/>
                </a:solidFill>
              </a:rPr>
              <a:t>Prog</a:t>
            </a:r>
            <a:r>
              <a:rPr lang="pt-BR" sz="1451" b="1" dirty="0">
                <a:solidFill>
                  <a:srgbClr val="E6005A"/>
                </a:solidFill>
              </a:rPr>
              <a:t> WEB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Projeto Individual: </a:t>
            </a:r>
            <a:r>
              <a:rPr lang="pt-BR" sz="1451" b="1" dirty="0" err="1">
                <a:solidFill>
                  <a:srgbClr val="E6005A"/>
                </a:solidFill>
              </a:rPr>
              <a:t>Prog</a:t>
            </a:r>
            <a:r>
              <a:rPr lang="pt-BR" sz="1451" b="1" dirty="0">
                <a:solidFill>
                  <a:srgbClr val="E6005A"/>
                </a:solidFill>
              </a:rPr>
              <a:t> WEB + Estrutura de Dados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Classe Abstrata ou  Interface no Projeto: </a:t>
            </a:r>
            <a:r>
              <a:rPr lang="pt-BR" sz="1451" b="1" dirty="0">
                <a:solidFill>
                  <a:srgbClr val="E6005A"/>
                </a:solidFill>
              </a:rPr>
              <a:t>Estrutura de Dados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Padrão </a:t>
            </a:r>
            <a:r>
              <a:rPr lang="pt-BR" sz="1451" b="1" dirty="0" err="1"/>
              <a:t>Strategy</a:t>
            </a:r>
            <a:r>
              <a:rPr lang="pt-BR" sz="1451" b="1" dirty="0"/>
              <a:t> no Projeto: </a:t>
            </a:r>
            <a:r>
              <a:rPr lang="pt-BR" sz="1451" b="1" dirty="0">
                <a:solidFill>
                  <a:srgbClr val="E6005A"/>
                </a:solidFill>
              </a:rPr>
              <a:t>Estrutura de Dados</a:t>
            </a:r>
          </a:p>
        </p:txBody>
      </p:sp>
    </p:spTree>
    <p:extLst>
      <p:ext uri="{BB962C8B-B14F-4D97-AF65-F5344CB8AC3E}">
        <p14:creationId xmlns:p14="http://schemas.microsoft.com/office/powerpoint/2010/main" val="24408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4" grpId="0"/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95C39-7168-45A4-B810-A5B4B78A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913" y="-153663"/>
            <a:ext cx="7577139" cy="660473"/>
          </a:xfrm>
        </p:spPr>
        <p:txBody>
          <a:bodyPr/>
          <a:lstStyle/>
          <a:p>
            <a:r>
              <a:rPr lang="pt-BR" dirty="0"/>
              <a:t>Detalhamento da Sprint 2</a:t>
            </a:r>
          </a:p>
        </p:txBody>
      </p:sp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022E0699-5C7C-4353-9613-AD9229630D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12</a:t>
            </a:fld>
            <a:endParaRPr lang="pt-BR" sz="798"/>
          </a:p>
        </p:txBody>
      </p:sp>
      <p:sp>
        <p:nvSpPr>
          <p:cNvPr id="46" name="Espaço Reservado para Texto 1">
            <a:extLst>
              <a:ext uri="{FF2B5EF4-FFF2-40B4-BE49-F238E27FC236}">
                <a16:creationId xmlns:a16="http://schemas.microsoft.com/office/drawing/2014/main" id="{7E0B9025-472C-448B-8138-2893C973ABC8}"/>
              </a:ext>
            </a:extLst>
          </p:cNvPr>
          <p:cNvSpPr txBox="1">
            <a:spLocks/>
          </p:cNvSpPr>
          <p:nvPr/>
        </p:nvSpPr>
        <p:spPr>
          <a:xfrm>
            <a:off x="309520" y="4798823"/>
            <a:ext cx="4407446" cy="17654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451" b="1" dirty="0">
                <a:latin typeface="+mn-lt"/>
              </a:rPr>
              <a:t>ITENS QUE VOCÊS INICIAM E PROFESSORES TIRAM AS DÚVIDAS</a:t>
            </a:r>
          </a:p>
          <a:p>
            <a:pPr>
              <a:lnSpc>
                <a:spcPct val="150000"/>
              </a:lnSpc>
            </a:pPr>
            <a:r>
              <a:rPr lang="pt-BR" sz="1451" b="1" dirty="0">
                <a:highlight>
                  <a:srgbClr val="FFFF00"/>
                </a:highlight>
                <a:latin typeface="+mn-lt"/>
              </a:rPr>
              <a:t>Pesquisa in Loco  (PRESENCIAL): </a:t>
            </a:r>
            <a:r>
              <a:rPr lang="pt-BR" sz="1451" b="1" dirty="0">
                <a:solidFill>
                  <a:srgbClr val="E6005A"/>
                </a:solidFill>
                <a:highlight>
                  <a:srgbClr val="FFFF00"/>
                </a:highlight>
                <a:latin typeface="+mn-lt"/>
              </a:rPr>
              <a:t>Pesquisa e Inovação</a:t>
            </a:r>
            <a:endParaRPr lang="pt-BR" sz="1451" b="1" dirty="0">
              <a:highlight>
                <a:srgbClr val="FFFF00"/>
              </a:highlight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pt-BR" sz="1451" b="1" dirty="0">
                <a:highlight>
                  <a:srgbClr val="FFFF00"/>
                </a:highlight>
                <a:latin typeface="+mn-lt"/>
              </a:rPr>
              <a:t>Definição da Inovação: </a:t>
            </a:r>
            <a:r>
              <a:rPr lang="pt-BR" sz="1451" b="1" dirty="0">
                <a:solidFill>
                  <a:srgbClr val="E6005A"/>
                </a:solidFill>
                <a:highlight>
                  <a:srgbClr val="FFFF00"/>
                </a:highlight>
                <a:latin typeface="+mn-lt"/>
              </a:rPr>
              <a:t>Pesquisa e Inovação</a:t>
            </a:r>
            <a:endParaRPr lang="pt-BR" sz="1451" dirty="0">
              <a:solidFill>
                <a:srgbClr val="E6005A"/>
              </a:solidFill>
              <a:latin typeface="+mn-lt"/>
            </a:endParaRPr>
          </a:p>
        </p:txBody>
      </p:sp>
      <p:sp>
        <p:nvSpPr>
          <p:cNvPr id="54" name="Espaço Reservado para Texto 1">
            <a:extLst>
              <a:ext uri="{FF2B5EF4-FFF2-40B4-BE49-F238E27FC236}">
                <a16:creationId xmlns:a16="http://schemas.microsoft.com/office/drawing/2014/main" id="{97BE83CF-0353-4C03-99AA-D819FDCA42EA}"/>
              </a:ext>
            </a:extLst>
          </p:cNvPr>
          <p:cNvSpPr txBox="1">
            <a:spLocks/>
          </p:cNvSpPr>
          <p:nvPr/>
        </p:nvSpPr>
        <p:spPr>
          <a:xfrm>
            <a:off x="309520" y="641446"/>
            <a:ext cx="4585865" cy="241636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451" b="1" dirty="0">
                <a:latin typeface="+mn-lt"/>
              </a:rPr>
              <a:t>SPRINT 1  - ITENS QUE VOCÊS DEVEM FAZER SOZINHOS</a:t>
            </a:r>
          </a:p>
          <a:p>
            <a:pPr>
              <a:lnSpc>
                <a:spcPct val="150000"/>
              </a:lnSpc>
            </a:pPr>
            <a:r>
              <a:rPr lang="pt-BR" sz="1451" b="1" dirty="0">
                <a:latin typeface="+mn-lt"/>
              </a:rPr>
              <a:t>Projetos Atualizados no GitHub</a:t>
            </a:r>
          </a:p>
          <a:p>
            <a:pPr>
              <a:lnSpc>
                <a:spcPct val="150000"/>
              </a:lnSpc>
            </a:pPr>
            <a:r>
              <a:rPr lang="pt-BR" sz="1451" b="1" dirty="0"/>
              <a:t>Requisitos e </a:t>
            </a:r>
            <a:r>
              <a:rPr lang="pt-BR" sz="1451" b="1" dirty="0" err="1"/>
              <a:t>BackLog</a:t>
            </a:r>
            <a:r>
              <a:rPr lang="pt-BR" sz="1451" b="1" dirty="0"/>
              <a:t> do Produto Atualizados</a:t>
            </a:r>
            <a:endParaRPr lang="pt-BR" sz="1451" b="1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pt-BR" sz="1451" b="1" dirty="0">
                <a:latin typeface="+mn-lt"/>
              </a:rPr>
              <a:t>BPMN </a:t>
            </a:r>
          </a:p>
          <a:p>
            <a:pPr>
              <a:lnSpc>
                <a:spcPct val="150000"/>
              </a:lnSpc>
            </a:pPr>
            <a:r>
              <a:rPr lang="pt-BR" sz="1451" b="1" dirty="0">
                <a:latin typeface="+mn-lt"/>
              </a:rPr>
              <a:t>Diagrama de BD v2</a:t>
            </a:r>
          </a:p>
          <a:p>
            <a:pPr>
              <a:lnSpc>
                <a:spcPct val="150000"/>
              </a:lnSpc>
            </a:pPr>
            <a:r>
              <a:rPr lang="pt-BR" sz="1451" b="1" dirty="0" err="1">
                <a:latin typeface="+mn-lt"/>
              </a:rPr>
              <a:t>Planner</a:t>
            </a:r>
            <a:r>
              <a:rPr lang="pt-BR" sz="1451" b="1" dirty="0">
                <a:latin typeface="+mn-lt"/>
              </a:rPr>
              <a:t> Atualizado</a:t>
            </a:r>
          </a:p>
          <a:p>
            <a:pPr>
              <a:lnSpc>
                <a:spcPct val="150000"/>
              </a:lnSpc>
            </a:pPr>
            <a:r>
              <a:rPr lang="pt-BR" sz="1451" b="1" dirty="0">
                <a:latin typeface="+mn-lt"/>
              </a:rPr>
              <a:t>Controle da Execução</a:t>
            </a:r>
          </a:p>
          <a:p>
            <a:pPr>
              <a:lnSpc>
                <a:spcPct val="150000"/>
              </a:lnSpc>
            </a:pPr>
            <a:r>
              <a:rPr lang="pt-BR" sz="1451" b="1" dirty="0">
                <a:latin typeface="+mn-lt"/>
              </a:rPr>
              <a:t>Lições Aprendidas</a:t>
            </a:r>
          </a:p>
          <a:p>
            <a:pPr>
              <a:lnSpc>
                <a:spcPct val="150000"/>
              </a:lnSpc>
            </a:pPr>
            <a:r>
              <a:rPr lang="pt-BR" sz="1451" b="1" dirty="0">
                <a:latin typeface="+mn-lt"/>
              </a:rPr>
              <a:t>AWS Básico configurado (Back + BD)</a:t>
            </a:r>
          </a:p>
          <a:p>
            <a:pPr>
              <a:lnSpc>
                <a:spcPct val="150000"/>
              </a:lnSpc>
            </a:pPr>
            <a:endParaRPr lang="pt-BR" sz="1451" b="1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pt-BR" sz="1451" b="1" dirty="0">
              <a:solidFill>
                <a:srgbClr val="E6005A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451" b="1" dirty="0">
              <a:solidFill>
                <a:srgbClr val="E6005A"/>
              </a:solidFill>
              <a:latin typeface="+mn-lt"/>
            </a:endParaRPr>
          </a:p>
        </p:txBody>
      </p:sp>
      <p:sp>
        <p:nvSpPr>
          <p:cNvPr id="55" name="Espaço Reservado para Texto 1">
            <a:extLst>
              <a:ext uri="{FF2B5EF4-FFF2-40B4-BE49-F238E27FC236}">
                <a16:creationId xmlns:a16="http://schemas.microsoft.com/office/drawing/2014/main" id="{8C6C2C4E-2AAD-44F9-BA9B-3745E9F4F0D6}"/>
              </a:ext>
            </a:extLst>
          </p:cNvPr>
          <p:cNvSpPr txBox="1">
            <a:spLocks/>
          </p:cNvSpPr>
          <p:nvPr/>
        </p:nvSpPr>
        <p:spPr>
          <a:xfrm>
            <a:off x="5341435" y="506810"/>
            <a:ext cx="7028985" cy="48307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451" b="1" dirty="0"/>
              <a:t>ITENS QUE SERÃO INICIADOS NA SALA DE AULA COM O PROFESSOR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Especificação das Métricas e Dashboard: </a:t>
            </a:r>
            <a:r>
              <a:rPr lang="pt-BR" sz="1451" b="1" dirty="0">
                <a:solidFill>
                  <a:srgbClr val="E6005A"/>
                </a:solidFill>
              </a:rPr>
              <a:t>Pesquisa e Inovação &amp; Design de Interação</a:t>
            </a:r>
            <a:endParaRPr lang="pt-BR" sz="1451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Desenho Técnico da Solução: </a:t>
            </a:r>
            <a:r>
              <a:rPr lang="pt-BR" sz="1451" b="1" dirty="0">
                <a:solidFill>
                  <a:srgbClr val="E6005A"/>
                </a:solidFill>
              </a:rPr>
              <a:t>Pesquisa e Inovação</a:t>
            </a:r>
            <a:endParaRPr lang="pt-BR" sz="1451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Funil de Vendas: </a:t>
            </a:r>
            <a:r>
              <a:rPr lang="pt-BR" sz="1451" b="1" dirty="0">
                <a:solidFill>
                  <a:srgbClr val="E6005A"/>
                </a:solidFill>
              </a:rPr>
              <a:t>Design de Interação +  PI</a:t>
            </a:r>
            <a:endParaRPr lang="pt-BR" sz="1451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Jornada do Usuário e Persona: </a:t>
            </a:r>
            <a:r>
              <a:rPr lang="pt-BR" sz="1451" b="1" dirty="0">
                <a:solidFill>
                  <a:srgbClr val="E6005A"/>
                </a:solidFill>
              </a:rPr>
              <a:t>Design de Interação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Protótipo do Sistema em Alta Resolução: </a:t>
            </a:r>
            <a:r>
              <a:rPr lang="pt-BR" sz="1451" b="1" dirty="0">
                <a:solidFill>
                  <a:srgbClr val="E6005A"/>
                </a:solidFill>
              </a:rPr>
              <a:t>Design de Interação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Testes de Usabilidade: </a:t>
            </a:r>
            <a:r>
              <a:rPr lang="pt-BR" sz="1451" b="1" dirty="0">
                <a:solidFill>
                  <a:srgbClr val="E6005A"/>
                </a:solidFill>
              </a:rPr>
              <a:t>Design de Interação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2 APIS de CRUDS (</a:t>
            </a:r>
            <a:r>
              <a:rPr lang="pt-BR" sz="1451" b="1" dirty="0" err="1"/>
              <a:t>SpringBoot</a:t>
            </a:r>
            <a:r>
              <a:rPr lang="pt-BR" sz="1451" b="1" dirty="0"/>
              <a:t> + ORM): </a:t>
            </a:r>
            <a:r>
              <a:rPr lang="pt-BR" sz="1451" b="1" dirty="0">
                <a:solidFill>
                  <a:srgbClr val="E6005A"/>
                </a:solidFill>
              </a:rPr>
              <a:t>Prog WEB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Login/</a:t>
            </a:r>
            <a:r>
              <a:rPr lang="pt-BR" sz="1451" b="1" dirty="0" err="1"/>
              <a:t>Logoff</a:t>
            </a:r>
            <a:r>
              <a:rPr lang="pt-BR" sz="1451" b="1" dirty="0"/>
              <a:t> com ORM: </a:t>
            </a:r>
            <a:r>
              <a:rPr lang="pt-BR" sz="1451" b="1" dirty="0">
                <a:solidFill>
                  <a:srgbClr val="E6005A"/>
                </a:solidFill>
              </a:rPr>
              <a:t>Prog WEB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Documentação das APIs (Swagger) com tratativa de erro: </a:t>
            </a:r>
            <a:r>
              <a:rPr lang="pt-BR" sz="1451" b="1" dirty="0">
                <a:solidFill>
                  <a:srgbClr val="E6005A"/>
                </a:solidFill>
              </a:rPr>
              <a:t>Prog WEB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Documento de Layout (Entrada/Saída) de Dados: </a:t>
            </a:r>
            <a:r>
              <a:rPr lang="pt-BR" sz="1451" b="1" dirty="0">
                <a:solidFill>
                  <a:srgbClr val="E6005A"/>
                </a:solidFill>
              </a:rPr>
              <a:t>Estrutura de Dados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Padrão (</a:t>
            </a:r>
            <a:r>
              <a:rPr lang="pt-BR" sz="1451" b="1" dirty="0" err="1"/>
              <a:t>Observer</a:t>
            </a:r>
            <a:r>
              <a:rPr lang="pt-BR" sz="1451" b="1" dirty="0"/>
              <a:t>, </a:t>
            </a:r>
            <a:r>
              <a:rPr lang="pt-BR" sz="1451" b="1" dirty="0" err="1"/>
              <a:t>Adapter</a:t>
            </a:r>
            <a:r>
              <a:rPr lang="pt-BR" sz="1451" b="1" dirty="0"/>
              <a:t> ou </a:t>
            </a:r>
            <a:r>
              <a:rPr lang="pt-BR" sz="1451" b="1" dirty="0" err="1"/>
              <a:t>Iterator</a:t>
            </a:r>
            <a:r>
              <a:rPr lang="pt-BR" sz="1451" b="1" dirty="0"/>
              <a:t>) no Projeto: </a:t>
            </a:r>
            <a:r>
              <a:rPr lang="pt-BR" sz="1451" b="1" dirty="0">
                <a:solidFill>
                  <a:srgbClr val="E6005A"/>
                </a:solidFill>
              </a:rPr>
              <a:t>Estrutura de Dados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Implementação de Lista no Projeto: </a:t>
            </a:r>
            <a:r>
              <a:rPr lang="pt-BR" sz="1451" b="1" dirty="0">
                <a:solidFill>
                  <a:srgbClr val="E6005A"/>
                </a:solidFill>
              </a:rPr>
              <a:t>Estrutura de Dados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Exportação em CSV (sem usar componente) : </a:t>
            </a:r>
            <a:r>
              <a:rPr lang="pt-BR" sz="1451" b="1" dirty="0">
                <a:solidFill>
                  <a:srgbClr val="E6005A"/>
                </a:solidFill>
              </a:rPr>
              <a:t>Estrutura de Dados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BR" sz="1451" b="1" dirty="0">
              <a:solidFill>
                <a:srgbClr val="E6005A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BR" sz="1451" b="1" dirty="0">
              <a:solidFill>
                <a:srgbClr val="E6005A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BR" sz="1451" b="1" dirty="0">
              <a:solidFill>
                <a:srgbClr val="E60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38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4" grpId="0"/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26">
            <a:extLst>
              <a:ext uri="{FF2B5EF4-FFF2-40B4-BE49-F238E27FC236}">
                <a16:creationId xmlns:a16="http://schemas.microsoft.com/office/drawing/2014/main" id="{A27E9D17-6C34-4203-8F45-DE1967C0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3" y="1051326"/>
            <a:ext cx="7559676" cy="721912"/>
          </a:xfrm>
        </p:spPr>
        <p:txBody>
          <a:bodyPr/>
          <a:lstStyle/>
          <a:p>
            <a:r>
              <a:rPr lang="pt-BR" dirty="0"/>
              <a:t>Pesquisa e Inovação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3300A780-28D6-4142-AAFF-8AB7F0F82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3" y="3927546"/>
            <a:ext cx="7559675" cy="471055"/>
          </a:xfrm>
        </p:spPr>
        <p:txBody>
          <a:bodyPr/>
          <a:lstStyle/>
          <a:p>
            <a:r>
              <a:rPr lang="pt-BR" dirty="0"/>
              <a:t>Professor Gerson Santos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2E38C0ED-DA4C-459D-BC16-DFDD3225C5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63" y="2713038"/>
            <a:ext cx="7559675" cy="644525"/>
          </a:xfrm>
        </p:spPr>
        <p:txBody>
          <a:bodyPr/>
          <a:lstStyle/>
          <a:p>
            <a:r>
              <a:rPr lang="pt-BR" dirty="0"/>
              <a:t>Aula - Arquitetura</a:t>
            </a:r>
          </a:p>
        </p:txBody>
      </p:sp>
      <p:sp>
        <p:nvSpPr>
          <p:cNvPr id="30" name="Espaço Reservado para Texto 29">
            <a:extLst>
              <a:ext uri="{FF2B5EF4-FFF2-40B4-BE49-F238E27FC236}">
                <a16:creationId xmlns:a16="http://schemas.microsoft.com/office/drawing/2014/main" id="{7254108E-4F32-4706-A83A-76A34AF22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16163" y="4508210"/>
            <a:ext cx="7559675" cy="433678"/>
          </a:xfrm>
        </p:spPr>
        <p:txBody>
          <a:bodyPr/>
          <a:lstStyle/>
          <a:p>
            <a:r>
              <a:rPr lang="pt-BR" dirty="0" err="1"/>
              <a:t>gerson.santos@sptech.school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2581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68ABB22-FEB6-4728-A209-4420BD87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56" y="496466"/>
            <a:ext cx="7551738" cy="660473"/>
          </a:xfrm>
        </p:spPr>
        <p:txBody>
          <a:bodyPr/>
          <a:lstStyle/>
          <a:p>
            <a:r>
              <a:rPr lang="pt-BR" dirty="0"/>
              <a:t>Conceitos que serão utilizados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2088" y="6564313"/>
            <a:ext cx="569912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14</a:t>
            </a:fld>
            <a:endParaRPr lang="pt-BR" sz="798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4CAC007-E4AD-4E20-A7DA-1690BF56930E}"/>
              </a:ext>
            </a:extLst>
          </p:cNvPr>
          <p:cNvSpPr/>
          <p:nvPr/>
        </p:nvSpPr>
        <p:spPr>
          <a:xfrm>
            <a:off x="803566" y="1570777"/>
            <a:ext cx="10682190" cy="4309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32" dirty="0"/>
          </a:p>
          <a:p>
            <a:r>
              <a:rPr lang="pt-BR" sz="1632" dirty="0"/>
              <a:t>Vamos pensar em containers (não é Docker), mas pensar que o container é conjunto que precisa estar funcionando ou rodando para um software funcionar.</a:t>
            </a:r>
          </a:p>
          <a:p>
            <a:r>
              <a:rPr lang="pt-BR" sz="1632" dirty="0"/>
              <a:t>Exemplos de Containers  (Representados por grandes quadrados):</a:t>
            </a:r>
          </a:p>
          <a:p>
            <a:endParaRPr lang="pt-BR" sz="1632" dirty="0"/>
          </a:p>
          <a:p>
            <a:pPr>
              <a:lnSpc>
                <a:spcPct val="150000"/>
              </a:lnSpc>
            </a:pPr>
            <a:r>
              <a:rPr lang="pt-BR" sz="1632" b="1" dirty="0"/>
              <a:t>Server-</a:t>
            </a:r>
            <a:r>
              <a:rPr lang="pt-BR" sz="1632" b="1" dirty="0" err="1"/>
              <a:t>side</a:t>
            </a:r>
            <a:r>
              <a:rPr lang="pt-BR" sz="1632" b="1" dirty="0"/>
              <a:t> web </a:t>
            </a:r>
            <a:r>
              <a:rPr lang="pt-BR" sz="1632" b="1" dirty="0" err="1"/>
              <a:t>application</a:t>
            </a:r>
            <a:r>
              <a:rPr lang="pt-BR" sz="1632" dirty="0"/>
              <a:t>: Aplicação </a:t>
            </a:r>
            <a:r>
              <a:rPr lang="pt-BR" sz="1632" dirty="0" err="1"/>
              <a:t>backend</a:t>
            </a:r>
            <a:r>
              <a:rPr lang="pt-BR" sz="1632" dirty="0"/>
              <a:t>. Ex: Spring MVC, </a:t>
            </a:r>
            <a:r>
              <a:rPr lang="pt-BR" sz="1632" dirty="0" err="1"/>
              <a:t>NodeJs</a:t>
            </a:r>
            <a:r>
              <a:rPr lang="pt-BR" sz="1632" dirty="0"/>
              <a:t>, Asp.NET MVC, etc.</a:t>
            </a:r>
          </a:p>
          <a:p>
            <a:pPr>
              <a:lnSpc>
                <a:spcPct val="150000"/>
              </a:lnSpc>
            </a:pPr>
            <a:r>
              <a:rPr lang="pt-BR" sz="1632" b="1" dirty="0" err="1"/>
              <a:t>Client-side</a:t>
            </a:r>
            <a:r>
              <a:rPr lang="pt-BR" sz="1632" b="1" dirty="0"/>
              <a:t> web </a:t>
            </a:r>
            <a:r>
              <a:rPr lang="pt-BR" sz="1632" b="1" dirty="0" err="1"/>
              <a:t>application</a:t>
            </a:r>
            <a:r>
              <a:rPr lang="pt-BR" sz="1632" dirty="0"/>
              <a:t>: A aplicação Javascript que roda no Web Browser. Ex: Angular, </a:t>
            </a:r>
            <a:r>
              <a:rPr lang="pt-BR" sz="1632" dirty="0" err="1"/>
              <a:t>JQuery</a:t>
            </a:r>
            <a:r>
              <a:rPr lang="pt-BR" sz="1632" dirty="0"/>
              <a:t>, </a:t>
            </a:r>
            <a:r>
              <a:rPr lang="pt-BR" sz="1632" dirty="0" err="1"/>
              <a:t>React</a:t>
            </a:r>
            <a:r>
              <a:rPr lang="pt-BR" sz="1632" dirty="0"/>
              <a:t>. </a:t>
            </a:r>
          </a:p>
          <a:p>
            <a:pPr>
              <a:lnSpc>
                <a:spcPct val="150000"/>
              </a:lnSpc>
            </a:pPr>
            <a:r>
              <a:rPr lang="pt-BR" sz="1632" b="1" dirty="0" err="1"/>
              <a:t>Client-side</a:t>
            </a:r>
            <a:r>
              <a:rPr lang="pt-BR" sz="1632" b="1" dirty="0"/>
              <a:t> desktop </a:t>
            </a:r>
            <a:r>
              <a:rPr lang="pt-BR" sz="1632" b="1" dirty="0" err="1"/>
              <a:t>application</a:t>
            </a:r>
            <a:r>
              <a:rPr lang="pt-BR" sz="1632" dirty="0"/>
              <a:t>: A aplicação que roda local. Ex: Java JAR, .NET Windows, C++.</a:t>
            </a:r>
          </a:p>
          <a:p>
            <a:pPr>
              <a:lnSpc>
                <a:spcPct val="150000"/>
              </a:lnSpc>
            </a:pPr>
            <a:r>
              <a:rPr lang="pt-BR" sz="1632" b="1" dirty="0"/>
              <a:t>Mobile app</a:t>
            </a:r>
            <a:r>
              <a:rPr lang="pt-BR" sz="1632" dirty="0"/>
              <a:t>: Ex: App IOS, App Android, App </a:t>
            </a:r>
            <a:r>
              <a:rPr lang="pt-BR" sz="1632" dirty="0" err="1"/>
              <a:t>React</a:t>
            </a:r>
            <a:r>
              <a:rPr lang="pt-BR" sz="1632" dirty="0"/>
              <a:t> </a:t>
            </a:r>
            <a:r>
              <a:rPr lang="pt-BR" sz="1632" dirty="0" err="1"/>
              <a:t>Native</a:t>
            </a:r>
            <a:r>
              <a:rPr lang="pt-BR" sz="1632" dirty="0"/>
              <a:t>.</a:t>
            </a:r>
          </a:p>
          <a:p>
            <a:pPr>
              <a:lnSpc>
                <a:spcPct val="150000"/>
              </a:lnSpc>
            </a:pPr>
            <a:r>
              <a:rPr lang="pt-BR" sz="1632" b="1" dirty="0"/>
              <a:t>Server-</a:t>
            </a:r>
            <a:r>
              <a:rPr lang="pt-BR" sz="1632" b="1" dirty="0" err="1"/>
              <a:t>side</a:t>
            </a:r>
            <a:r>
              <a:rPr lang="pt-BR" sz="1632" b="1" dirty="0"/>
              <a:t> console </a:t>
            </a:r>
            <a:r>
              <a:rPr lang="pt-BR" sz="1632" b="1" dirty="0" err="1"/>
              <a:t>application</a:t>
            </a:r>
            <a:r>
              <a:rPr lang="pt-BR" sz="1632" dirty="0"/>
              <a:t>: Ex: "</a:t>
            </a:r>
            <a:r>
              <a:rPr lang="pt-BR" sz="1632" dirty="0" err="1"/>
              <a:t>public</a:t>
            </a:r>
            <a:r>
              <a:rPr lang="pt-BR" sz="1632" dirty="0"/>
              <a:t> </a:t>
            </a:r>
            <a:r>
              <a:rPr lang="pt-BR" sz="1632" dirty="0" err="1"/>
              <a:t>static</a:t>
            </a:r>
            <a:r>
              <a:rPr lang="pt-BR" sz="1632" dirty="0"/>
              <a:t> </a:t>
            </a:r>
            <a:r>
              <a:rPr lang="pt-BR" sz="1632" dirty="0" err="1"/>
              <a:t>void</a:t>
            </a:r>
            <a:r>
              <a:rPr lang="pt-BR" sz="1632" dirty="0"/>
              <a:t> </a:t>
            </a:r>
            <a:r>
              <a:rPr lang="pt-BR" sz="1632" dirty="0" err="1"/>
              <a:t>main</a:t>
            </a:r>
            <a:r>
              <a:rPr lang="pt-BR" sz="1632" dirty="0"/>
              <a:t>" </a:t>
            </a:r>
            <a:r>
              <a:rPr lang="pt-BR" sz="1632" dirty="0" err="1"/>
              <a:t>application</a:t>
            </a:r>
            <a:r>
              <a:rPr lang="pt-BR" sz="1632" dirty="0"/>
              <a:t>, batch, script.</a:t>
            </a:r>
          </a:p>
          <a:p>
            <a:pPr>
              <a:lnSpc>
                <a:spcPct val="150000"/>
              </a:lnSpc>
            </a:pPr>
            <a:r>
              <a:rPr lang="pt-BR" sz="1632" b="1" dirty="0" err="1"/>
              <a:t>Microservice</a:t>
            </a:r>
            <a:r>
              <a:rPr lang="pt-BR" sz="1632" dirty="0"/>
              <a:t>: Ex: Spring Boot.</a:t>
            </a:r>
          </a:p>
          <a:p>
            <a:pPr>
              <a:lnSpc>
                <a:spcPct val="150000"/>
              </a:lnSpc>
            </a:pPr>
            <a:r>
              <a:rPr lang="pt-BR" sz="1632" b="1" dirty="0" err="1"/>
              <a:t>Serverless</a:t>
            </a:r>
            <a:r>
              <a:rPr lang="pt-BR" sz="1632" b="1" dirty="0"/>
              <a:t> </a:t>
            </a:r>
            <a:r>
              <a:rPr lang="pt-BR" sz="1632" b="1" dirty="0" err="1"/>
              <a:t>function</a:t>
            </a:r>
            <a:r>
              <a:rPr lang="pt-BR" sz="1632" dirty="0"/>
              <a:t>: Uma função que independe se servidor. Ex: </a:t>
            </a:r>
            <a:r>
              <a:rPr lang="pt-BR" sz="1632" dirty="0" err="1"/>
              <a:t>Amazon</a:t>
            </a:r>
            <a:r>
              <a:rPr lang="pt-BR" sz="1632" dirty="0"/>
              <a:t> Lambda, Azure </a:t>
            </a:r>
            <a:r>
              <a:rPr lang="pt-BR" sz="1632" dirty="0" err="1"/>
              <a:t>Function</a:t>
            </a:r>
            <a:r>
              <a:rPr lang="pt-BR" sz="1632" dirty="0"/>
              <a:t>.</a:t>
            </a:r>
          </a:p>
          <a:p>
            <a:pPr>
              <a:lnSpc>
                <a:spcPct val="150000"/>
              </a:lnSpc>
            </a:pPr>
            <a:r>
              <a:rPr lang="pt-BR" sz="1632" b="1" dirty="0" err="1"/>
              <a:t>Database</a:t>
            </a:r>
            <a:r>
              <a:rPr lang="pt-BR" sz="1632" dirty="0"/>
              <a:t>:  Um banco de dados relacional ou de objetos. Ex: MySQL, SQL Server, Oracle </a:t>
            </a:r>
            <a:r>
              <a:rPr lang="pt-BR" sz="1632" dirty="0" err="1"/>
              <a:t>Database</a:t>
            </a:r>
            <a:r>
              <a:rPr lang="pt-BR" sz="1632" dirty="0"/>
              <a:t>, </a:t>
            </a:r>
            <a:r>
              <a:rPr lang="pt-BR" sz="1632" dirty="0" err="1"/>
              <a:t>MongoDB.C</a:t>
            </a:r>
            <a:endParaRPr lang="pt-BR" sz="1632" dirty="0"/>
          </a:p>
        </p:txBody>
      </p:sp>
    </p:spTree>
    <p:extLst>
      <p:ext uri="{BB962C8B-B14F-4D97-AF65-F5344CB8AC3E}">
        <p14:creationId xmlns:p14="http://schemas.microsoft.com/office/powerpoint/2010/main" val="150219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tângulo 29">
            <a:extLst>
              <a:ext uri="{FF2B5EF4-FFF2-40B4-BE49-F238E27FC236}">
                <a16:creationId xmlns:a16="http://schemas.microsoft.com/office/drawing/2014/main" id="{40D7BF1A-655B-324F-B3D4-B1A904D3B5CE}"/>
              </a:ext>
            </a:extLst>
          </p:cNvPr>
          <p:cNvSpPr/>
          <p:nvPr/>
        </p:nvSpPr>
        <p:spPr>
          <a:xfrm>
            <a:off x="5635241" y="1140598"/>
            <a:ext cx="5489318" cy="5423148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15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80781" y="205457"/>
            <a:ext cx="7577137" cy="54671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dirty="0"/>
              <a:t>Diagrama – Visão – Containers</a:t>
            </a: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2919374" y="1404476"/>
            <a:ext cx="2131712" cy="182860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8AF183C-AF91-49F6-B2E7-A0B82E68B260}"/>
              </a:ext>
            </a:extLst>
          </p:cNvPr>
          <p:cNvCxnSpPr>
            <a:cxnSpLocks/>
          </p:cNvCxnSpPr>
          <p:nvPr/>
        </p:nvCxnSpPr>
        <p:spPr>
          <a:xfrm flipH="1">
            <a:off x="5031923" y="2029992"/>
            <a:ext cx="3024000" cy="50959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B4F0756-66B7-4349-92AA-81E1E997D7F2}"/>
              </a:ext>
            </a:extLst>
          </p:cNvPr>
          <p:cNvGrpSpPr/>
          <p:nvPr/>
        </p:nvGrpSpPr>
        <p:grpSpPr>
          <a:xfrm>
            <a:off x="7196051" y="1494283"/>
            <a:ext cx="2327633" cy="1828602"/>
            <a:chOff x="8741678" y="1494046"/>
            <a:chExt cx="2566458" cy="201622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52F8A0F4-102C-46F3-9275-8B37253689A6}"/>
                </a:ext>
              </a:extLst>
            </p:cNvPr>
            <p:cNvSpPr/>
            <p:nvPr/>
          </p:nvSpPr>
          <p:spPr>
            <a:xfrm>
              <a:off x="8855424" y="1494046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8BB133B-A09F-4737-9A17-E0094183B19D}"/>
                </a:ext>
              </a:extLst>
            </p:cNvPr>
            <p:cNvSpPr/>
            <p:nvPr/>
          </p:nvSpPr>
          <p:spPr>
            <a:xfrm>
              <a:off x="8741678" y="1583056"/>
              <a:ext cx="2566458" cy="655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Microservice</a:t>
              </a:r>
              <a:endParaRPr lang="pt-BR" sz="1814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Spring Boot]</a:t>
              </a:r>
            </a:p>
          </p:txBody>
        </p:sp>
        <p:sp>
          <p:nvSpPr>
            <p:cNvPr id="63" name="Retângulo 20">
              <a:extLst>
                <a:ext uri="{FF2B5EF4-FFF2-40B4-BE49-F238E27FC236}">
                  <a16:creationId xmlns:a16="http://schemas.microsoft.com/office/drawing/2014/main" id="{74E92B82-111C-D14B-9CD4-B1DBAE61C5DE}"/>
                </a:ext>
              </a:extLst>
            </p:cNvPr>
            <p:cNvSpPr/>
            <p:nvPr/>
          </p:nvSpPr>
          <p:spPr>
            <a:xfrm>
              <a:off x="8890030" y="2457901"/>
              <a:ext cx="2307052" cy="594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de cadastros e relatórios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E4F25E-CD19-DA44-8564-EF33C6421BBE}"/>
              </a:ext>
            </a:extLst>
          </p:cNvPr>
          <p:cNvGrpSpPr/>
          <p:nvPr/>
        </p:nvGrpSpPr>
        <p:grpSpPr>
          <a:xfrm>
            <a:off x="7217135" y="3813011"/>
            <a:ext cx="2339019" cy="1828603"/>
            <a:chOff x="7110470" y="4495336"/>
            <a:chExt cx="2579011" cy="2016225"/>
          </a:xfrm>
        </p:grpSpPr>
        <p:sp>
          <p:nvSpPr>
            <p:cNvPr id="40" name="Retângulo 6">
              <a:extLst>
                <a:ext uri="{FF2B5EF4-FFF2-40B4-BE49-F238E27FC236}">
                  <a16:creationId xmlns:a16="http://schemas.microsoft.com/office/drawing/2014/main" id="{87D8E791-9823-AD48-A313-B211AFF0FF81}"/>
                </a:ext>
              </a:extLst>
            </p:cNvPr>
            <p:cNvSpPr/>
            <p:nvPr/>
          </p:nvSpPr>
          <p:spPr>
            <a:xfrm>
              <a:off x="7157935" y="4495336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4" name="Retângulo 20">
              <a:extLst>
                <a:ext uri="{FF2B5EF4-FFF2-40B4-BE49-F238E27FC236}">
                  <a16:creationId xmlns:a16="http://schemas.microsoft.com/office/drawing/2014/main" id="{A0C6D3CB-93A9-8041-B620-261F80C5FDF1}"/>
                </a:ext>
              </a:extLst>
            </p:cNvPr>
            <p:cNvSpPr/>
            <p:nvPr/>
          </p:nvSpPr>
          <p:spPr>
            <a:xfrm>
              <a:off x="7110470" y="4671376"/>
              <a:ext cx="2566458" cy="901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1814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Javascript + HTML + CSS]</a:t>
              </a:r>
            </a:p>
          </p:txBody>
        </p:sp>
        <p:sp>
          <p:nvSpPr>
            <p:cNvPr id="65" name="Retângulo 20">
              <a:extLst>
                <a:ext uri="{FF2B5EF4-FFF2-40B4-BE49-F238E27FC236}">
                  <a16:creationId xmlns:a16="http://schemas.microsoft.com/office/drawing/2014/main" id="{40CA6EB5-1EBF-2641-8459-9218946B7D83}"/>
                </a:ext>
              </a:extLst>
            </p:cNvPr>
            <p:cNvSpPr/>
            <p:nvPr/>
          </p:nvSpPr>
          <p:spPr>
            <a:xfrm>
              <a:off x="7123023" y="5819929"/>
              <a:ext cx="2566458" cy="594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Dashboard , cadastros, doações e funcionalidades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2785151" y="1926934"/>
            <a:ext cx="2327633" cy="594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err="1">
                <a:solidFill>
                  <a:prstClr val="white"/>
                </a:solidFill>
              </a:rPr>
              <a:t>Database</a:t>
            </a:r>
            <a:endParaRPr lang="pt-BR" sz="1814" b="1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451">
                <a:solidFill>
                  <a:prstClr val="white"/>
                </a:solidFill>
              </a:rPr>
              <a:t>[Container: SQL Server]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2830640" y="2580007"/>
            <a:ext cx="2327633" cy="538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Armazena os </a:t>
            </a:r>
            <a:r>
              <a:rPr lang="pt-BR" sz="1451" dirty="0" err="1">
                <a:solidFill>
                  <a:prstClr val="white"/>
                </a:solidFill>
              </a:rPr>
              <a:t>dadosdos</a:t>
            </a:r>
            <a:r>
              <a:rPr lang="pt-BR" sz="1451" dirty="0">
                <a:solidFill>
                  <a:prstClr val="white"/>
                </a:solidFill>
              </a:rPr>
              <a:t> usuários(ONG/Doador).</a:t>
            </a:r>
            <a:endParaRPr lang="pt-BR" sz="1088" dirty="0">
              <a:solidFill>
                <a:prstClr val="white"/>
              </a:solidFill>
            </a:endParaRPr>
          </a:p>
        </p:txBody>
      </p:sp>
      <p:sp>
        <p:nvSpPr>
          <p:cNvPr id="110" name="Retângulo 20">
            <a:extLst>
              <a:ext uri="{FF2B5EF4-FFF2-40B4-BE49-F238E27FC236}">
                <a16:creationId xmlns:a16="http://schemas.microsoft.com/office/drawing/2014/main" id="{5821971C-67B2-3240-BF86-3DFAC04A7874}"/>
              </a:ext>
            </a:extLst>
          </p:cNvPr>
          <p:cNvSpPr/>
          <p:nvPr/>
        </p:nvSpPr>
        <p:spPr>
          <a:xfrm>
            <a:off x="5699571" y="6152613"/>
            <a:ext cx="2327633" cy="37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dirty="0"/>
              <a:t>Sistema </a:t>
            </a:r>
            <a:r>
              <a:rPr lang="pt-BR" sz="1814" b="1" dirty="0" err="1"/>
              <a:t>bp</a:t>
            </a:r>
            <a:endParaRPr lang="pt-BR" sz="1451" dirty="0"/>
          </a:p>
        </p:txBody>
      </p:sp>
      <p:cxnSp>
        <p:nvCxnSpPr>
          <p:cNvPr id="50" name="Conector de Seta Reta 107">
            <a:extLst>
              <a:ext uri="{FF2B5EF4-FFF2-40B4-BE49-F238E27FC236}">
                <a16:creationId xmlns:a16="http://schemas.microsoft.com/office/drawing/2014/main" id="{D539D8B5-A42E-4B90-9107-A8B7D3E55C0D}"/>
              </a:ext>
            </a:extLst>
          </p:cNvPr>
          <p:cNvCxnSpPr>
            <a:cxnSpLocks/>
            <a:stCxn id="40" idx="0"/>
            <a:endCxn id="18" idx="2"/>
          </p:cNvCxnSpPr>
          <p:nvPr/>
        </p:nvCxnSpPr>
        <p:spPr>
          <a:xfrm flipH="1" flipV="1">
            <a:off x="8376781" y="3322885"/>
            <a:ext cx="431" cy="49012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64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6" grpId="0" animBg="1"/>
      <p:bldP spid="1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tângulo 29">
            <a:extLst>
              <a:ext uri="{FF2B5EF4-FFF2-40B4-BE49-F238E27FC236}">
                <a16:creationId xmlns:a16="http://schemas.microsoft.com/office/drawing/2014/main" id="{40D7BF1A-655B-324F-B3D4-B1A904D3B5CE}"/>
              </a:ext>
            </a:extLst>
          </p:cNvPr>
          <p:cNvSpPr/>
          <p:nvPr/>
        </p:nvSpPr>
        <p:spPr>
          <a:xfrm>
            <a:off x="5635241" y="1140598"/>
            <a:ext cx="5489318" cy="5423148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16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80781" y="205457"/>
            <a:ext cx="7577137" cy="54671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dirty="0"/>
              <a:t>Diagrama – Visão – Containers</a:t>
            </a: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2919374" y="1404476"/>
            <a:ext cx="2131712" cy="182860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8AF183C-AF91-49F6-B2E7-A0B82E68B260}"/>
              </a:ext>
            </a:extLst>
          </p:cNvPr>
          <p:cNvCxnSpPr>
            <a:cxnSpLocks/>
          </p:cNvCxnSpPr>
          <p:nvPr/>
        </p:nvCxnSpPr>
        <p:spPr>
          <a:xfrm flipH="1">
            <a:off x="5031923" y="2029992"/>
            <a:ext cx="3024000" cy="50959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B4F0756-66B7-4349-92AA-81E1E997D7F2}"/>
              </a:ext>
            </a:extLst>
          </p:cNvPr>
          <p:cNvGrpSpPr/>
          <p:nvPr/>
        </p:nvGrpSpPr>
        <p:grpSpPr>
          <a:xfrm>
            <a:off x="7196051" y="1494283"/>
            <a:ext cx="2327633" cy="1828602"/>
            <a:chOff x="8741678" y="1494046"/>
            <a:chExt cx="2566458" cy="201622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52F8A0F4-102C-46F3-9275-8B37253689A6}"/>
                </a:ext>
              </a:extLst>
            </p:cNvPr>
            <p:cNvSpPr/>
            <p:nvPr/>
          </p:nvSpPr>
          <p:spPr>
            <a:xfrm>
              <a:off x="8855424" y="1494046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8BB133B-A09F-4737-9A17-E0094183B19D}"/>
                </a:ext>
              </a:extLst>
            </p:cNvPr>
            <p:cNvSpPr/>
            <p:nvPr/>
          </p:nvSpPr>
          <p:spPr>
            <a:xfrm>
              <a:off x="8741678" y="1583056"/>
              <a:ext cx="2566458" cy="655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Microservice</a:t>
              </a:r>
              <a:endParaRPr lang="pt-BR" sz="1814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Spring Boot]</a:t>
              </a:r>
            </a:p>
          </p:txBody>
        </p:sp>
        <p:sp>
          <p:nvSpPr>
            <p:cNvPr id="63" name="Retângulo 20">
              <a:extLst>
                <a:ext uri="{FF2B5EF4-FFF2-40B4-BE49-F238E27FC236}">
                  <a16:creationId xmlns:a16="http://schemas.microsoft.com/office/drawing/2014/main" id="{74E92B82-111C-D14B-9CD4-B1DBAE61C5DE}"/>
                </a:ext>
              </a:extLst>
            </p:cNvPr>
            <p:cNvSpPr/>
            <p:nvPr/>
          </p:nvSpPr>
          <p:spPr>
            <a:xfrm>
              <a:off x="8924638" y="2439785"/>
              <a:ext cx="2307052" cy="594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de cadastros e relatórios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E4F25E-CD19-DA44-8564-EF33C6421BBE}"/>
              </a:ext>
            </a:extLst>
          </p:cNvPr>
          <p:cNvGrpSpPr/>
          <p:nvPr/>
        </p:nvGrpSpPr>
        <p:grpSpPr>
          <a:xfrm>
            <a:off x="7217135" y="3813011"/>
            <a:ext cx="2339019" cy="1828603"/>
            <a:chOff x="7110470" y="4495336"/>
            <a:chExt cx="2579011" cy="2016225"/>
          </a:xfrm>
        </p:grpSpPr>
        <p:sp>
          <p:nvSpPr>
            <p:cNvPr id="40" name="Retângulo 6">
              <a:extLst>
                <a:ext uri="{FF2B5EF4-FFF2-40B4-BE49-F238E27FC236}">
                  <a16:creationId xmlns:a16="http://schemas.microsoft.com/office/drawing/2014/main" id="{87D8E791-9823-AD48-A313-B211AFF0FF81}"/>
                </a:ext>
              </a:extLst>
            </p:cNvPr>
            <p:cNvSpPr/>
            <p:nvPr/>
          </p:nvSpPr>
          <p:spPr>
            <a:xfrm>
              <a:off x="7157935" y="4495336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4" name="Retângulo 20">
              <a:extLst>
                <a:ext uri="{FF2B5EF4-FFF2-40B4-BE49-F238E27FC236}">
                  <a16:creationId xmlns:a16="http://schemas.microsoft.com/office/drawing/2014/main" id="{A0C6D3CB-93A9-8041-B620-261F80C5FDF1}"/>
                </a:ext>
              </a:extLst>
            </p:cNvPr>
            <p:cNvSpPr/>
            <p:nvPr/>
          </p:nvSpPr>
          <p:spPr>
            <a:xfrm>
              <a:off x="7110470" y="4671376"/>
              <a:ext cx="2566458" cy="901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1814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Javascript + HTML + CSS]</a:t>
              </a:r>
            </a:p>
          </p:txBody>
        </p:sp>
        <p:sp>
          <p:nvSpPr>
            <p:cNvPr id="65" name="Retângulo 20">
              <a:extLst>
                <a:ext uri="{FF2B5EF4-FFF2-40B4-BE49-F238E27FC236}">
                  <a16:creationId xmlns:a16="http://schemas.microsoft.com/office/drawing/2014/main" id="{40CA6EB5-1EBF-2641-8459-9218946B7D83}"/>
                </a:ext>
              </a:extLst>
            </p:cNvPr>
            <p:cNvSpPr/>
            <p:nvPr/>
          </p:nvSpPr>
          <p:spPr>
            <a:xfrm>
              <a:off x="7123023" y="5819928"/>
              <a:ext cx="2566458" cy="4750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100" dirty="0">
                  <a:solidFill>
                    <a:prstClr val="white"/>
                  </a:solidFill>
                </a:rPr>
                <a:t>Dashboard , cadastros, e funcionalidades</a:t>
              </a:r>
            </a:p>
          </p:txBody>
        </p:sp>
      </p:grp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2785151" y="1926934"/>
            <a:ext cx="2327633" cy="594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err="1">
                <a:solidFill>
                  <a:prstClr val="white"/>
                </a:solidFill>
              </a:rPr>
              <a:t>Database</a:t>
            </a:r>
            <a:endParaRPr lang="pt-BR" sz="1814" b="1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451">
                <a:solidFill>
                  <a:prstClr val="white"/>
                </a:solidFill>
              </a:rPr>
              <a:t>[Container: SQL Server]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2830640" y="2580007"/>
            <a:ext cx="2327633" cy="538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Armazena os </a:t>
            </a:r>
            <a:r>
              <a:rPr lang="pt-BR" sz="1451" dirty="0" err="1">
                <a:solidFill>
                  <a:prstClr val="white"/>
                </a:solidFill>
              </a:rPr>
              <a:t>dadosdos</a:t>
            </a:r>
            <a:r>
              <a:rPr lang="pt-BR" sz="1451" dirty="0">
                <a:solidFill>
                  <a:prstClr val="white"/>
                </a:solidFill>
              </a:rPr>
              <a:t> usuários(ONG/Doador).</a:t>
            </a:r>
            <a:endParaRPr lang="pt-BR" sz="1088" dirty="0">
              <a:solidFill>
                <a:prstClr val="white"/>
              </a:solidFill>
            </a:endParaRPr>
          </a:p>
        </p:txBody>
      </p:sp>
      <p:sp>
        <p:nvSpPr>
          <p:cNvPr id="110" name="Retângulo 20">
            <a:extLst>
              <a:ext uri="{FF2B5EF4-FFF2-40B4-BE49-F238E27FC236}">
                <a16:creationId xmlns:a16="http://schemas.microsoft.com/office/drawing/2014/main" id="{5821971C-67B2-3240-BF86-3DFAC04A7874}"/>
              </a:ext>
            </a:extLst>
          </p:cNvPr>
          <p:cNvSpPr/>
          <p:nvPr/>
        </p:nvSpPr>
        <p:spPr>
          <a:xfrm>
            <a:off x="5699571" y="6152613"/>
            <a:ext cx="2327633" cy="37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dirty="0"/>
              <a:t>Sistema </a:t>
            </a:r>
            <a:r>
              <a:rPr lang="pt-BR" sz="1814" b="1" dirty="0" err="1"/>
              <a:t>bp</a:t>
            </a:r>
            <a:endParaRPr lang="pt-BR" sz="1451" dirty="0"/>
          </a:p>
        </p:txBody>
      </p:sp>
      <p:cxnSp>
        <p:nvCxnSpPr>
          <p:cNvPr id="50" name="Conector de Seta Reta 107">
            <a:extLst>
              <a:ext uri="{FF2B5EF4-FFF2-40B4-BE49-F238E27FC236}">
                <a16:creationId xmlns:a16="http://schemas.microsoft.com/office/drawing/2014/main" id="{D539D8B5-A42E-4B90-9107-A8B7D3E55C0D}"/>
              </a:ext>
            </a:extLst>
          </p:cNvPr>
          <p:cNvCxnSpPr>
            <a:cxnSpLocks/>
            <a:stCxn id="40" idx="0"/>
            <a:endCxn id="18" idx="2"/>
          </p:cNvCxnSpPr>
          <p:nvPr/>
        </p:nvCxnSpPr>
        <p:spPr>
          <a:xfrm flipH="1" flipV="1">
            <a:off x="8376781" y="3322885"/>
            <a:ext cx="431" cy="49012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92BC98A7-742F-4C6B-85DC-B886119A53A7}"/>
              </a:ext>
            </a:extLst>
          </p:cNvPr>
          <p:cNvSpPr/>
          <p:nvPr/>
        </p:nvSpPr>
        <p:spPr>
          <a:xfrm>
            <a:off x="683724" y="5613863"/>
            <a:ext cx="4889606" cy="586186"/>
          </a:xfrm>
          <a:prstGeom prst="rect">
            <a:avLst/>
          </a:prstGeom>
          <a:solidFill>
            <a:srgbClr val="FF297B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b="1" dirty="0">
                <a:solidFill>
                  <a:srgbClr val="272A30"/>
                </a:solidFill>
                <a:latin typeface="Exo 2" panose="00000500000000000000" pitchFamily="50" charset="0"/>
              </a:rPr>
              <a:t>VAMOS DAR ZOOM NO WEB APPLICATION</a:t>
            </a:r>
          </a:p>
        </p:txBody>
      </p:sp>
      <p:grpSp>
        <p:nvGrpSpPr>
          <p:cNvPr id="23" name="Group 38">
            <a:extLst>
              <a:ext uri="{FF2B5EF4-FFF2-40B4-BE49-F238E27FC236}">
                <a16:creationId xmlns:a16="http://schemas.microsoft.com/office/drawing/2014/main" id="{13DCDB92-6085-44B6-83FA-4BDDF44CB964}"/>
              </a:ext>
            </a:extLst>
          </p:cNvPr>
          <p:cNvGrpSpPr/>
          <p:nvPr/>
        </p:nvGrpSpPr>
        <p:grpSpPr>
          <a:xfrm>
            <a:off x="7179946" y="1481094"/>
            <a:ext cx="2327633" cy="1828602"/>
            <a:chOff x="8741678" y="1501253"/>
            <a:chExt cx="2566458" cy="2016224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56607735-1FDB-497E-8A8E-69AC517FDB89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solidFill>
              <a:srgbClr val="32B9CD"/>
            </a:solidFill>
            <a:ln w="57150">
              <a:solidFill>
                <a:srgbClr val="E6005A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283D9622-5159-49C6-8BA9-3D2F79F1DBD2}"/>
                </a:ext>
              </a:extLst>
            </p:cNvPr>
            <p:cNvSpPr/>
            <p:nvPr/>
          </p:nvSpPr>
          <p:spPr>
            <a:xfrm>
              <a:off x="8741678" y="1583056"/>
              <a:ext cx="2566458" cy="655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Microservice</a:t>
              </a:r>
              <a:endParaRPr lang="pt-BR" sz="1814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</a:t>
              </a:r>
              <a:r>
                <a:rPr lang="pt-BR" sz="1451" dirty="0" err="1">
                  <a:solidFill>
                    <a:prstClr val="white"/>
                  </a:solidFill>
                </a:rPr>
                <a:t>SpringBoot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26" name="Retângulo 20">
              <a:extLst>
                <a:ext uri="{FF2B5EF4-FFF2-40B4-BE49-F238E27FC236}">
                  <a16:creationId xmlns:a16="http://schemas.microsoft.com/office/drawing/2014/main" id="{8285A805-DE64-4D9C-8B24-8CF1830874BE}"/>
                </a:ext>
              </a:extLst>
            </p:cNvPr>
            <p:cNvSpPr/>
            <p:nvPr/>
          </p:nvSpPr>
          <p:spPr>
            <a:xfrm>
              <a:off x="8924638" y="2439785"/>
              <a:ext cx="2307052" cy="594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de cadastros e relatórios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989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6" grpId="0" animBg="1"/>
      <p:bldP spid="1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17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45775" y="54248"/>
            <a:ext cx="104489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/>
              <a:t>Diagrama – Visão – Componentes – Web </a:t>
            </a:r>
            <a:r>
              <a:rPr lang="pt-BR" sz="3265" err="1"/>
              <a:t>Application</a:t>
            </a:r>
            <a:r>
              <a:rPr lang="pt-BR" sz="3265"/>
              <a:t> </a:t>
            </a: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483189" y="1143248"/>
            <a:ext cx="2079160" cy="1539568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8AF183C-AF91-49F6-B2E7-A0B82E68B260}"/>
              </a:ext>
            </a:extLst>
          </p:cNvPr>
          <p:cNvCxnSpPr>
            <a:cxnSpLocks/>
            <a:stCxn id="58" idx="1"/>
            <a:endCxn id="6" idx="4"/>
          </p:cNvCxnSpPr>
          <p:nvPr/>
        </p:nvCxnSpPr>
        <p:spPr>
          <a:xfrm flipH="1" flipV="1">
            <a:off x="2562349" y="1913032"/>
            <a:ext cx="3699929" cy="700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348966" y="1664481"/>
            <a:ext cx="2327633" cy="4693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400" b="1" dirty="0" err="1"/>
              <a:t>Database</a:t>
            </a:r>
            <a:endParaRPr lang="pt-BR" sz="1600" b="1" dirty="0"/>
          </a:p>
          <a:p>
            <a:pPr lvl="0" algn="ctr">
              <a:defRPr/>
            </a:pPr>
            <a:r>
              <a:rPr lang="pt-BR" sz="1050" dirty="0"/>
              <a:t>[Container: SQL Server]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394454" y="2253471"/>
            <a:ext cx="2327633" cy="2462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000"/>
              <a:t>Armazena os dados (ONG/Doador)</a:t>
            </a:r>
          </a:p>
        </p:txBody>
      </p:sp>
      <p:grpSp>
        <p:nvGrpSpPr>
          <p:cNvPr id="57" name="Group 79">
            <a:extLst>
              <a:ext uri="{FF2B5EF4-FFF2-40B4-BE49-F238E27FC236}">
                <a16:creationId xmlns:a16="http://schemas.microsoft.com/office/drawing/2014/main" id="{EDA1A6A0-10A3-4138-8F31-5CDE1B0652D0}"/>
              </a:ext>
            </a:extLst>
          </p:cNvPr>
          <p:cNvGrpSpPr/>
          <p:nvPr/>
        </p:nvGrpSpPr>
        <p:grpSpPr>
          <a:xfrm>
            <a:off x="6204580" y="1330295"/>
            <a:ext cx="1664121" cy="1154304"/>
            <a:chOff x="3698718" y="4995618"/>
            <a:chExt cx="2807826" cy="2061181"/>
          </a:xfrm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4000FE8E-6356-42EC-AF6C-746EC6A19251}"/>
                </a:ext>
              </a:extLst>
            </p:cNvPr>
            <p:cNvSpPr/>
            <p:nvPr/>
          </p:nvSpPr>
          <p:spPr>
            <a:xfrm>
              <a:off x="3796070" y="5040576"/>
              <a:ext cx="2710474" cy="2016223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FB904B6E-7224-4428-8476-BF7DDC730520}"/>
                </a:ext>
              </a:extLst>
            </p:cNvPr>
            <p:cNvSpPr/>
            <p:nvPr/>
          </p:nvSpPr>
          <p:spPr>
            <a:xfrm>
              <a:off x="3963417" y="5847194"/>
              <a:ext cx="2278426" cy="11541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900" dirty="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  <p:sp>
          <p:nvSpPr>
            <p:cNvPr id="62" name="Retângulo 20">
              <a:extLst>
                <a:ext uri="{FF2B5EF4-FFF2-40B4-BE49-F238E27FC236}">
                  <a16:creationId xmlns:a16="http://schemas.microsoft.com/office/drawing/2014/main" id="{898445EF-0450-4939-9A2F-3F0009C0FE74}"/>
                </a:ext>
              </a:extLst>
            </p:cNvPr>
            <p:cNvSpPr/>
            <p:nvPr/>
          </p:nvSpPr>
          <p:spPr>
            <a:xfrm>
              <a:off x="3698718" y="4995618"/>
              <a:ext cx="2807826" cy="8384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JPA]</a:t>
              </a:r>
            </a:p>
          </p:txBody>
        </p:sp>
      </p:grpSp>
      <p:sp>
        <p:nvSpPr>
          <p:cNvPr id="145" name="Retângulo 20">
            <a:extLst>
              <a:ext uri="{FF2B5EF4-FFF2-40B4-BE49-F238E27FC236}">
                <a16:creationId xmlns:a16="http://schemas.microsoft.com/office/drawing/2014/main" id="{8E9C2902-395C-4308-92C8-F0BDFE37BA04}"/>
              </a:ext>
            </a:extLst>
          </p:cNvPr>
          <p:cNvSpPr/>
          <p:nvPr/>
        </p:nvSpPr>
        <p:spPr>
          <a:xfrm>
            <a:off x="6229939" y="724643"/>
            <a:ext cx="2032168" cy="37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sz="1814" b="1"/>
              <a:t>Micro </a:t>
            </a:r>
            <a:r>
              <a:rPr lang="pt-BR" sz="1814" b="1" err="1"/>
              <a:t>service</a:t>
            </a:r>
            <a:endParaRPr lang="pt-BR" sz="1451"/>
          </a:p>
        </p:txBody>
      </p:sp>
      <p:grpSp>
        <p:nvGrpSpPr>
          <p:cNvPr id="70" name="Group 36">
            <a:extLst>
              <a:ext uri="{FF2B5EF4-FFF2-40B4-BE49-F238E27FC236}">
                <a16:creationId xmlns:a16="http://schemas.microsoft.com/office/drawing/2014/main" id="{130B2F04-FCC0-42FD-97D5-270F74F8FE5E}"/>
              </a:ext>
            </a:extLst>
          </p:cNvPr>
          <p:cNvGrpSpPr/>
          <p:nvPr/>
        </p:nvGrpSpPr>
        <p:grpSpPr>
          <a:xfrm>
            <a:off x="6358402" y="4589590"/>
            <a:ext cx="1775241" cy="1635325"/>
            <a:chOff x="7110470" y="4495336"/>
            <a:chExt cx="2613924" cy="2016225"/>
          </a:xfrm>
        </p:grpSpPr>
        <p:sp>
          <p:nvSpPr>
            <p:cNvPr id="71" name="Retângulo 6">
              <a:extLst>
                <a:ext uri="{FF2B5EF4-FFF2-40B4-BE49-F238E27FC236}">
                  <a16:creationId xmlns:a16="http://schemas.microsoft.com/office/drawing/2014/main" id="{9B89017F-8901-4EAE-8E2E-871165A39387}"/>
                </a:ext>
              </a:extLst>
            </p:cNvPr>
            <p:cNvSpPr/>
            <p:nvPr/>
          </p:nvSpPr>
          <p:spPr>
            <a:xfrm>
              <a:off x="7157935" y="4495336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Retângulo 20">
              <a:extLst>
                <a:ext uri="{FF2B5EF4-FFF2-40B4-BE49-F238E27FC236}">
                  <a16:creationId xmlns:a16="http://schemas.microsoft.com/office/drawing/2014/main" id="{E84BD7AF-3BB2-4C08-85AD-92E289DE0AE8}"/>
                </a:ext>
              </a:extLst>
            </p:cNvPr>
            <p:cNvSpPr/>
            <p:nvPr/>
          </p:nvSpPr>
          <p:spPr>
            <a:xfrm>
              <a:off x="7110470" y="4671376"/>
              <a:ext cx="2566459" cy="844307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sz="1600" b="1" dirty="0" err="1">
                  <a:solidFill>
                    <a:schemeClr val="bg2"/>
                  </a:solidFill>
                </a:rPr>
                <a:t>ClientSide</a:t>
              </a:r>
              <a:r>
                <a:rPr lang="pt-BR" sz="1600" b="1" dirty="0">
                  <a:solidFill>
                    <a:schemeClr val="bg2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900" dirty="0">
                  <a:solidFill>
                    <a:schemeClr val="bg2"/>
                  </a:solidFill>
                </a:rPr>
                <a:t>[Container:</a:t>
              </a:r>
              <a:r>
                <a:rPr lang="pt-BR" sz="1200" dirty="0">
                  <a:solidFill>
                    <a:schemeClr val="bg2"/>
                  </a:solidFill>
                </a:rPr>
                <a:t> </a:t>
              </a:r>
              <a:r>
                <a:rPr lang="pt-BR" sz="900" dirty="0">
                  <a:solidFill>
                    <a:schemeClr val="bg2"/>
                  </a:solidFill>
                </a:rPr>
                <a:t>Javascript + </a:t>
              </a:r>
              <a:r>
                <a:rPr lang="pt-BR" sz="1050" dirty="0">
                  <a:solidFill>
                    <a:schemeClr val="bg2"/>
                  </a:solidFill>
                </a:rPr>
                <a:t>HTML + CSS]</a:t>
              </a:r>
            </a:p>
          </p:txBody>
        </p:sp>
        <p:sp>
          <p:nvSpPr>
            <p:cNvPr id="77" name="Retângulo 20">
              <a:extLst>
                <a:ext uri="{FF2B5EF4-FFF2-40B4-BE49-F238E27FC236}">
                  <a16:creationId xmlns:a16="http://schemas.microsoft.com/office/drawing/2014/main" id="{271C3130-D66C-4C9E-A85D-5D1C435B2A5A}"/>
                </a:ext>
              </a:extLst>
            </p:cNvPr>
            <p:cNvSpPr/>
            <p:nvPr/>
          </p:nvSpPr>
          <p:spPr>
            <a:xfrm>
              <a:off x="7157935" y="5524764"/>
              <a:ext cx="2566459" cy="536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100" dirty="0">
                  <a:solidFill>
                    <a:prstClr val="white"/>
                  </a:solidFill>
                </a:rPr>
                <a:t>Dashboard , cadastros, doações e funcionalidades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FF53E97-371C-47FD-8860-6CE61EA7DCC7}"/>
              </a:ext>
            </a:extLst>
          </p:cNvPr>
          <p:cNvGrpSpPr/>
          <p:nvPr/>
        </p:nvGrpSpPr>
        <p:grpSpPr>
          <a:xfrm>
            <a:off x="2552947" y="2682814"/>
            <a:ext cx="1331865" cy="1171517"/>
            <a:chOff x="2318173" y="2673128"/>
            <a:chExt cx="1331865" cy="1171517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EC10CE92-55E8-4A38-95EE-3EBD76160298}"/>
                </a:ext>
              </a:extLst>
            </p:cNvPr>
            <p:cNvSpPr/>
            <p:nvPr/>
          </p:nvSpPr>
          <p:spPr>
            <a:xfrm>
              <a:off x="2318173" y="2673128"/>
              <a:ext cx="1177375" cy="1171517"/>
            </a:xfrm>
            <a:prstGeom prst="roundRect">
              <a:avLst/>
            </a:prstGeom>
            <a:solidFill>
              <a:srgbClr val="32B9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67CE1AB1-C315-40D2-B2F0-3E4F76C8DE77}"/>
                </a:ext>
              </a:extLst>
            </p:cNvPr>
            <p:cNvSpPr txBox="1"/>
            <p:nvPr/>
          </p:nvSpPr>
          <p:spPr>
            <a:xfrm>
              <a:off x="2371266" y="2750831"/>
              <a:ext cx="12787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/>
                <a:t>DoadorController</a:t>
              </a:r>
              <a:endParaRPr lang="pt-BR" sz="900" b="1" dirty="0"/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A34B2D93-7343-42E8-AAA5-513570B146B0}"/>
              </a:ext>
            </a:extLst>
          </p:cNvPr>
          <p:cNvGrpSpPr/>
          <p:nvPr/>
        </p:nvGrpSpPr>
        <p:grpSpPr>
          <a:xfrm>
            <a:off x="3989140" y="2682814"/>
            <a:ext cx="1416382" cy="1171517"/>
            <a:chOff x="3718374" y="2682815"/>
            <a:chExt cx="1416382" cy="1171517"/>
          </a:xfrm>
        </p:grpSpPr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A89EE912-5188-41F7-AB3F-90D5A2818B18}"/>
                </a:ext>
              </a:extLst>
            </p:cNvPr>
            <p:cNvSpPr/>
            <p:nvPr/>
          </p:nvSpPr>
          <p:spPr>
            <a:xfrm>
              <a:off x="3718374" y="2682815"/>
              <a:ext cx="1177375" cy="1171517"/>
            </a:xfrm>
            <a:prstGeom prst="roundRect">
              <a:avLst/>
            </a:prstGeom>
            <a:solidFill>
              <a:srgbClr val="32B9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B32382B0-1FC4-43F1-9FB5-1A46EE9FC231}"/>
                </a:ext>
              </a:extLst>
            </p:cNvPr>
            <p:cNvSpPr txBox="1"/>
            <p:nvPr/>
          </p:nvSpPr>
          <p:spPr>
            <a:xfrm>
              <a:off x="3855984" y="2748039"/>
              <a:ext cx="12787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/>
                <a:t>OngController</a:t>
              </a:r>
              <a:endParaRPr lang="pt-BR" sz="900" b="1" dirty="0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9A68C69F-D8C0-4E7D-AFAF-7915FF5A381E}"/>
              </a:ext>
            </a:extLst>
          </p:cNvPr>
          <p:cNvGrpSpPr/>
          <p:nvPr/>
        </p:nvGrpSpPr>
        <p:grpSpPr>
          <a:xfrm>
            <a:off x="8545684" y="2682813"/>
            <a:ext cx="1325596" cy="1171517"/>
            <a:chOff x="8572829" y="2682813"/>
            <a:chExt cx="1325596" cy="1171517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1BE6448A-E0EB-49AE-8662-37C299E0754C}"/>
                </a:ext>
              </a:extLst>
            </p:cNvPr>
            <p:cNvSpPr/>
            <p:nvPr/>
          </p:nvSpPr>
          <p:spPr>
            <a:xfrm>
              <a:off x="8572829" y="2682813"/>
              <a:ext cx="1177375" cy="1171517"/>
            </a:xfrm>
            <a:prstGeom prst="roundRect">
              <a:avLst/>
            </a:prstGeom>
            <a:solidFill>
              <a:srgbClr val="32B9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43ABF1CC-264B-480C-B940-A2F0AF1E9122}"/>
                </a:ext>
              </a:extLst>
            </p:cNvPr>
            <p:cNvSpPr txBox="1"/>
            <p:nvPr/>
          </p:nvSpPr>
          <p:spPr>
            <a:xfrm>
              <a:off x="8619653" y="2748038"/>
              <a:ext cx="12787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/>
                <a:t>DoacaoController</a:t>
              </a:r>
              <a:endParaRPr lang="pt-BR" sz="900" b="1" dirty="0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29BB0A00-1B01-42DA-B5C6-39375608C9DA}"/>
              </a:ext>
            </a:extLst>
          </p:cNvPr>
          <p:cNvGrpSpPr/>
          <p:nvPr/>
        </p:nvGrpSpPr>
        <p:grpSpPr>
          <a:xfrm>
            <a:off x="10176970" y="2691598"/>
            <a:ext cx="1367050" cy="1171517"/>
            <a:chOff x="10176970" y="2691598"/>
            <a:chExt cx="1367050" cy="1171517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C435967E-0292-4C09-B213-E1AF5007ED7C}"/>
                </a:ext>
              </a:extLst>
            </p:cNvPr>
            <p:cNvSpPr/>
            <p:nvPr/>
          </p:nvSpPr>
          <p:spPr>
            <a:xfrm>
              <a:off x="10176970" y="2691598"/>
              <a:ext cx="1177375" cy="1171517"/>
            </a:xfrm>
            <a:prstGeom prst="roundRect">
              <a:avLst/>
            </a:prstGeom>
            <a:solidFill>
              <a:srgbClr val="32B9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72BE2479-4450-46B6-A462-D39FE3E8D14F}"/>
                </a:ext>
              </a:extLst>
            </p:cNvPr>
            <p:cNvSpPr txBox="1"/>
            <p:nvPr/>
          </p:nvSpPr>
          <p:spPr>
            <a:xfrm>
              <a:off x="10265248" y="2746868"/>
              <a:ext cx="1278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b="1" dirty="0" err="1"/>
                <a:t>RelatorioController</a:t>
              </a:r>
              <a:endParaRPr lang="pt-BR" sz="800" b="1" dirty="0"/>
            </a:p>
          </p:txBody>
        </p:sp>
      </p:grp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C937122F-0539-4362-AB4E-75CEF478A46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141635" y="2253471"/>
            <a:ext cx="3117154" cy="42934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647EF3F3-6E3F-4735-8767-955CB74B474A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4577828" y="2234208"/>
            <a:ext cx="1680961" cy="44860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>
            <a:extLst>
              <a:ext uri="{FF2B5EF4-FFF2-40B4-BE49-F238E27FC236}">
                <a16:creationId xmlns:a16="http://schemas.microsoft.com/office/drawing/2014/main" id="{A234BF9F-1F93-4775-93E0-80196512F736}"/>
              </a:ext>
            </a:extLst>
          </p:cNvPr>
          <p:cNvCxnSpPr>
            <a:cxnSpLocks/>
            <a:stCxn id="53" idx="0"/>
            <a:endCxn id="58" idx="2"/>
          </p:cNvCxnSpPr>
          <p:nvPr/>
        </p:nvCxnSpPr>
        <p:spPr>
          <a:xfrm flipV="1">
            <a:off x="6764820" y="2484599"/>
            <a:ext cx="300670" cy="23467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4542EC24-7A89-4B74-8342-97A928167AD6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7868701" y="2234208"/>
            <a:ext cx="1265671" cy="44860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FD968933-F0AB-4EB5-B82A-82FF8A6C76C5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7848569" y="2253471"/>
            <a:ext cx="2917089" cy="43812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1E993489-7224-4A9F-984F-A9064E1D0A7C}"/>
              </a:ext>
            </a:extLst>
          </p:cNvPr>
          <p:cNvCxnSpPr>
            <a:cxnSpLocks/>
            <a:stCxn id="71" idx="1"/>
            <a:endCxn id="13" idx="2"/>
          </p:cNvCxnSpPr>
          <p:nvPr/>
        </p:nvCxnSpPr>
        <p:spPr>
          <a:xfrm flipH="1" flipV="1">
            <a:off x="3141635" y="3854331"/>
            <a:ext cx="3249003" cy="155292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>
            <a:extLst>
              <a:ext uri="{FF2B5EF4-FFF2-40B4-BE49-F238E27FC236}">
                <a16:creationId xmlns:a16="http://schemas.microsoft.com/office/drawing/2014/main" id="{E3A9E8C5-D863-4565-81DB-0C76C96610E9}"/>
              </a:ext>
            </a:extLst>
          </p:cNvPr>
          <p:cNvCxnSpPr>
            <a:cxnSpLocks/>
            <a:endCxn id="51" idx="2"/>
          </p:cNvCxnSpPr>
          <p:nvPr/>
        </p:nvCxnSpPr>
        <p:spPr>
          <a:xfrm flipH="1" flipV="1">
            <a:off x="4577828" y="3854331"/>
            <a:ext cx="1792346" cy="153768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D514AAAA-EAF5-44EB-B075-5B498B7ABE8D}"/>
              </a:ext>
            </a:extLst>
          </p:cNvPr>
          <p:cNvCxnSpPr>
            <a:cxnSpLocks/>
            <a:stCxn id="71" idx="0"/>
            <a:endCxn id="53" idx="2"/>
          </p:cNvCxnSpPr>
          <p:nvPr/>
        </p:nvCxnSpPr>
        <p:spPr>
          <a:xfrm flipH="1" flipV="1">
            <a:off x="6764820" y="3890789"/>
            <a:ext cx="462285" cy="69880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>
            <a:extLst>
              <a:ext uri="{FF2B5EF4-FFF2-40B4-BE49-F238E27FC236}">
                <a16:creationId xmlns:a16="http://schemas.microsoft.com/office/drawing/2014/main" id="{0EADECE7-AB93-4936-B2F7-ECDA3B2C0C4E}"/>
              </a:ext>
            </a:extLst>
          </p:cNvPr>
          <p:cNvCxnSpPr>
            <a:cxnSpLocks/>
            <a:stCxn id="71" idx="3"/>
            <a:endCxn id="54" idx="2"/>
          </p:cNvCxnSpPr>
          <p:nvPr/>
        </p:nvCxnSpPr>
        <p:spPr>
          <a:xfrm flipV="1">
            <a:off x="8063571" y="3854330"/>
            <a:ext cx="1070801" cy="155292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>
            <a:extLst>
              <a:ext uri="{FF2B5EF4-FFF2-40B4-BE49-F238E27FC236}">
                <a16:creationId xmlns:a16="http://schemas.microsoft.com/office/drawing/2014/main" id="{78F5114A-9898-4E48-8980-B70DADE46143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8084035" y="3863115"/>
            <a:ext cx="2681623" cy="154413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E86A48CB-B010-47CB-A6A6-A5B8AF57738A}"/>
              </a:ext>
            </a:extLst>
          </p:cNvPr>
          <p:cNvSpPr txBox="1"/>
          <p:nvPr/>
        </p:nvSpPr>
        <p:spPr>
          <a:xfrm>
            <a:off x="2587569" y="2943639"/>
            <a:ext cx="833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12FA021A-9E43-4DB0-90FB-69C22456BADF}"/>
              </a:ext>
            </a:extLst>
          </p:cNvPr>
          <p:cNvSpPr txBox="1"/>
          <p:nvPr/>
        </p:nvSpPr>
        <p:spPr>
          <a:xfrm>
            <a:off x="4069095" y="2943639"/>
            <a:ext cx="8583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8C8FF7EE-7AD3-4277-802B-D52ABCB9BF03}"/>
              </a:ext>
            </a:extLst>
          </p:cNvPr>
          <p:cNvSpPr txBox="1"/>
          <p:nvPr/>
        </p:nvSpPr>
        <p:spPr>
          <a:xfrm>
            <a:off x="8575744" y="2974922"/>
            <a:ext cx="8273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7BDFF171-A10C-4151-B0A4-1F09F5D90FDA}"/>
              </a:ext>
            </a:extLst>
          </p:cNvPr>
          <p:cNvSpPr txBox="1"/>
          <p:nvPr/>
        </p:nvSpPr>
        <p:spPr>
          <a:xfrm>
            <a:off x="10221286" y="2966704"/>
            <a:ext cx="8177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C5C3C2F0-86EE-43D4-9661-9EB3C149578C}"/>
              </a:ext>
            </a:extLst>
          </p:cNvPr>
          <p:cNvSpPr txBox="1"/>
          <p:nvPr/>
        </p:nvSpPr>
        <p:spPr>
          <a:xfrm>
            <a:off x="2552946" y="3394689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dos doadores</a:t>
            </a: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83AA69A4-E80B-43C2-BCDE-27963C962812}"/>
              </a:ext>
            </a:extLst>
          </p:cNvPr>
          <p:cNvSpPr txBox="1"/>
          <p:nvPr/>
        </p:nvSpPr>
        <p:spPr>
          <a:xfrm>
            <a:off x="3979237" y="3394689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das Ongs cadastradas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AEDA91A-6D9F-4495-9D2F-30CDCA803FF7}"/>
              </a:ext>
            </a:extLst>
          </p:cNvPr>
          <p:cNvGrpSpPr/>
          <p:nvPr/>
        </p:nvGrpSpPr>
        <p:grpSpPr>
          <a:xfrm>
            <a:off x="6162390" y="2719272"/>
            <a:ext cx="1467734" cy="1279730"/>
            <a:chOff x="6955165" y="2691598"/>
            <a:chExt cx="1467734" cy="1279730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77CC628E-E93E-4281-B62A-33A2545CCED0}"/>
                </a:ext>
              </a:extLst>
            </p:cNvPr>
            <p:cNvGrpSpPr/>
            <p:nvPr/>
          </p:nvGrpSpPr>
          <p:grpSpPr>
            <a:xfrm>
              <a:off x="6968907" y="2691598"/>
              <a:ext cx="1453992" cy="1171517"/>
              <a:chOff x="6906208" y="2691598"/>
              <a:chExt cx="1453992" cy="1171517"/>
            </a:xfrm>
          </p:grpSpPr>
          <p:sp>
            <p:nvSpPr>
              <p:cNvPr id="53" name="Retângulo: Cantos Arredondados 52">
                <a:extLst>
                  <a:ext uri="{FF2B5EF4-FFF2-40B4-BE49-F238E27FC236}">
                    <a16:creationId xmlns:a16="http://schemas.microsoft.com/office/drawing/2014/main" id="{CC352AFF-2052-4F5D-9DB5-9B7D0E0515A5}"/>
                  </a:ext>
                </a:extLst>
              </p:cNvPr>
              <p:cNvSpPr/>
              <p:nvPr/>
            </p:nvSpPr>
            <p:spPr>
              <a:xfrm>
                <a:off x="6906208" y="2691598"/>
                <a:ext cx="1177375" cy="1171517"/>
              </a:xfrm>
              <a:prstGeom prst="roundRect">
                <a:avLst/>
              </a:prstGeom>
              <a:solidFill>
                <a:srgbClr val="32B9C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FE2E96F9-9CE0-46D7-80C3-A8BF1E58DF93}"/>
                  </a:ext>
                </a:extLst>
              </p:cNvPr>
              <p:cNvSpPr txBox="1"/>
              <p:nvPr/>
            </p:nvSpPr>
            <p:spPr>
              <a:xfrm>
                <a:off x="6960034" y="2761618"/>
                <a:ext cx="140016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" b="1" dirty="0" err="1"/>
                  <a:t>CampanhaController</a:t>
                </a:r>
                <a:endParaRPr lang="pt-BR" sz="800" b="1" dirty="0"/>
              </a:p>
            </p:txBody>
          </p:sp>
        </p:grp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9BD2CDB1-742A-47FE-BD06-E12B04652221}"/>
                </a:ext>
              </a:extLst>
            </p:cNvPr>
            <p:cNvSpPr txBox="1"/>
            <p:nvPr/>
          </p:nvSpPr>
          <p:spPr>
            <a:xfrm>
              <a:off x="6982254" y="2966704"/>
              <a:ext cx="86631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0" i="0" u="none" strike="noStrike" dirty="0">
                  <a:solidFill>
                    <a:srgbClr val="1C1C1C"/>
                  </a:solidFill>
                  <a:effectLst/>
                  <a:latin typeface="Barlow" panose="00000500000000000000" pitchFamily="2" charset="0"/>
                </a:rPr>
                <a:t>[Component: Spring MVC Rest Controller]</a:t>
              </a:r>
              <a:r>
                <a:rPr lang="en-US" sz="700" b="0" i="0" dirty="0">
                  <a:solidFill>
                    <a:srgbClr val="000000"/>
                  </a:solidFill>
                  <a:effectLst/>
                  <a:latin typeface="Barlow" panose="00000500000000000000" pitchFamily="2" charset="0"/>
                </a:rPr>
                <a:t>​</a:t>
              </a:r>
              <a:endParaRPr lang="pt-BR" sz="700" dirty="0"/>
            </a:p>
          </p:txBody>
        </p:sp>
        <p:sp>
          <p:nvSpPr>
            <p:cNvPr id="137" name="CaixaDeTexto 136">
              <a:extLst>
                <a:ext uri="{FF2B5EF4-FFF2-40B4-BE49-F238E27FC236}">
                  <a16:creationId xmlns:a16="http://schemas.microsoft.com/office/drawing/2014/main" id="{0080C065-CA16-4D98-A38F-83D6586F23B5}"/>
                </a:ext>
              </a:extLst>
            </p:cNvPr>
            <p:cNvSpPr txBox="1"/>
            <p:nvPr/>
          </p:nvSpPr>
          <p:spPr>
            <a:xfrm>
              <a:off x="6955165" y="3432719"/>
              <a:ext cx="1177376" cy="5386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700" dirty="0">
                  <a:solidFill>
                    <a:schemeClr val="tx2"/>
                  </a:solidFill>
                </a:rPr>
                <a:t>Traz os dados das campanhas  cadastradas pelas Ongs</a:t>
              </a:r>
            </a:p>
            <a:p>
              <a:pPr lvl="0" algn="ctr">
                <a:defRPr/>
              </a:pPr>
              <a:endParaRPr lang="pt-BR" sz="800" dirty="0">
                <a:solidFill>
                  <a:schemeClr val="tx2"/>
                </a:solidFill>
              </a:endParaRPr>
            </a:p>
          </p:txBody>
        </p:sp>
      </p:grp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E51467BF-0F8D-4570-BB6C-9DF43B16818B}"/>
              </a:ext>
            </a:extLst>
          </p:cNvPr>
          <p:cNvSpPr txBox="1"/>
          <p:nvPr/>
        </p:nvSpPr>
        <p:spPr>
          <a:xfrm>
            <a:off x="8531943" y="3422216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das doações</a:t>
            </a:r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432CD93A-B27E-413C-B266-24D1D562AA2A}"/>
              </a:ext>
            </a:extLst>
          </p:cNvPr>
          <p:cNvSpPr txBox="1"/>
          <p:nvPr/>
        </p:nvSpPr>
        <p:spPr>
          <a:xfrm>
            <a:off x="10176970" y="3429000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dos relatórios gerados</a:t>
            </a:r>
          </a:p>
        </p:txBody>
      </p:sp>
    </p:spTree>
    <p:extLst>
      <p:ext uri="{BB962C8B-B14F-4D97-AF65-F5344CB8AC3E}">
        <p14:creationId xmlns:p14="http://schemas.microsoft.com/office/powerpoint/2010/main" val="350848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18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45775" y="54248"/>
            <a:ext cx="104489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/>
              <a:t>Diagrama – Visão – Componentes – Web </a:t>
            </a:r>
            <a:r>
              <a:rPr lang="pt-BR" sz="3265" err="1"/>
              <a:t>Application</a:t>
            </a:r>
            <a:r>
              <a:rPr lang="pt-BR" sz="3265"/>
              <a:t> </a:t>
            </a: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483189" y="1143248"/>
            <a:ext cx="2079160" cy="1539568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8AF183C-AF91-49F6-B2E7-A0B82E68B260}"/>
              </a:ext>
            </a:extLst>
          </p:cNvPr>
          <p:cNvCxnSpPr>
            <a:cxnSpLocks/>
            <a:stCxn id="58" idx="1"/>
            <a:endCxn id="6" idx="4"/>
          </p:cNvCxnSpPr>
          <p:nvPr/>
        </p:nvCxnSpPr>
        <p:spPr>
          <a:xfrm flipH="1" flipV="1">
            <a:off x="2562349" y="1913032"/>
            <a:ext cx="3699929" cy="700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348966" y="1664481"/>
            <a:ext cx="2327633" cy="4693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400" b="1" dirty="0" err="1"/>
              <a:t>Database</a:t>
            </a:r>
            <a:endParaRPr lang="pt-BR" sz="1600" b="1" dirty="0"/>
          </a:p>
          <a:p>
            <a:pPr lvl="0" algn="ctr">
              <a:defRPr/>
            </a:pPr>
            <a:r>
              <a:rPr lang="pt-BR" sz="1050" dirty="0"/>
              <a:t>[Container: SQL Server]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394454" y="2253471"/>
            <a:ext cx="2327633" cy="2462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000"/>
              <a:t>Armazena os dados (ONG/Doador)</a:t>
            </a:r>
          </a:p>
        </p:txBody>
      </p:sp>
      <p:grpSp>
        <p:nvGrpSpPr>
          <p:cNvPr id="57" name="Group 79">
            <a:extLst>
              <a:ext uri="{FF2B5EF4-FFF2-40B4-BE49-F238E27FC236}">
                <a16:creationId xmlns:a16="http://schemas.microsoft.com/office/drawing/2014/main" id="{EDA1A6A0-10A3-4138-8F31-5CDE1B0652D0}"/>
              </a:ext>
            </a:extLst>
          </p:cNvPr>
          <p:cNvGrpSpPr/>
          <p:nvPr/>
        </p:nvGrpSpPr>
        <p:grpSpPr>
          <a:xfrm>
            <a:off x="6204580" y="1330295"/>
            <a:ext cx="1664121" cy="1154304"/>
            <a:chOff x="3698718" y="4995618"/>
            <a:chExt cx="2807826" cy="2061181"/>
          </a:xfrm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4000FE8E-6356-42EC-AF6C-746EC6A19251}"/>
                </a:ext>
              </a:extLst>
            </p:cNvPr>
            <p:cNvSpPr/>
            <p:nvPr/>
          </p:nvSpPr>
          <p:spPr>
            <a:xfrm>
              <a:off x="3796070" y="5040576"/>
              <a:ext cx="2710474" cy="2016223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FB904B6E-7224-4428-8476-BF7DDC730520}"/>
                </a:ext>
              </a:extLst>
            </p:cNvPr>
            <p:cNvSpPr/>
            <p:nvPr/>
          </p:nvSpPr>
          <p:spPr>
            <a:xfrm>
              <a:off x="3963417" y="5847194"/>
              <a:ext cx="2278426" cy="11541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900" dirty="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  <p:sp>
          <p:nvSpPr>
            <p:cNvPr id="62" name="Retângulo 20">
              <a:extLst>
                <a:ext uri="{FF2B5EF4-FFF2-40B4-BE49-F238E27FC236}">
                  <a16:creationId xmlns:a16="http://schemas.microsoft.com/office/drawing/2014/main" id="{898445EF-0450-4939-9A2F-3F0009C0FE74}"/>
                </a:ext>
              </a:extLst>
            </p:cNvPr>
            <p:cNvSpPr/>
            <p:nvPr/>
          </p:nvSpPr>
          <p:spPr>
            <a:xfrm>
              <a:off x="3698718" y="4995618"/>
              <a:ext cx="2807826" cy="8384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JPA]</a:t>
              </a:r>
            </a:p>
          </p:txBody>
        </p:sp>
      </p:grpSp>
      <p:sp>
        <p:nvSpPr>
          <p:cNvPr id="145" name="Retângulo 20">
            <a:extLst>
              <a:ext uri="{FF2B5EF4-FFF2-40B4-BE49-F238E27FC236}">
                <a16:creationId xmlns:a16="http://schemas.microsoft.com/office/drawing/2014/main" id="{8E9C2902-395C-4308-92C8-F0BDFE37BA04}"/>
              </a:ext>
            </a:extLst>
          </p:cNvPr>
          <p:cNvSpPr/>
          <p:nvPr/>
        </p:nvSpPr>
        <p:spPr>
          <a:xfrm>
            <a:off x="6229939" y="724643"/>
            <a:ext cx="2032168" cy="37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sz="1814" b="1"/>
              <a:t>Micro </a:t>
            </a:r>
            <a:r>
              <a:rPr lang="pt-BR" sz="1814" b="1" err="1"/>
              <a:t>service</a:t>
            </a:r>
            <a:endParaRPr lang="pt-BR" sz="1451"/>
          </a:p>
        </p:txBody>
      </p:sp>
      <p:grpSp>
        <p:nvGrpSpPr>
          <p:cNvPr id="70" name="Group 36">
            <a:extLst>
              <a:ext uri="{FF2B5EF4-FFF2-40B4-BE49-F238E27FC236}">
                <a16:creationId xmlns:a16="http://schemas.microsoft.com/office/drawing/2014/main" id="{130B2F04-FCC0-42FD-97D5-270F74F8FE5E}"/>
              </a:ext>
            </a:extLst>
          </p:cNvPr>
          <p:cNvGrpSpPr/>
          <p:nvPr/>
        </p:nvGrpSpPr>
        <p:grpSpPr>
          <a:xfrm>
            <a:off x="6358402" y="4589590"/>
            <a:ext cx="1775241" cy="1635325"/>
            <a:chOff x="7110470" y="4495336"/>
            <a:chExt cx="2613924" cy="2016225"/>
          </a:xfrm>
        </p:grpSpPr>
        <p:sp>
          <p:nvSpPr>
            <p:cNvPr id="71" name="Retângulo 6">
              <a:extLst>
                <a:ext uri="{FF2B5EF4-FFF2-40B4-BE49-F238E27FC236}">
                  <a16:creationId xmlns:a16="http://schemas.microsoft.com/office/drawing/2014/main" id="{9B89017F-8901-4EAE-8E2E-871165A39387}"/>
                </a:ext>
              </a:extLst>
            </p:cNvPr>
            <p:cNvSpPr/>
            <p:nvPr/>
          </p:nvSpPr>
          <p:spPr>
            <a:xfrm>
              <a:off x="7157935" y="4495336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Retângulo 20">
              <a:extLst>
                <a:ext uri="{FF2B5EF4-FFF2-40B4-BE49-F238E27FC236}">
                  <a16:creationId xmlns:a16="http://schemas.microsoft.com/office/drawing/2014/main" id="{E84BD7AF-3BB2-4C08-85AD-92E289DE0AE8}"/>
                </a:ext>
              </a:extLst>
            </p:cNvPr>
            <p:cNvSpPr/>
            <p:nvPr/>
          </p:nvSpPr>
          <p:spPr>
            <a:xfrm>
              <a:off x="7110470" y="4671376"/>
              <a:ext cx="2566459" cy="844307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sz="1600" b="1" dirty="0" err="1">
                  <a:solidFill>
                    <a:schemeClr val="bg2"/>
                  </a:solidFill>
                </a:rPr>
                <a:t>ClientSide</a:t>
              </a:r>
              <a:r>
                <a:rPr lang="pt-BR" sz="1600" b="1" dirty="0">
                  <a:solidFill>
                    <a:schemeClr val="bg2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900" dirty="0">
                  <a:solidFill>
                    <a:schemeClr val="bg2"/>
                  </a:solidFill>
                </a:rPr>
                <a:t>[Container:</a:t>
              </a:r>
              <a:r>
                <a:rPr lang="pt-BR" sz="1200" dirty="0">
                  <a:solidFill>
                    <a:schemeClr val="bg2"/>
                  </a:solidFill>
                </a:rPr>
                <a:t> </a:t>
              </a:r>
              <a:r>
                <a:rPr lang="pt-BR" sz="900" dirty="0">
                  <a:solidFill>
                    <a:schemeClr val="bg2"/>
                  </a:solidFill>
                </a:rPr>
                <a:t>Javascript + </a:t>
              </a:r>
              <a:r>
                <a:rPr lang="pt-BR" sz="1050" dirty="0">
                  <a:solidFill>
                    <a:schemeClr val="bg2"/>
                  </a:solidFill>
                </a:rPr>
                <a:t>HTML + CSS]</a:t>
              </a:r>
            </a:p>
          </p:txBody>
        </p:sp>
        <p:sp>
          <p:nvSpPr>
            <p:cNvPr id="77" name="Retângulo 20">
              <a:extLst>
                <a:ext uri="{FF2B5EF4-FFF2-40B4-BE49-F238E27FC236}">
                  <a16:creationId xmlns:a16="http://schemas.microsoft.com/office/drawing/2014/main" id="{271C3130-D66C-4C9E-A85D-5D1C435B2A5A}"/>
                </a:ext>
              </a:extLst>
            </p:cNvPr>
            <p:cNvSpPr/>
            <p:nvPr/>
          </p:nvSpPr>
          <p:spPr>
            <a:xfrm>
              <a:off x="7157935" y="5524764"/>
              <a:ext cx="2566459" cy="536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100" dirty="0">
                  <a:solidFill>
                    <a:prstClr val="white"/>
                  </a:solidFill>
                </a:rPr>
                <a:t>Dashboard , cadastros, doações e funcionalidades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FF53E97-371C-47FD-8860-6CE61EA7DCC7}"/>
              </a:ext>
            </a:extLst>
          </p:cNvPr>
          <p:cNvGrpSpPr/>
          <p:nvPr/>
        </p:nvGrpSpPr>
        <p:grpSpPr>
          <a:xfrm>
            <a:off x="2552947" y="2682814"/>
            <a:ext cx="1177375" cy="1171517"/>
            <a:chOff x="2318173" y="2673128"/>
            <a:chExt cx="1177375" cy="1171517"/>
          </a:xfrm>
          <a:solidFill>
            <a:srgbClr val="FF297B"/>
          </a:solidFill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EC10CE92-55E8-4A38-95EE-3EBD76160298}"/>
                </a:ext>
              </a:extLst>
            </p:cNvPr>
            <p:cNvSpPr/>
            <p:nvPr/>
          </p:nvSpPr>
          <p:spPr>
            <a:xfrm>
              <a:off x="2318173" y="2673128"/>
              <a:ext cx="1177375" cy="11715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67CE1AB1-C315-40D2-B2F0-3E4F76C8DE77}"/>
                </a:ext>
              </a:extLst>
            </p:cNvPr>
            <p:cNvSpPr txBox="1"/>
            <p:nvPr/>
          </p:nvSpPr>
          <p:spPr>
            <a:xfrm>
              <a:off x="2366880" y="2762247"/>
              <a:ext cx="1091863" cy="230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/>
                <a:t>DoadorController</a:t>
              </a:r>
              <a:endParaRPr lang="pt-BR" sz="900" b="1" dirty="0"/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A34B2D93-7343-42E8-AAA5-513570B146B0}"/>
              </a:ext>
            </a:extLst>
          </p:cNvPr>
          <p:cNvGrpSpPr/>
          <p:nvPr/>
        </p:nvGrpSpPr>
        <p:grpSpPr>
          <a:xfrm>
            <a:off x="3989140" y="2682814"/>
            <a:ext cx="1416382" cy="1171517"/>
            <a:chOff x="3718374" y="2682815"/>
            <a:chExt cx="1416382" cy="1171517"/>
          </a:xfrm>
        </p:grpSpPr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A89EE912-5188-41F7-AB3F-90D5A2818B18}"/>
                </a:ext>
              </a:extLst>
            </p:cNvPr>
            <p:cNvSpPr/>
            <p:nvPr/>
          </p:nvSpPr>
          <p:spPr>
            <a:xfrm>
              <a:off x="3718374" y="2682815"/>
              <a:ext cx="1177375" cy="1171517"/>
            </a:xfrm>
            <a:prstGeom prst="roundRect">
              <a:avLst/>
            </a:prstGeom>
            <a:solidFill>
              <a:srgbClr val="32B9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B32382B0-1FC4-43F1-9FB5-1A46EE9FC231}"/>
                </a:ext>
              </a:extLst>
            </p:cNvPr>
            <p:cNvSpPr txBox="1"/>
            <p:nvPr/>
          </p:nvSpPr>
          <p:spPr>
            <a:xfrm>
              <a:off x="3855984" y="2754575"/>
              <a:ext cx="12787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/>
                <a:t>OngController</a:t>
              </a:r>
              <a:endParaRPr lang="pt-BR" sz="900" b="1" dirty="0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9A68C69F-D8C0-4E7D-AFAF-7915FF5A381E}"/>
              </a:ext>
            </a:extLst>
          </p:cNvPr>
          <p:cNvGrpSpPr/>
          <p:nvPr/>
        </p:nvGrpSpPr>
        <p:grpSpPr>
          <a:xfrm>
            <a:off x="8545684" y="2682813"/>
            <a:ext cx="1305142" cy="1171517"/>
            <a:chOff x="8572829" y="2682813"/>
            <a:chExt cx="1305142" cy="1171517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1BE6448A-E0EB-49AE-8662-37C299E0754C}"/>
                </a:ext>
              </a:extLst>
            </p:cNvPr>
            <p:cNvSpPr/>
            <p:nvPr/>
          </p:nvSpPr>
          <p:spPr>
            <a:xfrm>
              <a:off x="8572829" y="2682813"/>
              <a:ext cx="1177375" cy="1171517"/>
            </a:xfrm>
            <a:prstGeom prst="roundRect">
              <a:avLst/>
            </a:prstGeom>
            <a:solidFill>
              <a:srgbClr val="32B9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43ABF1CC-264B-480C-B940-A2F0AF1E9122}"/>
                </a:ext>
              </a:extLst>
            </p:cNvPr>
            <p:cNvSpPr txBox="1"/>
            <p:nvPr/>
          </p:nvSpPr>
          <p:spPr>
            <a:xfrm>
              <a:off x="8599199" y="2748664"/>
              <a:ext cx="12787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/>
                <a:t>DoacaoController</a:t>
              </a:r>
              <a:endParaRPr lang="pt-BR" sz="900" b="1" dirty="0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29BB0A00-1B01-42DA-B5C6-39375608C9DA}"/>
              </a:ext>
            </a:extLst>
          </p:cNvPr>
          <p:cNvGrpSpPr/>
          <p:nvPr/>
        </p:nvGrpSpPr>
        <p:grpSpPr>
          <a:xfrm>
            <a:off x="10176970" y="2691598"/>
            <a:ext cx="1355840" cy="1171517"/>
            <a:chOff x="10176970" y="2691598"/>
            <a:chExt cx="1355840" cy="1171517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C435967E-0292-4C09-B213-E1AF5007ED7C}"/>
                </a:ext>
              </a:extLst>
            </p:cNvPr>
            <p:cNvSpPr/>
            <p:nvPr/>
          </p:nvSpPr>
          <p:spPr>
            <a:xfrm>
              <a:off x="10176970" y="2691598"/>
              <a:ext cx="1177375" cy="1171517"/>
            </a:xfrm>
            <a:prstGeom prst="roundRect">
              <a:avLst/>
            </a:prstGeom>
            <a:solidFill>
              <a:srgbClr val="32B9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72BE2479-4450-46B6-A462-D39FE3E8D14F}"/>
                </a:ext>
              </a:extLst>
            </p:cNvPr>
            <p:cNvSpPr txBox="1"/>
            <p:nvPr/>
          </p:nvSpPr>
          <p:spPr>
            <a:xfrm>
              <a:off x="10254038" y="2746868"/>
              <a:ext cx="1278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b="1" dirty="0" err="1"/>
                <a:t>RelatorioController</a:t>
              </a:r>
              <a:endParaRPr lang="pt-BR" sz="900" b="1" dirty="0"/>
            </a:p>
          </p:txBody>
        </p:sp>
      </p:grp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C937122F-0539-4362-AB4E-75CEF478A46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141635" y="2253471"/>
            <a:ext cx="3117154" cy="42934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647EF3F3-6E3F-4735-8767-955CB74B474A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4577828" y="2234208"/>
            <a:ext cx="1680961" cy="44860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>
            <a:extLst>
              <a:ext uri="{FF2B5EF4-FFF2-40B4-BE49-F238E27FC236}">
                <a16:creationId xmlns:a16="http://schemas.microsoft.com/office/drawing/2014/main" id="{A234BF9F-1F93-4775-93E0-80196512F736}"/>
              </a:ext>
            </a:extLst>
          </p:cNvPr>
          <p:cNvCxnSpPr>
            <a:cxnSpLocks/>
            <a:stCxn id="53" idx="0"/>
            <a:endCxn id="58" idx="2"/>
          </p:cNvCxnSpPr>
          <p:nvPr/>
        </p:nvCxnSpPr>
        <p:spPr>
          <a:xfrm flipV="1">
            <a:off x="6746005" y="2484599"/>
            <a:ext cx="319485" cy="21550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4542EC24-7A89-4B74-8342-97A928167AD6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7868701" y="2234208"/>
            <a:ext cx="1265671" cy="44860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FD968933-F0AB-4EB5-B82A-82FF8A6C76C5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7848569" y="2253471"/>
            <a:ext cx="2917089" cy="43812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1E993489-7224-4A9F-984F-A9064E1D0A7C}"/>
              </a:ext>
            </a:extLst>
          </p:cNvPr>
          <p:cNvCxnSpPr>
            <a:cxnSpLocks/>
            <a:stCxn id="71" idx="1"/>
            <a:endCxn id="13" idx="2"/>
          </p:cNvCxnSpPr>
          <p:nvPr/>
        </p:nvCxnSpPr>
        <p:spPr>
          <a:xfrm flipH="1" flipV="1">
            <a:off x="3141635" y="3854331"/>
            <a:ext cx="3249003" cy="155292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>
            <a:extLst>
              <a:ext uri="{FF2B5EF4-FFF2-40B4-BE49-F238E27FC236}">
                <a16:creationId xmlns:a16="http://schemas.microsoft.com/office/drawing/2014/main" id="{E3A9E8C5-D863-4565-81DB-0C76C96610E9}"/>
              </a:ext>
            </a:extLst>
          </p:cNvPr>
          <p:cNvCxnSpPr>
            <a:cxnSpLocks/>
            <a:endCxn id="51" idx="2"/>
          </p:cNvCxnSpPr>
          <p:nvPr/>
        </p:nvCxnSpPr>
        <p:spPr>
          <a:xfrm flipH="1" flipV="1">
            <a:off x="4577828" y="3854331"/>
            <a:ext cx="1792346" cy="153768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D514AAAA-EAF5-44EB-B075-5B498B7ABE8D}"/>
              </a:ext>
            </a:extLst>
          </p:cNvPr>
          <p:cNvCxnSpPr>
            <a:cxnSpLocks/>
            <a:stCxn id="71" idx="0"/>
            <a:endCxn id="53" idx="2"/>
          </p:cNvCxnSpPr>
          <p:nvPr/>
        </p:nvCxnSpPr>
        <p:spPr>
          <a:xfrm flipH="1" flipV="1">
            <a:off x="6746005" y="3871619"/>
            <a:ext cx="481100" cy="71797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>
            <a:extLst>
              <a:ext uri="{FF2B5EF4-FFF2-40B4-BE49-F238E27FC236}">
                <a16:creationId xmlns:a16="http://schemas.microsoft.com/office/drawing/2014/main" id="{0EADECE7-AB93-4936-B2F7-ECDA3B2C0C4E}"/>
              </a:ext>
            </a:extLst>
          </p:cNvPr>
          <p:cNvCxnSpPr>
            <a:cxnSpLocks/>
            <a:stCxn id="71" idx="3"/>
            <a:endCxn id="54" idx="2"/>
          </p:cNvCxnSpPr>
          <p:nvPr/>
        </p:nvCxnSpPr>
        <p:spPr>
          <a:xfrm flipV="1">
            <a:off x="8063571" y="3854330"/>
            <a:ext cx="1070801" cy="155292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>
            <a:extLst>
              <a:ext uri="{FF2B5EF4-FFF2-40B4-BE49-F238E27FC236}">
                <a16:creationId xmlns:a16="http://schemas.microsoft.com/office/drawing/2014/main" id="{78F5114A-9898-4E48-8980-B70DADE46143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8084035" y="3863115"/>
            <a:ext cx="2681623" cy="154413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E86A48CB-B010-47CB-A6A6-A5B8AF57738A}"/>
              </a:ext>
            </a:extLst>
          </p:cNvPr>
          <p:cNvSpPr txBox="1"/>
          <p:nvPr/>
        </p:nvSpPr>
        <p:spPr>
          <a:xfrm>
            <a:off x="2587569" y="2943639"/>
            <a:ext cx="8719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12FA021A-9E43-4DB0-90FB-69C22456BADF}"/>
              </a:ext>
            </a:extLst>
          </p:cNvPr>
          <p:cNvSpPr txBox="1"/>
          <p:nvPr/>
        </p:nvSpPr>
        <p:spPr>
          <a:xfrm>
            <a:off x="4069095" y="2943639"/>
            <a:ext cx="8610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8C8FF7EE-7AD3-4277-802B-D52ABCB9BF03}"/>
              </a:ext>
            </a:extLst>
          </p:cNvPr>
          <p:cNvSpPr txBox="1"/>
          <p:nvPr/>
        </p:nvSpPr>
        <p:spPr>
          <a:xfrm>
            <a:off x="8575745" y="2974922"/>
            <a:ext cx="8758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7BDFF171-A10C-4151-B0A4-1F09F5D90FDA}"/>
              </a:ext>
            </a:extLst>
          </p:cNvPr>
          <p:cNvSpPr txBox="1"/>
          <p:nvPr/>
        </p:nvSpPr>
        <p:spPr>
          <a:xfrm>
            <a:off x="10176971" y="2966704"/>
            <a:ext cx="8177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C5C3C2F0-86EE-43D4-9661-9EB3C149578C}"/>
              </a:ext>
            </a:extLst>
          </p:cNvPr>
          <p:cNvSpPr txBox="1"/>
          <p:nvPr/>
        </p:nvSpPr>
        <p:spPr>
          <a:xfrm>
            <a:off x="2552946" y="3394689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dos doadores</a:t>
            </a: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83AA69A4-E80B-43C2-BCDE-27963C962812}"/>
              </a:ext>
            </a:extLst>
          </p:cNvPr>
          <p:cNvSpPr txBox="1"/>
          <p:nvPr/>
        </p:nvSpPr>
        <p:spPr>
          <a:xfrm>
            <a:off x="3979237" y="3394689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das Ongs cadastradas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C708CA4-CC31-456E-B936-70DFE7D359FB}"/>
              </a:ext>
            </a:extLst>
          </p:cNvPr>
          <p:cNvGrpSpPr/>
          <p:nvPr/>
        </p:nvGrpSpPr>
        <p:grpSpPr>
          <a:xfrm>
            <a:off x="6143575" y="2700102"/>
            <a:ext cx="1453817" cy="1279730"/>
            <a:chOff x="6955165" y="2691598"/>
            <a:chExt cx="1453817" cy="1279730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77CC628E-E93E-4281-B62A-33A2545CCED0}"/>
                </a:ext>
              </a:extLst>
            </p:cNvPr>
            <p:cNvGrpSpPr/>
            <p:nvPr/>
          </p:nvGrpSpPr>
          <p:grpSpPr>
            <a:xfrm>
              <a:off x="6968907" y="2691598"/>
              <a:ext cx="1440075" cy="1171517"/>
              <a:chOff x="6906208" y="2691598"/>
              <a:chExt cx="1440075" cy="1171517"/>
            </a:xfrm>
          </p:grpSpPr>
          <p:sp>
            <p:nvSpPr>
              <p:cNvPr id="53" name="Retângulo: Cantos Arredondados 52">
                <a:extLst>
                  <a:ext uri="{FF2B5EF4-FFF2-40B4-BE49-F238E27FC236}">
                    <a16:creationId xmlns:a16="http://schemas.microsoft.com/office/drawing/2014/main" id="{CC352AFF-2052-4F5D-9DB5-9B7D0E0515A5}"/>
                  </a:ext>
                </a:extLst>
              </p:cNvPr>
              <p:cNvSpPr/>
              <p:nvPr/>
            </p:nvSpPr>
            <p:spPr>
              <a:xfrm>
                <a:off x="6906208" y="2691598"/>
                <a:ext cx="1177375" cy="1171517"/>
              </a:xfrm>
              <a:prstGeom prst="roundRect">
                <a:avLst/>
              </a:prstGeom>
              <a:solidFill>
                <a:srgbClr val="32B9C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FE2E96F9-9CE0-46D7-80C3-A8BF1E58DF93}"/>
                  </a:ext>
                </a:extLst>
              </p:cNvPr>
              <p:cNvSpPr txBox="1"/>
              <p:nvPr/>
            </p:nvSpPr>
            <p:spPr>
              <a:xfrm>
                <a:off x="6946117" y="2763232"/>
                <a:ext cx="140016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" b="1" dirty="0" err="1"/>
                  <a:t>CampanhaController</a:t>
                </a:r>
                <a:endParaRPr lang="pt-BR" sz="800" b="1" dirty="0"/>
              </a:p>
            </p:txBody>
          </p:sp>
        </p:grp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9BD2CDB1-742A-47FE-BD06-E12B04652221}"/>
                </a:ext>
              </a:extLst>
            </p:cNvPr>
            <p:cNvSpPr txBox="1"/>
            <p:nvPr/>
          </p:nvSpPr>
          <p:spPr>
            <a:xfrm>
              <a:off x="6982254" y="2966704"/>
              <a:ext cx="86631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0" i="0" u="none" strike="noStrike" dirty="0">
                  <a:solidFill>
                    <a:srgbClr val="1C1C1C"/>
                  </a:solidFill>
                  <a:effectLst/>
                  <a:latin typeface="Barlow" panose="00000500000000000000" pitchFamily="2" charset="0"/>
                </a:rPr>
                <a:t>[Component: Spring MVC Rest Controller]</a:t>
              </a:r>
              <a:r>
                <a:rPr lang="en-US" sz="700" b="0" i="0" dirty="0">
                  <a:solidFill>
                    <a:srgbClr val="000000"/>
                  </a:solidFill>
                  <a:effectLst/>
                  <a:latin typeface="Barlow" panose="00000500000000000000" pitchFamily="2" charset="0"/>
                </a:rPr>
                <a:t>​</a:t>
              </a:r>
              <a:endParaRPr lang="pt-BR" sz="700" dirty="0"/>
            </a:p>
          </p:txBody>
        </p:sp>
        <p:sp>
          <p:nvSpPr>
            <p:cNvPr id="137" name="CaixaDeTexto 136">
              <a:extLst>
                <a:ext uri="{FF2B5EF4-FFF2-40B4-BE49-F238E27FC236}">
                  <a16:creationId xmlns:a16="http://schemas.microsoft.com/office/drawing/2014/main" id="{0080C065-CA16-4D98-A38F-83D6586F23B5}"/>
                </a:ext>
              </a:extLst>
            </p:cNvPr>
            <p:cNvSpPr txBox="1"/>
            <p:nvPr/>
          </p:nvSpPr>
          <p:spPr>
            <a:xfrm>
              <a:off x="6955165" y="3432719"/>
              <a:ext cx="1177376" cy="5386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700" dirty="0">
                  <a:solidFill>
                    <a:schemeClr val="tx2"/>
                  </a:solidFill>
                </a:rPr>
                <a:t>Traz os dados das campanhas  cadastradas pelas Ongs</a:t>
              </a:r>
            </a:p>
            <a:p>
              <a:pPr lvl="0" algn="ctr">
                <a:defRPr/>
              </a:pPr>
              <a:endParaRPr lang="pt-BR" sz="800" dirty="0">
                <a:solidFill>
                  <a:schemeClr val="tx2"/>
                </a:solidFill>
              </a:endParaRPr>
            </a:p>
          </p:txBody>
        </p:sp>
      </p:grp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E51467BF-0F8D-4570-BB6C-9DF43B16818B}"/>
              </a:ext>
            </a:extLst>
          </p:cNvPr>
          <p:cNvSpPr txBox="1"/>
          <p:nvPr/>
        </p:nvSpPr>
        <p:spPr>
          <a:xfrm>
            <a:off x="8531943" y="3422216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das doações</a:t>
            </a:r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432CD93A-B27E-413C-B266-24D1D562AA2A}"/>
              </a:ext>
            </a:extLst>
          </p:cNvPr>
          <p:cNvSpPr txBox="1"/>
          <p:nvPr/>
        </p:nvSpPr>
        <p:spPr>
          <a:xfrm>
            <a:off x="10176970" y="3429000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dos relatórios gerados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8F182FBF-9427-41C7-913E-FC367879BEF8}"/>
              </a:ext>
            </a:extLst>
          </p:cNvPr>
          <p:cNvSpPr/>
          <p:nvPr/>
        </p:nvSpPr>
        <p:spPr>
          <a:xfrm>
            <a:off x="573174" y="5339443"/>
            <a:ext cx="4889606" cy="586186"/>
          </a:xfrm>
          <a:prstGeom prst="rect">
            <a:avLst/>
          </a:prstGeom>
          <a:solidFill>
            <a:srgbClr val="FF297B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b="1" dirty="0">
                <a:solidFill>
                  <a:srgbClr val="272A30"/>
                </a:solidFill>
                <a:latin typeface="Exo 2" panose="00000500000000000000" pitchFamily="50" charset="0"/>
              </a:rPr>
              <a:t>VAMOS DAR ZOOM NO DOADORCONTROLLER</a:t>
            </a:r>
          </a:p>
        </p:txBody>
      </p:sp>
    </p:spTree>
    <p:extLst>
      <p:ext uri="{BB962C8B-B14F-4D97-AF65-F5344CB8AC3E}">
        <p14:creationId xmlns:p14="http://schemas.microsoft.com/office/powerpoint/2010/main" val="205921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468809" y="6563746"/>
            <a:ext cx="570147" cy="194349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19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981647" y="98337"/>
            <a:ext cx="9779211" cy="694392"/>
          </a:xfrm>
        </p:spPr>
        <p:txBody>
          <a:bodyPr/>
          <a:lstStyle/>
          <a:p>
            <a:r>
              <a:rPr lang="pt-BR" dirty="0"/>
              <a:t>Diagrama de Classes – Doador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747687"/>
              </p:ext>
            </p:extLst>
          </p:nvPr>
        </p:nvGraphicFramePr>
        <p:xfrm>
          <a:off x="1116409" y="1504701"/>
          <a:ext cx="3365707" cy="23354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65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580517"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&lt;&lt;Java </a:t>
                      </a:r>
                      <a:r>
                        <a:rPr lang="pt-BR" sz="1600" baseline="0" dirty="0" err="1"/>
                        <a:t>Class</a:t>
                      </a:r>
                      <a:r>
                        <a:rPr lang="pt-BR" sz="1600" baseline="0" dirty="0"/>
                        <a:t>&gt;&gt;</a:t>
                      </a:r>
                    </a:p>
                    <a:p>
                      <a:r>
                        <a:rPr lang="pt-BR" sz="1600" baseline="0" dirty="0" err="1"/>
                        <a:t>DoadorController</a:t>
                      </a:r>
                      <a:endParaRPr lang="pt-BR" sz="1600" baseline="0" dirty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28034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600" dirty="0" err="1">
                          <a:solidFill>
                            <a:schemeClr val="accent4"/>
                          </a:solidFill>
                        </a:rPr>
                        <a:t>repository</a:t>
                      </a:r>
                      <a:r>
                        <a:rPr lang="pt-BR" sz="1600" dirty="0">
                          <a:solidFill>
                            <a:schemeClr val="accent4"/>
                          </a:solidFill>
                        </a:rPr>
                        <a:t>: </a:t>
                      </a:r>
                      <a:r>
                        <a:rPr lang="pt-BR" sz="1600" dirty="0" err="1">
                          <a:solidFill>
                            <a:schemeClr val="accent4"/>
                          </a:solidFill>
                        </a:rPr>
                        <a:t>IDoadorRepository</a:t>
                      </a:r>
                      <a:endParaRPr lang="pt-BR" sz="1600" dirty="0">
                        <a:solidFill>
                          <a:schemeClr val="accent4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32689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login(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email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,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senha):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cadastro(Doador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doador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) :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752322"/>
              </p:ext>
            </p:extLst>
          </p:nvPr>
        </p:nvGraphicFramePr>
        <p:xfrm>
          <a:off x="5739849" y="1795288"/>
          <a:ext cx="4484211" cy="17542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842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522454"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&lt;&lt;Java </a:t>
                      </a:r>
                      <a:r>
                        <a:rPr lang="pt-BR" sz="1600" baseline="0" dirty="0" err="1"/>
                        <a:t>Class</a:t>
                      </a:r>
                      <a:r>
                        <a:rPr lang="pt-BR" sz="1600" baseline="0" dirty="0"/>
                        <a:t>&gt;&gt;</a:t>
                      </a:r>
                    </a:p>
                    <a:p>
                      <a:r>
                        <a:rPr lang="pt-BR" sz="1600" baseline="0" dirty="0" err="1"/>
                        <a:t>IDoadorRepository</a:t>
                      </a:r>
                      <a:endParaRPr lang="pt-BR" sz="1600" baseline="0" dirty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85222">
                <a:tc>
                  <a:txBody>
                    <a:bodyPr/>
                    <a:lstStyle/>
                    <a:p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7984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findByEmail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email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):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List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&lt;Doador&gt;</a:t>
                      </a:r>
                    </a:p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Logar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email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,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boolean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autenticado):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void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/>
        </p:nvGraphicFramePr>
        <p:xfrm>
          <a:off x="4217224" y="4341869"/>
          <a:ext cx="2812987" cy="233802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1298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1022815">
                <a:tc>
                  <a:txBody>
                    <a:bodyPr/>
                    <a:lstStyle/>
                    <a:p>
                      <a:r>
                        <a:rPr lang="pt-BR" sz="1600" baseline="0"/>
                        <a:t>&lt;&lt;Java </a:t>
                      </a:r>
                      <a:r>
                        <a:rPr lang="pt-BR" sz="1600" baseline="0" err="1"/>
                        <a:t>Class</a:t>
                      </a:r>
                      <a:r>
                        <a:rPr lang="pt-BR" sz="1600" baseline="0"/>
                        <a:t>&gt;&gt;</a:t>
                      </a:r>
                    </a:p>
                    <a:p>
                      <a:r>
                        <a:rPr lang="pt-BR" sz="1600" baseline="0" err="1"/>
                        <a:t>InternalResourceViewResolver</a:t>
                      </a:r>
                      <a:r>
                        <a:rPr lang="pt-BR" sz="1600" baseline="0"/>
                        <a:t> </a:t>
                      </a:r>
                    </a:p>
                    <a:p>
                      <a:endParaRPr lang="pt-BR" sz="1300" baseline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28034">
                <a:tc>
                  <a:txBody>
                    <a:bodyPr/>
                    <a:lstStyle/>
                    <a:p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60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>
            <a:off x="4482116" y="2672424"/>
            <a:ext cx="1257733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799262" y="3840147"/>
            <a:ext cx="1417962" cy="167073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o Explicativo Retangular com Cantos Arredondados 4">
            <a:extLst>
              <a:ext uri="{FF2B5EF4-FFF2-40B4-BE49-F238E27FC236}">
                <a16:creationId xmlns:a16="http://schemas.microsoft.com/office/drawing/2014/main" id="{0FEFFAB7-423C-4C55-AA27-82F3173773F6}"/>
              </a:ext>
            </a:extLst>
          </p:cNvPr>
          <p:cNvSpPr/>
          <p:nvPr/>
        </p:nvSpPr>
        <p:spPr>
          <a:xfrm>
            <a:off x="7229695" y="5453524"/>
            <a:ext cx="2128951" cy="1084788"/>
          </a:xfrm>
          <a:prstGeom prst="wedgeRoundRectCallout">
            <a:avLst>
              <a:gd name="adj1" fmla="val -58351"/>
              <a:gd name="adj2" fmla="val 22315"/>
              <a:gd name="adj3" fmla="val 16667"/>
            </a:avLst>
          </a:prstGeom>
          <a:noFill/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>
              <a:defRPr/>
            </a:pPr>
            <a:r>
              <a:rPr lang="pt-BR" sz="1632">
                <a:solidFill>
                  <a:srgbClr val="32B9CD"/>
                </a:solidFill>
                <a:latin typeface="Calibri"/>
              </a:rPr>
              <a:t>Esta classe é gerada automaticamente</a:t>
            </a:r>
            <a:endParaRPr lang="pt-BR" sz="1904">
              <a:solidFill>
                <a:srgbClr val="32B9CD"/>
              </a:solidFill>
              <a:latin typeface="Calibri"/>
            </a:endParaRPr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DD32323E-4659-4236-8AEE-8A4BD90D3B0C}"/>
              </a:ext>
            </a:extLst>
          </p:cNvPr>
          <p:cNvSpPr/>
          <p:nvPr/>
        </p:nvSpPr>
        <p:spPr>
          <a:xfrm>
            <a:off x="157933" y="5658896"/>
            <a:ext cx="3556740" cy="858077"/>
          </a:xfrm>
          <a:prstGeom prst="rect">
            <a:avLst/>
          </a:prstGeom>
          <a:solidFill>
            <a:srgbClr val="32B9CD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VISÃO DE SOFTWARE - CLASSES</a:t>
            </a:r>
          </a:p>
          <a:p>
            <a:pPr algn="ctr"/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 (</a:t>
            </a:r>
            <a:r>
              <a:rPr lang="pt-BR" sz="1632" b="1" err="1">
                <a:solidFill>
                  <a:srgbClr val="272A30"/>
                </a:solidFill>
                <a:latin typeface="Exo 2" panose="00000500000000000000" pitchFamily="50" charset="0"/>
              </a:rPr>
              <a:t>Devs</a:t>
            </a:r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512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26">
            <a:extLst>
              <a:ext uri="{FF2B5EF4-FFF2-40B4-BE49-F238E27FC236}">
                <a16:creationId xmlns:a16="http://schemas.microsoft.com/office/drawing/2014/main" id="{A27E9D17-6C34-4203-8F45-DE1967C0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3" y="1051326"/>
            <a:ext cx="7559676" cy="721912"/>
          </a:xfrm>
        </p:spPr>
        <p:txBody>
          <a:bodyPr/>
          <a:lstStyle/>
          <a:p>
            <a:r>
              <a:rPr lang="pt-BR" dirty="0"/>
              <a:t>Pesquisa e Inovação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3300A780-28D6-4142-AAFF-8AB7F0F82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3" y="3927546"/>
            <a:ext cx="7559675" cy="471055"/>
          </a:xfrm>
        </p:spPr>
        <p:txBody>
          <a:bodyPr/>
          <a:lstStyle/>
          <a:p>
            <a:r>
              <a:rPr lang="pt-BR" dirty="0"/>
              <a:t>Professor Gerson Santos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2E38C0ED-DA4C-459D-BC16-DFDD3225C5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63" y="2713038"/>
            <a:ext cx="7559675" cy="644525"/>
          </a:xfrm>
        </p:spPr>
        <p:txBody>
          <a:bodyPr/>
          <a:lstStyle/>
          <a:p>
            <a:r>
              <a:rPr lang="pt-BR" dirty="0"/>
              <a:t>Aula 08</a:t>
            </a:r>
          </a:p>
        </p:txBody>
      </p:sp>
      <p:sp>
        <p:nvSpPr>
          <p:cNvPr id="30" name="Espaço Reservado para Texto 29">
            <a:extLst>
              <a:ext uri="{FF2B5EF4-FFF2-40B4-BE49-F238E27FC236}">
                <a16:creationId xmlns:a16="http://schemas.microsoft.com/office/drawing/2014/main" id="{7254108E-4F32-4706-A83A-76A34AF22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16163" y="4508210"/>
            <a:ext cx="7559675" cy="433678"/>
          </a:xfrm>
        </p:spPr>
        <p:txBody>
          <a:bodyPr/>
          <a:lstStyle/>
          <a:p>
            <a:r>
              <a:rPr lang="pt-BR" dirty="0" err="1"/>
              <a:t>gerson.santos@sptech.school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971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20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45775" y="54248"/>
            <a:ext cx="104489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/>
              <a:t>Diagrama – Visão – Componentes – Web </a:t>
            </a:r>
            <a:r>
              <a:rPr lang="pt-BR" sz="3265" err="1"/>
              <a:t>Application</a:t>
            </a:r>
            <a:r>
              <a:rPr lang="pt-BR" sz="3265"/>
              <a:t> </a:t>
            </a: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483189" y="1143248"/>
            <a:ext cx="2079160" cy="1539568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8AF183C-AF91-49F6-B2E7-A0B82E68B260}"/>
              </a:ext>
            </a:extLst>
          </p:cNvPr>
          <p:cNvCxnSpPr>
            <a:cxnSpLocks/>
            <a:stCxn id="58" idx="1"/>
            <a:endCxn id="6" idx="4"/>
          </p:cNvCxnSpPr>
          <p:nvPr/>
        </p:nvCxnSpPr>
        <p:spPr>
          <a:xfrm flipH="1" flipV="1">
            <a:off x="2562349" y="1913032"/>
            <a:ext cx="3699929" cy="700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348966" y="1664481"/>
            <a:ext cx="2327633" cy="4693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400" b="1" dirty="0" err="1"/>
              <a:t>Database</a:t>
            </a:r>
            <a:endParaRPr lang="pt-BR" sz="1600" b="1" dirty="0"/>
          </a:p>
          <a:p>
            <a:pPr lvl="0" algn="ctr">
              <a:defRPr/>
            </a:pPr>
            <a:r>
              <a:rPr lang="pt-BR" sz="1050" dirty="0"/>
              <a:t>[Container: SQL Server]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394454" y="2253471"/>
            <a:ext cx="2327633" cy="2462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000"/>
              <a:t>Armazena os dados (ONG/Doador)</a:t>
            </a:r>
          </a:p>
        </p:txBody>
      </p:sp>
      <p:grpSp>
        <p:nvGrpSpPr>
          <p:cNvPr id="57" name="Group 79">
            <a:extLst>
              <a:ext uri="{FF2B5EF4-FFF2-40B4-BE49-F238E27FC236}">
                <a16:creationId xmlns:a16="http://schemas.microsoft.com/office/drawing/2014/main" id="{EDA1A6A0-10A3-4138-8F31-5CDE1B0652D0}"/>
              </a:ext>
            </a:extLst>
          </p:cNvPr>
          <p:cNvGrpSpPr/>
          <p:nvPr/>
        </p:nvGrpSpPr>
        <p:grpSpPr>
          <a:xfrm>
            <a:off x="6204580" y="1330295"/>
            <a:ext cx="1664121" cy="1154304"/>
            <a:chOff x="3698718" y="4995618"/>
            <a:chExt cx="2807826" cy="2061181"/>
          </a:xfrm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4000FE8E-6356-42EC-AF6C-746EC6A19251}"/>
                </a:ext>
              </a:extLst>
            </p:cNvPr>
            <p:cNvSpPr/>
            <p:nvPr/>
          </p:nvSpPr>
          <p:spPr>
            <a:xfrm>
              <a:off x="3796070" y="5040576"/>
              <a:ext cx="2710474" cy="2016223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FB904B6E-7224-4428-8476-BF7DDC730520}"/>
                </a:ext>
              </a:extLst>
            </p:cNvPr>
            <p:cNvSpPr/>
            <p:nvPr/>
          </p:nvSpPr>
          <p:spPr>
            <a:xfrm>
              <a:off x="3963417" y="5847194"/>
              <a:ext cx="2278426" cy="11541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900" dirty="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  <p:sp>
          <p:nvSpPr>
            <p:cNvPr id="62" name="Retângulo 20">
              <a:extLst>
                <a:ext uri="{FF2B5EF4-FFF2-40B4-BE49-F238E27FC236}">
                  <a16:creationId xmlns:a16="http://schemas.microsoft.com/office/drawing/2014/main" id="{898445EF-0450-4939-9A2F-3F0009C0FE74}"/>
                </a:ext>
              </a:extLst>
            </p:cNvPr>
            <p:cNvSpPr/>
            <p:nvPr/>
          </p:nvSpPr>
          <p:spPr>
            <a:xfrm>
              <a:off x="3698718" y="4995618"/>
              <a:ext cx="2807826" cy="8384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JPA]</a:t>
              </a:r>
            </a:p>
          </p:txBody>
        </p:sp>
      </p:grpSp>
      <p:sp>
        <p:nvSpPr>
          <p:cNvPr id="145" name="Retângulo 20">
            <a:extLst>
              <a:ext uri="{FF2B5EF4-FFF2-40B4-BE49-F238E27FC236}">
                <a16:creationId xmlns:a16="http://schemas.microsoft.com/office/drawing/2014/main" id="{8E9C2902-395C-4308-92C8-F0BDFE37BA04}"/>
              </a:ext>
            </a:extLst>
          </p:cNvPr>
          <p:cNvSpPr/>
          <p:nvPr/>
        </p:nvSpPr>
        <p:spPr>
          <a:xfrm>
            <a:off x="6229939" y="724643"/>
            <a:ext cx="2032168" cy="37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sz="1814" b="1"/>
              <a:t>Micro </a:t>
            </a:r>
            <a:r>
              <a:rPr lang="pt-BR" sz="1814" b="1" err="1"/>
              <a:t>service</a:t>
            </a:r>
            <a:endParaRPr lang="pt-BR" sz="1451"/>
          </a:p>
        </p:txBody>
      </p:sp>
      <p:grpSp>
        <p:nvGrpSpPr>
          <p:cNvPr id="70" name="Group 36">
            <a:extLst>
              <a:ext uri="{FF2B5EF4-FFF2-40B4-BE49-F238E27FC236}">
                <a16:creationId xmlns:a16="http://schemas.microsoft.com/office/drawing/2014/main" id="{130B2F04-FCC0-42FD-97D5-270F74F8FE5E}"/>
              </a:ext>
            </a:extLst>
          </p:cNvPr>
          <p:cNvGrpSpPr/>
          <p:nvPr/>
        </p:nvGrpSpPr>
        <p:grpSpPr>
          <a:xfrm>
            <a:off x="6358402" y="4589590"/>
            <a:ext cx="1775241" cy="1635325"/>
            <a:chOff x="7110470" y="4495336"/>
            <a:chExt cx="2613924" cy="2016225"/>
          </a:xfrm>
        </p:grpSpPr>
        <p:sp>
          <p:nvSpPr>
            <p:cNvPr id="71" name="Retângulo 6">
              <a:extLst>
                <a:ext uri="{FF2B5EF4-FFF2-40B4-BE49-F238E27FC236}">
                  <a16:creationId xmlns:a16="http://schemas.microsoft.com/office/drawing/2014/main" id="{9B89017F-8901-4EAE-8E2E-871165A39387}"/>
                </a:ext>
              </a:extLst>
            </p:cNvPr>
            <p:cNvSpPr/>
            <p:nvPr/>
          </p:nvSpPr>
          <p:spPr>
            <a:xfrm>
              <a:off x="7157935" y="4495336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Retângulo 20">
              <a:extLst>
                <a:ext uri="{FF2B5EF4-FFF2-40B4-BE49-F238E27FC236}">
                  <a16:creationId xmlns:a16="http://schemas.microsoft.com/office/drawing/2014/main" id="{E84BD7AF-3BB2-4C08-85AD-92E289DE0AE8}"/>
                </a:ext>
              </a:extLst>
            </p:cNvPr>
            <p:cNvSpPr/>
            <p:nvPr/>
          </p:nvSpPr>
          <p:spPr>
            <a:xfrm>
              <a:off x="7110470" y="4671376"/>
              <a:ext cx="2566459" cy="844307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sz="1600" b="1" dirty="0" err="1">
                  <a:solidFill>
                    <a:schemeClr val="bg2"/>
                  </a:solidFill>
                </a:rPr>
                <a:t>ClientSide</a:t>
              </a:r>
              <a:r>
                <a:rPr lang="pt-BR" sz="1600" b="1" dirty="0">
                  <a:solidFill>
                    <a:schemeClr val="bg2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900" dirty="0">
                  <a:solidFill>
                    <a:schemeClr val="bg2"/>
                  </a:solidFill>
                </a:rPr>
                <a:t>[Container:</a:t>
              </a:r>
              <a:r>
                <a:rPr lang="pt-BR" sz="1200" dirty="0">
                  <a:solidFill>
                    <a:schemeClr val="bg2"/>
                  </a:solidFill>
                </a:rPr>
                <a:t> </a:t>
              </a:r>
              <a:r>
                <a:rPr lang="pt-BR" sz="900" dirty="0">
                  <a:solidFill>
                    <a:schemeClr val="bg2"/>
                  </a:solidFill>
                </a:rPr>
                <a:t>Javascript + </a:t>
              </a:r>
              <a:r>
                <a:rPr lang="pt-BR" sz="1050" dirty="0">
                  <a:solidFill>
                    <a:schemeClr val="bg2"/>
                  </a:solidFill>
                </a:rPr>
                <a:t>HTML + CSS]</a:t>
              </a:r>
            </a:p>
          </p:txBody>
        </p:sp>
        <p:sp>
          <p:nvSpPr>
            <p:cNvPr id="77" name="Retângulo 20">
              <a:extLst>
                <a:ext uri="{FF2B5EF4-FFF2-40B4-BE49-F238E27FC236}">
                  <a16:creationId xmlns:a16="http://schemas.microsoft.com/office/drawing/2014/main" id="{271C3130-D66C-4C9E-A85D-5D1C435B2A5A}"/>
                </a:ext>
              </a:extLst>
            </p:cNvPr>
            <p:cNvSpPr/>
            <p:nvPr/>
          </p:nvSpPr>
          <p:spPr>
            <a:xfrm>
              <a:off x="7157935" y="5524764"/>
              <a:ext cx="2566459" cy="536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100" dirty="0">
                  <a:solidFill>
                    <a:prstClr val="white"/>
                  </a:solidFill>
                </a:rPr>
                <a:t>Dashboard , cadastros, doações e funcionalidades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FF53E97-371C-47FD-8860-6CE61EA7DCC7}"/>
              </a:ext>
            </a:extLst>
          </p:cNvPr>
          <p:cNvGrpSpPr/>
          <p:nvPr/>
        </p:nvGrpSpPr>
        <p:grpSpPr>
          <a:xfrm>
            <a:off x="2552947" y="2682814"/>
            <a:ext cx="1331865" cy="1171517"/>
            <a:chOff x="2318173" y="2673128"/>
            <a:chExt cx="1331865" cy="1171517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EC10CE92-55E8-4A38-95EE-3EBD76160298}"/>
                </a:ext>
              </a:extLst>
            </p:cNvPr>
            <p:cNvSpPr/>
            <p:nvPr/>
          </p:nvSpPr>
          <p:spPr>
            <a:xfrm>
              <a:off x="2318173" y="2673128"/>
              <a:ext cx="1177375" cy="1171517"/>
            </a:xfrm>
            <a:prstGeom prst="roundRect">
              <a:avLst/>
            </a:prstGeom>
            <a:solidFill>
              <a:srgbClr val="32B9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67CE1AB1-C315-40D2-B2F0-3E4F76C8DE77}"/>
                </a:ext>
              </a:extLst>
            </p:cNvPr>
            <p:cNvSpPr txBox="1"/>
            <p:nvPr/>
          </p:nvSpPr>
          <p:spPr>
            <a:xfrm>
              <a:off x="2371266" y="2750831"/>
              <a:ext cx="12787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/>
                <a:t>DoadorController</a:t>
              </a:r>
              <a:endParaRPr lang="pt-BR" sz="900" b="1" dirty="0"/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A34B2D93-7343-42E8-AAA5-513570B146B0}"/>
              </a:ext>
            </a:extLst>
          </p:cNvPr>
          <p:cNvGrpSpPr/>
          <p:nvPr/>
        </p:nvGrpSpPr>
        <p:grpSpPr>
          <a:xfrm>
            <a:off x="3989140" y="2682814"/>
            <a:ext cx="1177375" cy="1171517"/>
            <a:chOff x="3718374" y="2682815"/>
            <a:chExt cx="1177375" cy="1171517"/>
          </a:xfrm>
          <a:solidFill>
            <a:srgbClr val="FF297B"/>
          </a:solidFill>
        </p:grpSpPr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A89EE912-5188-41F7-AB3F-90D5A2818B18}"/>
                </a:ext>
              </a:extLst>
            </p:cNvPr>
            <p:cNvSpPr/>
            <p:nvPr/>
          </p:nvSpPr>
          <p:spPr>
            <a:xfrm>
              <a:off x="3718374" y="2682815"/>
              <a:ext cx="1177375" cy="11715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B32382B0-1FC4-43F1-9FB5-1A46EE9FC231}"/>
                </a:ext>
              </a:extLst>
            </p:cNvPr>
            <p:cNvSpPr txBox="1"/>
            <p:nvPr/>
          </p:nvSpPr>
          <p:spPr>
            <a:xfrm>
              <a:off x="3855984" y="2748039"/>
              <a:ext cx="913139" cy="230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/>
                <a:t>OngController</a:t>
              </a:r>
              <a:endParaRPr lang="pt-BR" sz="900" b="1" dirty="0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9A68C69F-D8C0-4E7D-AFAF-7915FF5A381E}"/>
              </a:ext>
            </a:extLst>
          </p:cNvPr>
          <p:cNvGrpSpPr/>
          <p:nvPr/>
        </p:nvGrpSpPr>
        <p:grpSpPr>
          <a:xfrm>
            <a:off x="8545684" y="2682813"/>
            <a:ext cx="1325596" cy="1171517"/>
            <a:chOff x="8572829" y="2682813"/>
            <a:chExt cx="1325596" cy="1171517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1BE6448A-E0EB-49AE-8662-37C299E0754C}"/>
                </a:ext>
              </a:extLst>
            </p:cNvPr>
            <p:cNvSpPr/>
            <p:nvPr/>
          </p:nvSpPr>
          <p:spPr>
            <a:xfrm>
              <a:off x="8572829" y="2682813"/>
              <a:ext cx="1177375" cy="1171517"/>
            </a:xfrm>
            <a:prstGeom prst="roundRect">
              <a:avLst/>
            </a:prstGeom>
            <a:solidFill>
              <a:srgbClr val="32B9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43ABF1CC-264B-480C-B940-A2F0AF1E9122}"/>
                </a:ext>
              </a:extLst>
            </p:cNvPr>
            <p:cNvSpPr txBox="1"/>
            <p:nvPr/>
          </p:nvSpPr>
          <p:spPr>
            <a:xfrm>
              <a:off x="8619653" y="2748038"/>
              <a:ext cx="12787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/>
                <a:t>DoacaoController</a:t>
              </a:r>
              <a:endParaRPr lang="pt-BR" sz="900" b="1" dirty="0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29BB0A00-1B01-42DA-B5C6-39375608C9DA}"/>
              </a:ext>
            </a:extLst>
          </p:cNvPr>
          <p:cNvGrpSpPr/>
          <p:nvPr/>
        </p:nvGrpSpPr>
        <p:grpSpPr>
          <a:xfrm>
            <a:off x="10176970" y="2691598"/>
            <a:ext cx="1367050" cy="1171517"/>
            <a:chOff x="10176970" y="2691598"/>
            <a:chExt cx="1367050" cy="1171517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C435967E-0292-4C09-B213-E1AF5007ED7C}"/>
                </a:ext>
              </a:extLst>
            </p:cNvPr>
            <p:cNvSpPr/>
            <p:nvPr/>
          </p:nvSpPr>
          <p:spPr>
            <a:xfrm>
              <a:off x="10176970" y="2691598"/>
              <a:ext cx="1177375" cy="1171517"/>
            </a:xfrm>
            <a:prstGeom prst="roundRect">
              <a:avLst/>
            </a:prstGeom>
            <a:solidFill>
              <a:srgbClr val="32B9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72BE2479-4450-46B6-A462-D39FE3E8D14F}"/>
                </a:ext>
              </a:extLst>
            </p:cNvPr>
            <p:cNvSpPr txBox="1"/>
            <p:nvPr/>
          </p:nvSpPr>
          <p:spPr>
            <a:xfrm>
              <a:off x="10265248" y="2746868"/>
              <a:ext cx="1278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b="1" dirty="0" err="1"/>
                <a:t>RelatorioController</a:t>
              </a:r>
              <a:endParaRPr lang="pt-BR" sz="800" b="1" dirty="0"/>
            </a:p>
          </p:txBody>
        </p:sp>
      </p:grp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C937122F-0539-4362-AB4E-75CEF478A46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141635" y="2253471"/>
            <a:ext cx="3117154" cy="42934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647EF3F3-6E3F-4735-8767-955CB74B474A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4577828" y="2234208"/>
            <a:ext cx="1680961" cy="44860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>
            <a:extLst>
              <a:ext uri="{FF2B5EF4-FFF2-40B4-BE49-F238E27FC236}">
                <a16:creationId xmlns:a16="http://schemas.microsoft.com/office/drawing/2014/main" id="{A234BF9F-1F93-4775-93E0-80196512F736}"/>
              </a:ext>
            </a:extLst>
          </p:cNvPr>
          <p:cNvCxnSpPr>
            <a:cxnSpLocks/>
            <a:stCxn id="53" idx="0"/>
            <a:endCxn id="58" idx="2"/>
          </p:cNvCxnSpPr>
          <p:nvPr/>
        </p:nvCxnSpPr>
        <p:spPr>
          <a:xfrm flipV="1">
            <a:off x="6956358" y="2484599"/>
            <a:ext cx="109132" cy="25678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4542EC24-7A89-4B74-8342-97A928167AD6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7868701" y="2234208"/>
            <a:ext cx="1265671" cy="44860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FD968933-F0AB-4EB5-B82A-82FF8A6C76C5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7848569" y="2253471"/>
            <a:ext cx="2917089" cy="43812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1E993489-7224-4A9F-984F-A9064E1D0A7C}"/>
              </a:ext>
            </a:extLst>
          </p:cNvPr>
          <p:cNvCxnSpPr>
            <a:cxnSpLocks/>
            <a:stCxn id="71" idx="1"/>
            <a:endCxn id="13" idx="2"/>
          </p:cNvCxnSpPr>
          <p:nvPr/>
        </p:nvCxnSpPr>
        <p:spPr>
          <a:xfrm flipH="1" flipV="1">
            <a:off x="3141635" y="3854331"/>
            <a:ext cx="3249003" cy="155292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>
            <a:extLst>
              <a:ext uri="{FF2B5EF4-FFF2-40B4-BE49-F238E27FC236}">
                <a16:creationId xmlns:a16="http://schemas.microsoft.com/office/drawing/2014/main" id="{E3A9E8C5-D863-4565-81DB-0C76C96610E9}"/>
              </a:ext>
            </a:extLst>
          </p:cNvPr>
          <p:cNvCxnSpPr>
            <a:cxnSpLocks/>
            <a:endCxn id="51" idx="2"/>
          </p:cNvCxnSpPr>
          <p:nvPr/>
        </p:nvCxnSpPr>
        <p:spPr>
          <a:xfrm flipH="1" flipV="1">
            <a:off x="4577828" y="3854331"/>
            <a:ext cx="1792346" cy="153768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D514AAAA-EAF5-44EB-B075-5B498B7ABE8D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6863601" y="3912904"/>
            <a:ext cx="92757" cy="72647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>
            <a:extLst>
              <a:ext uri="{FF2B5EF4-FFF2-40B4-BE49-F238E27FC236}">
                <a16:creationId xmlns:a16="http://schemas.microsoft.com/office/drawing/2014/main" id="{0EADECE7-AB93-4936-B2F7-ECDA3B2C0C4E}"/>
              </a:ext>
            </a:extLst>
          </p:cNvPr>
          <p:cNvCxnSpPr>
            <a:cxnSpLocks/>
            <a:stCxn id="71" idx="3"/>
            <a:endCxn id="54" idx="2"/>
          </p:cNvCxnSpPr>
          <p:nvPr/>
        </p:nvCxnSpPr>
        <p:spPr>
          <a:xfrm flipV="1">
            <a:off x="8063571" y="3854330"/>
            <a:ext cx="1070801" cy="155292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>
            <a:extLst>
              <a:ext uri="{FF2B5EF4-FFF2-40B4-BE49-F238E27FC236}">
                <a16:creationId xmlns:a16="http://schemas.microsoft.com/office/drawing/2014/main" id="{78F5114A-9898-4E48-8980-B70DADE46143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8084035" y="3863115"/>
            <a:ext cx="2681623" cy="154413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E86A48CB-B010-47CB-A6A6-A5B8AF57738A}"/>
              </a:ext>
            </a:extLst>
          </p:cNvPr>
          <p:cNvSpPr txBox="1"/>
          <p:nvPr/>
        </p:nvSpPr>
        <p:spPr>
          <a:xfrm>
            <a:off x="2587569" y="2943639"/>
            <a:ext cx="8490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12FA021A-9E43-4DB0-90FB-69C22456BADF}"/>
              </a:ext>
            </a:extLst>
          </p:cNvPr>
          <p:cNvSpPr txBox="1"/>
          <p:nvPr/>
        </p:nvSpPr>
        <p:spPr>
          <a:xfrm>
            <a:off x="4069095" y="2943639"/>
            <a:ext cx="8583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8C8FF7EE-7AD3-4277-802B-D52ABCB9BF03}"/>
              </a:ext>
            </a:extLst>
          </p:cNvPr>
          <p:cNvSpPr txBox="1"/>
          <p:nvPr/>
        </p:nvSpPr>
        <p:spPr>
          <a:xfrm>
            <a:off x="8575745" y="2974922"/>
            <a:ext cx="8273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7BDFF171-A10C-4151-B0A4-1F09F5D90FDA}"/>
              </a:ext>
            </a:extLst>
          </p:cNvPr>
          <p:cNvSpPr txBox="1"/>
          <p:nvPr/>
        </p:nvSpPr>
        <p:spPr>
          <a:xfrm>
            <a:off x="10176971" y="2966704"/>
            <a:ext cx="8177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C5C3C2F0-86EE-43D4-9661-9EB3C149578C}"/>
              </a:ext>
            </a:extLst>
          </p:cNvPr>
          <p:cNvSpPr txBox="1"/>
          <p:nvPr/>
        </p:nvSpPr>
        <p:spPr>
          <a:xfrm>
            <a:off x="2552946" y="3394689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dos doadores</a:t>
            </a: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83AA69A4-E80B-43C2-BCDE-27963C962812}"/>
              </a:ext>
            </a:extLst>
          </p:cNvPr>
          <p:cNvSpPr txBox="1"/>
          <p:nvPr/>
        </p:nvSpPr>
        <p:spPr>
          <a:xfrm>
            <a:off x="3979237" y="3394689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dos doadores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E78AD00-BF37-4451-A1B4-9944764704F3}"/>
              </a:ext>
            </a:extLst>
          </p:cNvPr>
          <p:cNvGrpSpPr/>
          <p:nvPr/>
        </p:nvGrpSpPr>
        <p:grpSpPr>
          <a:xfrm>
            <a:off x="6353928" y="2741387"/>
            <a:ext cx="1467734" cy="1279730"/>
            <a:chOff x="6955165" y="2691598"/>
            <a:chExt cx="1467734" cy="1279730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77CC628E-E93E-4281-B62A-33A2545CCED0}"/>
                </a:ext>
              </a:extLst>
            </p:cNvPr>
            <p:cNvGrpSpPr/>
            <p:nvPr/>
          </p:nvGrpSpPr>
          <p:grpSpPr>
            <a:xfrm>
              <a:off x="6968907" y="2691598"/>
              <a:ext cx="1453992" cy="1171517"/>
              <a:chOff x="6906208" y="2691598"/>
              <a:chExt cx="1453992" cy="1171517"/>
            </a:xfrm>
          </p:grpSpPr>
          <p:sp>
            <p:nvSpPr>
              <p:cNvPr id="53" name="Retângulo: Cantos Arredondados 52">
                <a:extLst>
                  <a:ext uri="{FF2B5EF4-FFF2-40B4-BE49-F238E27FC236}">
                    <a16:creationId xmlns:a16="http://schemas.microsoft.com/office/drawing/2014/main" id="{CC352AFF-2052-4F5D-9DB5-9B7D0E0515A5}"/>
                  </a:ext>
                </a:extLst>
              </p:cNvPr>
              <p:cNvSpPr/>
              <p:nvPr/>
            </p:nvSpPr>
            <p:spPr>
              <a:xfrm>
                <a:off x="6906208" y="2691598"/>
                <a:ext cx="1177375" cy="1171517"/>
              </a:xfrm>
              <a:prstGeom prst="roundRect">
                <a:avLst/>
              </a:prstGeom>
              <a:solidFill>
                <a:srgbClr val="32B9C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FE2E96F9-9CE0-46D7-80C3-A8BF1E58DF93}"/>
                  </a:ext>
                </a:extLst>
              </p:cNvPr>
              <p:cNvSpPr txBox="1"/>
              <p:nvPr/>
            </p:nvSpPr>
            <p:spPr>
              <a:xfrm>
                <a:off x="6960034" y="2761618"/>
                <a:ext cx="140016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" b="1" dirty="0" err="1"/>
                  <a:t>CampanhaController</a:t>
                </a:r>
                <a:endParaRPr lang="pt-BR" sz="800" b="1" dirty="0"/>
              </a:p>
            </p:txBody>
          </p:sp>
        </p:grp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9BD2CDB1-742A-47FE-BD06-E12B04652221}"/>
                </a:ext>
              </a:extLst>
            </p:cNvPr>
            <p:cNvSpPr txBox="1"/>
            <p:nvPr/>
          </p:nvSpPr>
          <p:spPr>
            <a:xfrm>
              <a:off x="6982254" y="2966704"/>
              <a:ext cx="86631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0" i="0" u="none" strike="noStrike" dirty="0">
                  <a:solidFill>
                    <a:srgbClr val="1C1C1C"/>
                  </a:solidFill>
                  <a:effectLst/>
                  <a:latin typeface="Barlow" panose="00000500000000000000" pitchFamily="2" charset="0"/>
                </a:rPr>
                <a:t>[Component: Spring MVC Rest Controller]</a:t>
              </a:r>
              <a:r>
                <a:rPr lang="en-US" sz="700" b="0" i="0" dirty="0">
                  <a:solidFill>
                    <a:srgbClr val="000000"/>
                  </a:solidFill>
                  <a:effectLst/>
                  <a:latin typeface="Barlow" panose="00000500000000000000" pitchFamily="2" charset="0"/>
                </a:rPr>
                <a:t>​</a:t>
              </a:r>
              <a:endParaRPr lang="pt-BR" sz="700" dirty="0"/>
            </a:p>
          </p:txBody>
        </p:sp>
        <p:sp>
          <p:nvSpPr>
            <p:cNvPr id="137" name="CaixaDeTexto 136">
              <a:extLst>
                <a:ext uri="{FF2B5EF4-FFF2-40B4-BE49-F238E27FC236}">
                  <a16:creationId xmlns:a16="http://schemas.microsoft.com/office/drawing/2014/main" id="{0080C065-CA16-4D98-A38F-83D6586F23B5}"/>
                </a:ext>
              </a:extLst>
            </p:cNvPr>
            <p:cNvSpPr txBox="1"/>
            <p:nvPr/>
          </p:nvSpPr>
          <p:spPr>
            <a:xfrm>
              <a:off x="6955165" y="3432719"/>
              <a:ext cx="1177376" cy="5386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700" dirty="0">
                  <a:solidFill>
                    <a:schemeClr val="tx2"/>
                  </a:solidFill>
                </a:rPr>
                <a:t>Traz os dados das campanhas  cadastradas pelas Ongs</a:t>
              </a:r>
            </a:p>
            <a:p>
              <a:pPr lvl="0" algn="ctr">
                <a:defRPr/>
              </a:pPr>
              <a:endParaRPr lang="pt-BR" sz="800" dirty="0">
                <a:solidFill>
                  <a:schemeClr val="tx2"/>
                </a:solidFill>
              </a:endParaRPr>
            </a:p>
          </p:txBody>
        </p:sp>
      </p:grp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E51467BF-0F8D-4570-BB6C-9DF43B16818B}"/>
              </a:ext>
            </a:extLst>
          </p:cNvPr>
          <p:cNvSpPr txBox="1"/>
          <p:nvPr/>
        </p:nvSpPr>
        <p:spPr>
          <a:xfrm>
            <a:off x="8531943" y="3422216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das doações</a:t>
            </a:r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432CD93A-B27E-413C-B266-24D1D562AA2A}"/>
              </a:ext>
            </a:extLst>
          </p:cNvPr>
          <p:cNvSpPr txBox="1"/>
          <p:nvPr/>
        </p:nvSpPr>
        <p:spPr>
          <a:xfrm>
            <a:off x="10176970" y="3429000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dos relatórios gerados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497CB983-133F-4D96-974C-C4AC4C1CBBD4}"/>
              </a:ext>
            </a:extLst>
          </p:cNvPr>
          <p:cNvSpPr/>
          <p:nvPr/>
        </p:nvSpPr>
        <p:spPr>
          <a:xfrm>
            <a:off x="573174" y="5339443"/>
            <a:ext cx="4889606" cy="586186"/>
          </a:xfrm>
          <a:prstGeom prst="rect">
            <a:avLst/>
          </a:prstGeom>
          <a:solidFill>
            <a:srgbClr val="FF297B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b="1" dirty="0">
                <a:solidFill>
                  <a:srgbClr val="272A30"/>
                </a:solidFill>
                <a:latin typeface="Exo 2" panose="00000500000000000000" pitchFamily="50" charset="0"/>
              </a:rPr>
              <a:t>VAMOS DAR ZOOM NO ONGCONTROLLER</a:t>
            </a:r>
          </a:p>
        </p:txBody>
      </p:sp>
    </p:spTree>
    <p:extLst>
      <p:ext uri="{BB962C8B-B14F-4D97-AF65-F5344CB8AC3E}">
        <p14:creationId xmlns:p14="http://schemas.microsoft.com/office/powerpoint/2010/main" val="298204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468809" y="6563746"/>
            <a:ext cx="570147" cy="194349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21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981647" y="98337"/>
            <a:ext cx="9779211" cy="694392"/>
          </a:xfrm>
        </p:spPr>
        <p:txBody>
          <a:bodyPr/>
          <a:lstStyle/>
          <a:p>
            <a:r>
              <a:rPr lang="pt-BR" dirty="0"/>
              <a:t>Diagrama de Classes –Ong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848541"/>
              </p:ext>
            </p:extLst>
          </p:nvPr>
        </p:nvGraphicFramePr>
        <p:xfrm>
          <a:off x="1116409" y="1504701"/>
          <a:ext cx="3365707" cy="23354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65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580517"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&lt;&lt;Java </a:t>
                      </a:r>
                      <a:r>
                        <a:rPr lang="pt-BR" sz="1600" baseline="0" dirty="0" err="1"/>
                        <a:t>Class</a:t>
                      </a:r>
                      <a:r>
                        <a:rPr lang="pt-BR" sz="1600" baseline="0" dirty="0"/>
                        <a:t>&gt;&gt;</a:t>
                      </a:r>
                    </a:p>
                    <a:p>
                      <a:r>
                        <a:rPr lang="pt-BR" sz="1600" baseline="0" dirty="0" err="1"/>
                        <a:t>OngController</a:t>
                      </a:r>
                      <a:endParaRPr lang="pt-BR" sz="1600" baseline="0" dirty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28034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600" dirty="0" err="1">
                          <a:solidFill>
                            <a:schemeClr val="accent4"/>
                          </a:solidFill>
                        </a:rPr>
                        <a:t>repository</a:t>
                      </a:r>
                      <a:r>
                        <a:rPr lang="pt-BR" sz="1600" dirty="0">
                          <a:solidFill>
                            <a:schemeClr val="accent4"/>
                          </a:solidFill>
                        </a:rPr>
                        <a:t>: </a:t>
                      </a:r>
                      <a:r>
                        <a:rPr lang="pt-BR" sz="1600" dirty="0" err="1">
                          <a:solidFill>
                            <a:schemeClr val="accent4"/>
                          </a:solidFill>
                        </a:rPr>
                        <a:t>IOngRepository</a:t>
                      </a:r>
                      <a:endParaRPr lang="pt-BR" sz="1600" dirty="0">
                        <a:solidFill>
                          <a:schemeClr val="accent4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32689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login(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email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,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senha):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cadastro(Ong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ong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) :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606795"/>
              </p:ext>
            </p:extLst>
          </p:nvPr>
        </p:nvGraphicFramePr>
        <p:xfrm>
          <a:off x="5739849" y="1795288"/>
          <a:ext cx="4484211" cy="17542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842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522454"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&lt;&lt;Java </a:t>
                      </a:r>
                      <a:r>
                        <a:rPr lang="pt-BR" sz="1600" baseline="0" dirty="0" err="1"/>
                        <a:t>Class</a:t>
                      </a:r>
                      <a:r>
                        <a:rPr lang="pt-BR" sz="1600" baseline="0" dirty="0"/>
                        <a:t>&gt;&gt;</a:t>
                      </a:r>
                    </a:p>
                    <a:p>
                      <a:r>
                        <a:rPr lang="pt-BR" sz="1600" baseline="0" dirty="0" err="1"/>
                        <a:t>IOngRepository</a:t>
                      </a:r>
                      <a:endParaRPr lang="pt-BR" sz="1600" baseline="0" dirty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85222">
                <a:tc>
                  <a:txBody>
                    <a:bodyPr/>
                    <a:lstStyle/>
                    <a:p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7984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findByEmail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email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):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List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&lt;Ong&gt;</a:t>
                      </a:r>
                    </a:p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Logar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email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,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boolean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autenticado):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void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/>
        </p:nvGraphicFramePr>
        <p:xfrm>
          <a:off x="4217224" y="4341869"/>
          <a:ext cx="2812987" cy="233802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1298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1022815">
                <a:tc>
                  <a:txBody>
                    <a:bodyPr/>
                    <a:lstStyle/>
                    <a:p>
                      <a:r>
                        <a:rPr lang="pt-BR" sz="1600" baseline="0"/>
                        <a:t>&lt;&lt;Java </a:t>
                      </a:r>
                      <a:r>
                        <a:rPr lang="pt-BR" sz="1600" baseline="0" err="1"/>
                        <a:t>Class</a:t>
                      </a:r>
                      <a:r>
                        <a:rPr lang="pt-BR" sz="1600" baseline="0"/>
                        <a:t>&gt;&gt;</a:t>
                      </a:r>
                    </a:p>
                    <a:p>
                      <a:r>
                        <a:rPr lang="pt-BR" sz="1600" baseline="0" err="1"/>
                        <a:t>InternalResourceViewResolver</a:t>
                      </a:r>
                      <a:r>
                        <a:rPr lang="pt-BR" sz="1600" baseline="0"/>
                        <a:t> </a:t>
                      </a:r>
                    </a:p>
                    <a:p>
                      <a:endParaRPr lang="pt-BR" sz="1300" baseline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28034">
                <a:tc>
                  <a:txBody>
                    <a:bodyPr/>
                    <a:lstStyle/>
                    <a:p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60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>
            <a:off x="4482116" y="2672424"/>
            <a:ext cx="1257733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799262" y="3840147"/>
            <a:ext cx="1417962" cy="167073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o Explicativo Retangular com Cantos Arredondados 4">
            <a:extLst>
              <a:ext uri="{FF2B5EF4-FFF2-40B4-BE49-F238E27FC236}">
                <a16:creationId xmlns:a16="http://schemas.microsoft.com/office/drawing/2014/main" id="{0FEFFAB7-423C-4C55-AA27-82F3173773F6}"/>
              </a:ext>
            </a:extLst>
          </p:cNvPr>
          <p:cNvSpPr/>
          <p:nvPr/>
        </p:nvSpPr>
        <p:spPr>
          <a:xfrm>
            <a:off x="7229695" y="5453524"/>
            <a:ext cx="2128951" cy="1084788"/>
          </a:xfrm>
          <a:prstGeom prst="wedgeRoundRectCallout">
            <a:avLst>
              <a:gd name="adj1" fmla="val -58351"/>
              <a:gd name="adj2" fmla="val 22315"/>
              <a:gd name="adj3" fmla="val 16667"/>
            </a:avLst>
          </a:prstGeom>
          <a:noFill/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>
              <a:defRPr/>
            </a:pPr>
            <a:r>
              <a:rPr lang="pt-BR" sz="1632">
                <a:solidFill>
                  <a:srgbClr val="32B9CD"/>
                </a:solidFill>
                <a:latin typeface="Calibri"/>
              </a:rPr>
              <a:t>Esta classe é gerada automaticamente</a:t>
            </a:r>
            <a:endParaRPr lang="pt-BR" sz="1904">
              <a:solidFill>
                <a:srgbClr val="32B9CD"/>
              </a:solidFill>
              <a:latin typeface="Calibri"/>
            </a:endParaRPr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DD32323E-4659-4236-8AEE-8A4BD90D3B0C}"/>
              </a:ext>
            </a:extLst>
          </p:cNvPr>
          <p:cNvSpPr/>
          <p:nvPr/>
        </p:nvSpPr>
        <p:spPr>
          <a:xfrm>
            <a:off x="157933" y="5658896"/>
            <a:ext cx="3556740" cy="858077"/>
          </a:xfrm>
          <a:prstGeom prst="rect">
            <a:avLst/>
          </a:prstGeom>
          <a:solidFill>
            <a:srgbClr val="32B9CD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VISÃO DE SOFTWARE - CLASSES</a:t>
            </a:r>
          </a:p>
          <a:p>
            <a:pPr algn="ctr"/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 (</a:t>
            </a:r>
            <a:r>
              <a:rPr lang="pt-BR" sz="1632" b="1" err="1">
                <a:solidFill>
                  <a:srgbClr val="272A30"/>
                </a:solidFill>
                <a:latin typeface="Exo 2" panose="00000500000000000000" pitchFamily="50" charset="0"/>
              </a:rPr>
              <a:t>Devs</a:t>
            </a:r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3960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22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45775" y="54248"/>
            <a:ext cx="104489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/>
              <a:t>Diagrama – Visão – Componentes – Web </a:t>
            </a:r>
            <a:r>
              <a:rPr lang="pt-BR" sz="3265" err="1"/>
              <a:t>Application</a:t>
            </a:r>
            <a:r>
              <a:rPr lang="pt-BR" sz="3265"/>
              <a:t> </a:t>
            </a: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483189" y="1143248"/>
            <a:ext cx="2079160" cy="1539568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8AF183C-AF91-49F6-B2E7-A0B82E68B260}"/>
              </a:ext>
            </a:extLst>
          </p:cNvPr>
          <p:cNvCxnSpPr>
            <a:cxnSpLocks/>
            <a:stCxn id="58" idx="1"/>
            <a:endCxn id="6" idx="4"/>
          </p:cNvCxnSpPr>
          <p:nvPr/>
        </p:nvCxnSpPr>
        <p:spPr>
          <a:xfrm flipH="1" flipV="1">
            <a:off x="2562349" y="1913032"/>
            <a:ext cx="3699929" cy="700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348966" y="1664481"/>
            <a:ext cx="2327633" cy="4693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400" b="1" dirty="0" err="1"/>
              <a:t>Database</a:t>
            </a:r>
            <a:endParaRPr lang="pt-BR" sz="1600" b="1" dirty="0"/>
          </a:p>
          <a:p>
            <a:pPr lvl="0" algn="ctr">
              <a:defRPr/>
            </a:pPr>
            <a:r>
              <a:rPr lang="pt-BR" sz="1050" dirty="0"/>
              <a:t>[Container: SQL Server]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394454" y="2253471"/>
            <a:ext cx="2327633" cy="2462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000"/>
              <a:t>Armazena os dados (ONG/Doador)</a:t>
            </a:r>
          </a:p>
        </p:txBody>
      </p:sp>
      <p:grpSp>
        <p:nvGrpSpPr>
          <p:cNvPr id="57" name="Group 79">
            <a:extLst>
              <a:ext uri="{FF2B5EF4-FFF2-40B4-BE49-F238E27FC236}">
                <a16:creationId xmlns:a16="http://schemas.microsoft.com/office/drawing/2014/main" id="{EDA1A6A0-10A3-4138-8F31-5CDE1B0652D0}"/>
              </a:ext>
            </a:extLst>
          </p:cNvPr>
          <p:cNvGrpSpPr/>
          <p:nvPr/>
        </p:nvGrpSpPr>
        <p:grpSpPr>
          <a:xfrm>
            <a:off x="6204580" y="1330295"/>
            <a:ext cx="1664121" cy="1154304"/>
            <a:chOff x="3698718" y="4995618"/>
            <a:chExt cx="2807826" cy="2061181"/>
          </a:xfrm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4000FE8E-6356-42EC-AF6C-746EC6A19251}"/>
                </a:ext>
              </a:extLst>
            </p:cNvPr>
            <p:cNvSpPr/>
            <p:nvPr/>
          </p:nvSpPr>
          <p:spPr>
            <a:xfrm>
              <a:off x="3796070" y="5040576"/>
              <a:ext cx="2710474" cy="2016223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FB904B6E-7224-4428-8476-BF7DDC730520}"/>
                </a:ext>
              </a:extLst>
            </p:cNvPr>
            <p:cNvSpPr/>
            <p:nvPr/>
          </p:nvSpPr>
          <p:spPr>
            <a:xfrm>
              <a:off x="3963417" y="5847194"/>
              <a:ext cx="2278426" cy="11541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900" dirty="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  <p:sp>
          <p:nvSpPr>
            <p:cNvPr id="62" name="Retângulo 20">
              <a:extLst>
                <a:ext uri="{FF2B5EF4-FFF2-40B4-BE49-F238E27FC236}">
                  <a16:creationId xmlns:a16="http://schemas.microsoft.com/office/drawing/2014/main" id="{898445EF-0450-4939-9A2F-3F0009C0FE74}"/>
                </a:ext>
              </a:extLst>
            </p:cNvPr>
            <p:cNvSpPr/>
            <p:nvPr/>
          </p:nvSpPr>
          <p:spPr>
            <a:xfrm>
              <a:off x="3698718" y="4995618"/>
              <a:ext cx="2807826" cy="8384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JPA]</a:t>
              </a:r>
            </a:p>
          </p:txBody>
        </p:sp>
      </p:grpSp>
      <p:sp>
        <p:nvSpPr>
          <p:cNvPr id="145" name="Retângulo 20">
            <a:extLst>
              <a:ext uri="{FF2B5EF4-FFF2-40B4-BE49-F238E27FC236}">
                <a16:creationId xmlns:a16="http://schemas.microsoft.com/office/drawing/2014/main" id="{8E9C2902-395C-4308-92C8-F0BDFE37BA04}"/>
              </a:ext>
            </a:extLst>
          </p:cNvPr>
          <p:cNvSpPr/>
          <p:nvPr/>
        </p:nvSpPr>
        <p:spPr>
          <a:xfrm>
            <a:off x="6229939" y="724643"/>
            <a:ext cx="2032168" cy="37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sz="1814" b="1"/>
              <a:t>Micro </a:t>
            </a:r>
            <a:r>
              <a:rPr lang="pt-BR" sz="1814" b="1" err="1"/>
              <a:t>service</a:t>
            </a:r>
            <a:endParaRPr lang="pt-BR" sz="1451"/>
          </a:p>
        </p:txBody>
      </p:sp>
      <p:grpSp>
        <p:nvGrpSpPr>
          <p:cNvPr id="70" name="Group 36">
            <a:extLst>
              <a:ext uri="{FF2B5EF4-FFF2-40B4-BE49-F238E27FC236}">
                <a16:creationId xmlns:a16="http://schemas.microsoft.com/office/drawing/2014/main" id="{130B2F04-FCC0-42FD-97D5-270F74F8FE5E}"/>
              </a:ext>
            </a:extLst>
          </p:cNvPr>
          <p:cNvGrpSpPr/>
          <p:nvPr/>
        </p:nvGrpSpPr>
        <p:grpSpPr>
          <a:xfrm>
            <a:off x="6358402" y="4589590"/>
            <a:ext cx="1775241" cy="1635325"/>
            <a:chOff x="7110470" y="4495336"/>
            <a:chExt cx="2613924" cy="2016225"/>
          </a:xfrm>
        </p:grpSpPr>
        <p:sp>
          <p:nvSpPr>
            <p:cNvPr id="71" name="Retângulo 6">
              <a:extLst>
                <a:ext uri="{FF2B5EF4-FFF2-40B4-BE49-F238E27FC236}">
                  <a16:creationId xmlns:a16="http://schemas.microsoft.com/office/drawing/2014/main" id="{9B89017F-8901-4EAE-8E2E-871165A39387}"/>
                </a:ext>
              </a:extLst>
            </p:cNvPr>
            <p:cNvSpPr/>
            <p:nvPr/>
          </p:nvSpPr>
          <p:spPr>
            <a:xfrm>
              <a:off x="7157935" y="4495336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Retângulo 20">
              <a:extLst>
                <a:ext uri="{FF2B5EF4-FFF2-40B4-BE49-F238E27FC236}">
                  <a16:creationId xmlns:a16="http://schemas.microsoft.com/office/drawing/2014/main" id="{E84BD7AF-3BB2-4C08-85AD-92E289DE0AE8}"/>
                </a:ext>
              </a:extLst>
            </p:cNvPr>
            <p:cNvSpPr/>
            <p:nvPr/>
          </p:nvSpPr>
          <p:spPr>
            <a:xfrm>
              <a:off x="7110470" y="4671376"/>
              <a:ext cx="2566459" cy="844307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sz="1600" b="1" dirty="0" err="1">
                  <a:solidFill>
                    <a:schemeClr val="bg2"/>
                  </a:solidFill>
                </a:rPr>
                <a:t>ClientSide</a:t>
              </a:r>
              <a:r>
                <a:rPr lang="pt-BR" sz="1600" b="1" dirty="0">
                  <a:solidFill>
                    <a:schemeClr val="bg2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900" dirty="0">
                  <a:solidFill>
                    <a:schemeClr val="bg2"/>
                  </a:solidFill>
                </a:rPr>
                <a:t>[Container:</a:t>
              </a:r>
              <a:r>
                <a:rPr lang="pt-BR" sz="1200" dirty="0">
                  <a:solidFill>
                    <a:schemeClr val="bg2"/>
                  </a:solidFill>
                </a:rPr>
                <a:t> </a:t>
              </a:r>
              <a:r>
                <a:rPr lang="pt-BR" sz="900" dirty="0">
                  <a:solidFill>
                    <a:schemeClr val="bg2"/>
                  </a:solidFill>
                </a:rPr>
                <a:t>Javascript + </a:t>
              </a:r>
              <a:r>
                <a:rPr lang="pt-BR" sz="1050" dirty="0">
                  <a:solidFill>
                    <a:schemeClr val="bg2"/>
                  </a:solidFill>
                </a:rPr>
                <a:t>HTML + CSS]</a:t>
              </a:r>
            </a:p>
          </p:txBody>
        </p:sp>
        <p:sp>
          <p:nvSpPr>
            <p:cNvPr id="77" name="Retângulo 20">
              <a:extLst>
                <a:ext uri="{FF2B5EF4-FFF2-40B4-BE49-F238E27FC236}">
                  <a16:creationId xmlns:a16="http://schemas.microsoft.com/office/drawing/2014/main" id="{271C3130-D66C-4C9E-A85D-5D1C435B2A5A}"/>
                </a:ext>
              </a:extLst>
            </p:cNvPr>
            <p:cNvSpPr/>
            <p:nvPr/>
          </p:nvSpPr>
          <p:spPr>
            <a:xfrm>
              <a:off x="7157935" y="5524764"/>
              <a:ext cx="2566459" cy="536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100" dirty="0">
                  <a:solidFill>
                    <a:prstClr val="white"/>
                  </a:solidFill>
                </a:rPr>
                <a:t>Dashboard , cadastros, doações e funcionalidades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FF53E97-371C-47FD-8860-6CE61EA7DCC7}"/>
              </a:ext>
            </a:extLst>
          </p:cNvPr>
          <p:cNvGrpSpPr/>
          <p:nvPr/>
        </p:nvGrpSpPr>
        <p:grpSpPr>
          <a:xfrm>
            <a:off x="2552947" y="2682814"/>
            <a:ext cx="1331865" cy="1171517"/>
            <a:chOff x="2318173" y="2673128"/>
            <a:chExt cx="1331865" cy="1171517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EC10CE92-55E8-4A38-95EE-3EBD76160298}"/>
                </a:ext>
              </a:extLst>
            </p:cNvPr>
            <p:cNvSpPr/>
            <p:nvPr/>
          </p:nvSpPr>
          <p:spPr>
            <a:xfrm>
              <a:off x="2318173" y="2673128"/>
              <a:ext cx="1177375" cy="1171517"/>
            </a:xfrm>
            <a:prstGeom prst="roundRect">
              <a:avLst/>
            </a:prstGeom>
            <a:solidFill>
              <a:srgbClr val="32B9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67CE1AB1-C315-40D2-B2F0-3E4F76C8DE77}"/>
                </a:ext>
              </a:extLst>
            </p:cNvPr>
            <p:cNvSpPr txBox="1"/>
            <p:nvPr/>
          </p:nvSpPr>
          <p:spPr>
            <a:xfrm>
              <a:off x="2371266" y="2750831"/>
              <a:ext cx="12787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/>
                <a:t>DoadorController</a:t>
              </a:r>
              <a:endParaRPr lang="pt-BR" sz="900" b="1" dirty="0"/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A34B2D93-7343-42E8-AAA5-513570B146B0}"/>
              </a:ext>
            </a:extLst>
          </p:cNvPr>
          <p:cNvGrpSpPr/>
          <p:nvPr/>
        </p:nvGrpSpPr>
        <p:grpSpPr>
          <a:xfrm>
            <a:off x="3989140" y="2682814"/>
            <a:ext cx="1416382" cy="1171517"/>
            <a:chOff x="3718374" y="2682815"/>
            <a:chExt cx="1416382" cy="1171517"/>
          </a:xfrm>
        </p:grpSpPr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A89EE912-5188-41F7-AB3F-90D5A2818B18}"/>
                </a:ext>
              </a:extLst>
            </p:cNvPr>
            <p:cNvSpPr/>
            <p:nvPr/>
          </p:nvSpPr>
          <p:spPr>
            <a:xfrm>
              <a:off x="3718374" y="2682815"/>
              <a:ext cx="1177375" cy="1171517"/>
            </a:xfrm>
            <a:prstGeom prst="roundRect">
              <a:avLst/>
            </a:prstGeom>
            <a:solidFill>
              <a:srgbClr val="32B9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B32382B0-1FC4-43F1-9FB5-1A46EE9FC231}"/>
                </a:ext>
              </a:extLst>
            </p:cNvPr>
            <p:cNvSpPr txBox="1"/>
            <p:nvPr/>
          </p:nvSpPr>
          <p:spPr>
            <a:xfrm>
              <a:off x="3855984" y="2748039"/>
              <a:ext cx="12787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/>
                <a:t>OngController</a:t>
              </a:r>
              <a:endParaRPr lang="pt-BR" sz="900" b="1" dirty="0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9A68C69F-D8C0-4E7D-AFAF-7915FF5A381E}"/>
              </a:ext>
            </a:extLst>
          </p:cNvPr>
          <p:cNvGrpSpPr/>
          <p:nvPr/>
        </p:nvGrpSpPr>
        <p:grpSpPr>
          <a:xfrm>
            <a:off x="8545684" y="2682813"/>
            <a:ext cx="1325596" cy="1171517"/>
            <a:chOff x="8572829" y="2682813"/>
            <a:chExt cx="1325596" cy="1171517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1BE6448A-E0EB-49AE-8662-37C299E0754C}"/>
                </a:ext>
              </a:extLst>
            </p:cNvPr>
            <p:cNvSpPr/>
            <p:nvPr/>
          </p:nvSpPr>
          <p:spPr>
            <a:xfrm>
              <a:off x="8572829" y="2682813"/>
              <a:ext cx="1177375" cy="1171517"/>
            </a:xfrm>
            <a:prstGeom prst="roundRect">
              <a:avLst/>
            </a:prstGeom>
            <a:solidFill>
              <a:srgbClr val="32B9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43ABF1CC-264B-480C-B940-A2F0AF1E9122}"/>
                </a:ext>
              </a:extLst>
            </p:cNvPr>
            <p:cNvSpPr txBox="1"/>
            <p:nvPr/>
          </p:nvSpPr>
          <p:spPr>
            <a:xfrm>
              <a:off x="8619653" y="2748038"/>
              <a:ext cx="12787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/>
                <a:t>DoacaoController</a:t>
              </a:r>
              <a:endParaRPr lang="pt-BR" sz="900" b="1" dirty="0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29BB0A00-1B01-42DA-B5C6-39375608C9DA}"/>
              </a:ext>
            </a:extLst>
          </p:cNvPr>
          <p:cNvGrpSpPr/>
          <p:nvPr/>
        </p:nvGrpSpPr>
        <p:grpSpPr>
          <a:xfrm>
            <a:off x="10176970" y="2691598"/>
            <a:ext cx="1367050" cy="1171517"/>
            <a:chOff x="10176970" y="2691598"/>
            <a:chExt cx="1367050" cy="1171517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C435967E-0292-4C09-B213-E1AF5007ED7C}"/>
                </a:ext>
              </a:extLst>
            </p:cNvPr>
            <p:cNvSpPr/>
            <p:nvPr/>
          </p:nvSpPr>
          <p:spPr>
            <a:xfrm>
              <a:off x="10176970" y="2691598"/>
              <a:ext cx="1177375" cy="1171517"/>
            </a:xfrm>
            <a:prstGeom prst="roundRect">
              <a:avLst/>
            </a:prstGeom>
            <a:solidFill>
              <a:srgbClr val="32B9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72BE2479-4450-46B6-A462-D39FE3E8D14F}"/>
                </a:ext>
              </a:extLst>
            </p:cNvPr>
            <p:cNvSpPr txBox="1"/>
            <p:nvPr/>
          </p:nvSpPr>
          <p:spPr>
            <a:xfrm>
              <a:off x="10265248" y="2746868"/>
              <a:ext cx="1278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b="1" dirty="0" err="1"/>
                <a:t>RelatorioController</a:t>
              </a:r>
              <a:endParaRPr lang="pt-BR" sz="800" b="1" dirty="0"/>
            </a:p>
          </p:txBody>
        </p:sp>
      </p:grp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C937122F-0539-4362-AB4E-75CEF478A46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141635" y="2253471"/>
            <a:ext cx="3117154" cy="42934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647EF3F3-6E3F-4735-8767-955CB74B474A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4577828" y="2234208"/>
            <a:ext cx="1680961" cy="44860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>
            <a:extLst>
              <a:ext uri="{FF2B5EF4-FFF2-40B4-BE49-F238E27FC236}">
                <a16:creationId xmlns:a16="http://schemas.microsoft.com/office/drawing/2014/main" id="{A234BF9F-1F93-4775-93E0-80196512F736}"/>
              </a:ext>
            </a:extLst>
          </p:cNvPr>
          <p:cNvCxnSpPr>
            <a:cxnSpLocks/>
            <a:stCxn id="53" idx="0"/>
            <a:endCxn id="58" idx="2"/>
          </p:cNvCxnSpPr>
          <p:nvPr/>
        </p:nvCxnSpPr>
        <p:spPr>
          <a:xfrm flipV="1">
            <a:off x="6911938" y="2484599"/>
            <a:ext cx="153552" cy="19821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4542EC24-7A89-4B74-8342-97A928167AD6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7868701" y="2234208"/>
            <a:ext cx="1265671" cy="44860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FD968933-F0AB-4EB5-B82A-82FF8A6C76C5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7848569" y="2253471"/>
            <a:ext cx="2917089" cy="43812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1E993489-7224-4A9F-984F-A9064E1D0A7C}"/>
              </a:ext>
            </a:extLst>
          </p:cNvPr>
          <p:cNvCxnSpPr>
            <a:cxnSpLocks/>
            <a:stCxn id="71" idx="1"/>
            <a:endCxn id="13" idx="2"/>
          </p:cNvCxnSpPr>
          <p:nvPr/>
        </p:nvCxnSpPr>
        <p:spPr>
          <a:xfrm flipH="1" flipV="1">
            <a:off x="3141635" y="3854331"/>
            <a:ext cx="3249003" cy="155292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>
            <a:extLst>
              <a:ext uri="{FF2B5EF4-FFF2-40B4-BE49-F238E27FC236}">
                <a16:creationId xmlns:a16="http://schemas.microsoft.com/office/drawing/2014/main" id="{E3A9E8C5-D863-4565-81DB-0C76C96610E9}"/>
              </a:ext>
            </a:extLst>
          </p:cNvPr>
          <p:cNvCxnSpPr>
            <a:cxnSpLocks/>
            <a:endCxn id="51" idx="2"/>
          </p:cNvCxnSpPr>
          <p:nvPr/>
        </p:nvCxnSpPr>
        <p:spPr>
          <a:xfrm flipH="1" flipV="1">
            <a:off x="4577828" y="3854331"/>
            <a:ext cx="1792346" cy="153768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D514AAAA-EAF5-44EB-B075-5B498B7ABE8D}"/>
              </a:ext>
            </a:extLst>
          </p:cNvPr>
          <p:cNvCxnSpPr>
            <a:cxnSpLocks/>
            <a:stCxn id="71" idx="0"/>
            <a:endCxn id="53" idx="2"/>
          </p:cNvCxnSpPr>
          <p:nvPr/>
        </p:nvCxnSpPr>
        <p:spPr>
          <a:xfrm flipH="1" flipV="1">
            <a:off x="6911938" y="3854330"/>
            <a:ext cx="315167" cy="73526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>
            <a:extLst>
              <a:ext uri="{FF2B5EF4-FFF2-40B4-BE49-F238E27FC236}">
                <a16:creationId xmlns:a16="http://schemas.microsoft.com/office/drawing/2014/main" id="{0EADECE7-AB93-4936-B2F7-ECDA3B2C0C4E}"/>
              </a:ext>
            </a:extLst>
          </p:cNvPr>
          <p:cNvCxnSpPr>
            <a:cxnSpLocks/>
            <a:stCxn id="71" idx="3"/>
            <a:endCxn id="54" idx="2"/>
          </p:cNvCxnSpPr>
          <p:nvPr/>
        </p:nvCxnSpPr>
        <p:spPr>
          <a:xfrm flipV="1">
            <a:off x="8063571" y="3854330"/>
            <a:ext cx="1070801" cy="155292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>
            <a:extLst>
              <a:ext uri="{FF2B5EF4-FFF2-40B4-BE49-F238E27FC236}">
                <a16:creationId xmlns:a16="http://schemas.microsoft.com/office/drawing/2014/main" id="{78F5114A-9898-4E48-8980-B70DADE46143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8084035" y="3863115"/>
            <a:ext cx="2681623" cy="154413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E86A48CB-B010-47CB-A6A6-A5B8AF57738A}"/>
              </a:ext>
            </a:extLst>
          </p:cNvPr>
          <p:cNvSpPr txBox="1"/>
          <p:nvPr/>
        </p:nvSpPr>
        <p:spPr>
          <a:xfrm>
            <a:off x="2587569" y="2943639"/>
            <a:ext cx="833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12FA021A-9E43-4DB0-90FB-69C22456BADF}"/>
              </a:ext>
            </a:extLst>
          </p:cNvPr>
          <p:cNvSpPr txBox="1"/>
          <p:nvPr/>
        </p:nvSpPr>
        <p:spPr>
          <a:xfrm>
            <a:off x="4069095" y="2943639"/>
            <a:ext cx="8583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8C8FF7EE-7AD3-4277-802B-D52ABCB9BF03}"/>
              </a:ext>
            </a:extLst>
          </p:cNvPr>
          <p:cNvSpPr txBox="1"/>
          <p:nvPr/>
        </p:nvSpPr>
        <p:spPr>
          <a:xfrm>
            <a:off x="8575744" y="2974922"/>
            <a:ext cx="8273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7BDFF171-A10C-4151-B0A4-1F09F5D90FDA}"/>
              </a:ext>
            </a:extLst>
          </p:cNvPr>
          <p:cNvSpPr txBox="1"/>
          <p:nvPr/>
        </p:nvSpPr>
        <p:spPr>
          <a:xfrm>
            <a:off x="10221286" y="2966704"/>
            <a:ext cx="8177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C5C3C2F0-86EE-43D4-9661-9EB3C149578C}"/>
              </a:ext>
            </a:extLst>
          </p:cNvPr>
          <p:cNvSpPr txBox="1"/>
          <p:nvPr/>
        </p:nvSpPr>
        <p:spPr>
          <a:xfrm>
            <a:off x="2552946" y="3394689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dos doadores</a:t>
            </a: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83AA69A4-E80B-43C2-BCDE-27963C962812}"/>
              </a:ext>
            </a:extLst>
          </p:cNvPr>
          <p:cNvSpPr txBox="1"/>
          <p:nvPr/>
        </p:nvSpPr>
        <p:spPr>
          <a:xfrm>
            <a:off x="3979237" y="3394689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das Ongs cadastradas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E4331D4-4078-440B-9692-DCCAFF395317}"/>
              </a:ext>
            </a:extLst>
          </p:cNvPr>
          <p:cNvGrpSpPr/>
          <p:nvPr/>
        </p:nvGrpSpPr>
        <p:grpSpPr>
          <a:xfrm>
            <a:off x="6323249" y="2682813"/>
            <a:ext cx="1177376" cy="1171517"/>
            <a:chOff x="6968906" y="2691598"/>
            <a:chExt cx="1177376" cy="1171517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77CC628E-E93E-4281-B62A-33A2545CCED0}"/>
                </a:ext>
              </a:extLst>
            </p:cNvPr>
            <p:cNvGrpSpPr/>
            <p:nvPr/>
          </p:nvGrpSpPr>
          <p:grpSpPr>
            <a:xfrm>
              <a:off x="6968907" y="2691598"/>
              <a:ext cx="1177375" cy="1171517"/>
              <a:chOff x="6906208" y="2691598"/>
              <a:chExt cx="1177375" cy="1171517"/>
            </a:xfrm>
            <a:solidFill>
              <a:srgbClr val="FF297B"/>
            </a:solidFill>
          </p:grpSpPr>
          <p:sp>
            <p:nvSpPr>
              <p:cNvPr id="53" name="Retângulo: Cantos Arredondados 52">
                <a:extLst>
                  <a:ext uri="{FF2B5EF4-FFF2-40B4-BE49-F238E27FC236}">
                    <a16:creationId xmlns:a16="http://schemas.microsoft.com/office/drawing/2014/main" id="{CC352AFF-2052-4F5D-9DB5-9B7D0E0515A5}"/>
                  </a:ext>
                </a:extLst>
              </p:cNvPr>
              <p:cNvSpPr/>
              <p:nvPr/>
            </p:nvSpPr>
            <p:spPr>
              <a:xfrm>
                <a:off x="6906208" y="2691598"/>
                <a:ext cx="1177375" cy="1171517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FE2E96F9-9CE0-46D7-80C3-A8BF1E58DF93}"/>
                  </a:ext>
                </a:extLst>
              </p:cNvPr>
              <p:cNvSpPr txBox="1"/>
              <p:nvPr/>
            </p:nvSpPr>
            <p:spPr>
              <a:xfrm>
                <a:off x="6971605" y="2762256"/>
                <a:ext cx="1036905" cy="20005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pt-BR" sz="700" b="1" dirty="0" err="1"/>
                  <a:t>CampanhaController</a:t>
                </a:r>
                <a:endParaRPr lang="pt-BR" sz="700" b="1" dirty="0"/>
              </a:p>
            </p:txBody>
          </p:sp>
        </p:grp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9BD2CDB1-742A-47FE-BD06-E12B04652221}"/>
                </a:ext>
              </a:extLst>
            </p:cNvPr>
            <p:cNvSpPr txBox="1"/>
            <p:nvPr/>
          </p:nvSpPr>
          <p:spPr>
            <a:xfrm>
              <a:off x="6982254" y="2966704"/>
              <a:ext cx="86631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0" i="0" u="none" strike="noStrike" dirty="0">
                  <a:solidFill>
                    <a:srgbClr val="1C1C1C"/>
                  </a:solidFill>
                  <a:effectLst/>
                  <a:latin typeface="Barlow" panose="00000500000000000000" pitchFamily="2" charset="0"/>
                </a:rPr>
                <a:t>[Component: Spring MVC Rest Controller]</a:t>
              </a:r>
              <a:r>
                <a:rPr lang="en-US" sz="700" b="0" i="0" dirty="0">
                  <a:solidFill>
                    <a:srgbClr val="000000"/>
                  </a:solidFill>
                  <a:effectLst/>
                  <a:latin typeface="Barlow" panose="00000500000000000000" pitchFamily="2" charset="0"/>
                </a:rPr>
                <a:t>​</a:t>
              </a:r>
              <a:endParaRPr lang="pt-BR" sz="700" dirty="0"/>
            </a:p>
          </p:txBody>
        </p:sp>
        <p:sp>
          <p:nvSpPr>
            <p:cNvPr id="137" name="CaixaDeTexto 136">
              <a:extLst>
                <a:ext uri="{FF2B5EF4-FFF2-40B4-BE49-F238E27FC236}">
                  <a16:creationId xmlns:a16="http://schemas.microsoft.com/office/drawing/2014/main" id="{0080C065-CA16-4D98-A38F-83D6586F23B5}"/>
                </a:ext>
              </a:extLst>
            </p:cNvPr>
            <p:cNvSpPr txBox="1"/>
            <p:nvPr/>
          </p:nvSpPr>
          <p:spPr>
            <a:xfrm>
              <a:off x="6968906" y="3380189"/>
              <a:ext cx="1177376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700" dirty="0">
                  <a:solidFill>
                    <a:schemeClr val="tx2"/>
                  </a:solidFill>
                </a:rPr>
                <a:t>Traz os dados das campanhas  cadastradas pelas Ongs</a:t>
              </a:r>
            </a:p>
          </p:txBody>
        </p:sp>
      </p:grp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E51467BF-0F8D-4570-BB6C-9DF43B16818B}"/>
              </a:ext>
            </a:extLst>
          </p:cNvPr>
          <p:cNvSpPr txBox="1"/>
          <p:nvPr/>
        </p:nvSpPr>
        <p:spPr>
          <a:xfrm>
            <a:off x="8531943" y="3422216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das doações</a:t>
            </a:r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432CD93A-B27E-413C-B266-24D1D562AA2A}"/>
              </a:ext>
            </a:extLst>
          </p:cNvPr>
          <p:cNvSpPr txBox="1"/>
          <p:nvPr/>
        </p:nvSpPr>
        <p:spPr>
          <a:xfrm>
            <a:off x="10176970" y="3429000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dos relatórios gerados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36DCDA83-250E-484B-8E0B-071BC424A265}"/>
              </a:ext>
            </a:extLst>
          </p:cNvPr>
          <p:cNvSpPr/>
          <p:nvPr/>
        </p:nvSpPr>
        <p:spPr>
          <a:xfrm>
            <a:off x="573174" y="5339443"/>
            <a:ext cx="4889606" cy="586186"/>
          </a:xfrm>
          <a:prstGeom prst="rect">
            <a:avLst/>
          </a:prstGeom>
          <a:solidFill>
            <a:srgbClr val="FF297B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b="1" dirty="0">
                <a:solidFill>
                  <a:srgbClr val="272A30"/>
                </a:solidFill>
                <a:latin typeface="Exo 2" panose="00000500000000000000" pitchFamily="50" charset="0"/>
              </a:rPr>
              <a:t>VAMOS DAR ZOOM NO CAMPANHACONTROLLER</a:t>
            </a:r>
          </a:p>
        </p:txBody>
      </p:sp>
    </p:spTree>
    <p:extLst>
      <p:ext uri="{BB962C8B-B14F-4D97-AF65-F5344CB8AC3E}">
        <p14:creationId xmlns:p14="http://schemas.microsoft.com/office/powerpoint/2010/main" val="285420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468809" y="6563746"/>
            <a:ext cx="570147" cy="194349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23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981647" y="98337"/>
            <a:ext cx="9779211" cy="694392"/>
          </a:xfrm>
        </p:spPr>
        <p:txBody>
          <a:bodyPr lIns="91440" tIns="45720" rIns="91440" bIns="45720" anchor="t"/>
          <a:lstStyle/>
          <a:p>
            <a:r>
              <a:rPr lang="pt-BR" sz="3400" dirty="0">
                <a:latin typeface="Exo 2"/>
              </a:rPr>
              <a:t>Diagrama de Classes – </a:t>
            </a:r>
            <a:r>
              <a:rPr lang="pt-BR" sz="3400" dirty="0" err="1">
                <a:latin typeface="Exo 2"/>
              </a:rPr>
              <a:t>CampanhaController</a:t>
            </a:r>
            <a:endParaRPr lang="pt-BR" sz="3400" dirty="0">
              <a:latin typeface="Exo 2"/>
            </a:endParaRPr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89106"/>
              </p:ext>
            </p:extLst>
          </p:nvPr>
        </p:nvGraphicFramePr>
        <p:xfrm>
          <a:off x="1116409" y="1504701"/>
          <a:ext cx="3365707" cy="357205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65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604791"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&lt;&lt;Java </a:t>
                      </a:r>
                      <a:r>
                        <a:rPr lang="pt-BR" sz="1600" baseline="0" dirty="0" err="1"/>
                        <a:t>Class</a:t>
                      </a:r>
                      <a:r>
                        <a:rPr lang="pt-BR" sz="1600" baseline="0" dirty="0"/>
                        <a:t>&gt;&gt;</a:t>
                      </a:r>
                    </a:p>
                    <a:p>
                      <a:r>
                        <a:rPr lang="pt-BR" sz="1600" baseline="0" dirty="0" err="1"/>
                        <a:t>CampanhaController</a:t>
                      </a: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45932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600" dirty="0" err="1">
                          <a:solidFill>
                            <a:schemeClr val="accent4"/>
                          </a:solidFill>
                        </a:rPr>
                        <a:t>repository</a:t>
                      </a:r>
                      <a:r>
                        <a:rPr lang="pt-BR" sz="1600" dirty="0">
                          <a:solidFill>
                            <a:schemeClr val="accent4"/>
                          </a:solidFill>
                        </a:rPr>
                        <a:t>: </a:t>
                      </a:r>
                      <a:r>
                        <a:rPr lang="pt-BR" sz="1600" dirty="0" err="1">
                          <a:solidFill>
                            <a:schemeClr val="accent4"/>
                          </a:solidFill>
                        </a:rPr>
                        <a:t>CampanhaRepository</a:t>
                      </a:r>
                      <a:endParaRPr lang="pt-BR" sz="1600" dirty="0">
                        <a:solidFill>
                          <a:schemeClr val="accent4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864649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postCampanha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(Campanha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novaCampanha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) :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getTudo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List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&lt;Campanha&gt;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novaCampanha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)</a:t>
                      </a:r>
                    </a:p>
                    <a:p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alterarValor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cod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, Double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valorNovo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  <a:p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apagarVakinha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cod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)</a:t>
                      </a:r>
                    </a:p>
                    <a:p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172851"/>
              </p:ext>
            </p:extLst>
          </p:nvPr>
        </p:nvGraphicFramePr>
        <p:xfrm>
          <a:off x="5739849" y="1795288"/>
          <a:ext cx="4484211" cy="1559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842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472973"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&lt;&lt;Java </a:t>
                      </a:r>
                      <a:r>
                        <a:rPr lang="pt-BR" sz="1600" baseline="0" dirty="0" err="1"/>
                        <a:t>Class</a:t>
                      </a:r>
                      <a:r>
                        <a:rPr lang="pt-BR" sz="1600" baseline="0" dirty="0"/>
                        <a:t>&gt;&gt;</a:t>
                      </a:r>
                    </a:p>
                    <a:p>
                      <a:r>
                        <a:rPr lang="pt-BR" sz="1600" baseline="0" dirty="0" err="1"/>
                        <a:t>ICampanhaRepository</a:t>
                      </a: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19307">
                <a:tc>
                  <a:txBody>
                    <a:bodyPr/>
                    <a:lstStyle/>
                    <a:p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661819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findByCampanha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nome):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List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&lt;Campanha&gt;</a:t>
                      </a: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51271"/>
              </p:ext>
            </p:extLst>
          </p:nvPr>
        </p:nvGraphicFramePr>
        <p:xfrm>
          <a:off x="5052113" y="4420072"/>
          <a:ext cx="2812987" cy="233802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1298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1022815"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&lt;&lt;Java </a:t>
                      </a:r>
                      <a:r>
                        <a:rPr lang="pt-BR" sz="1600" baseline="0" dirty="0" err="1"/>
                        <a:t>Class</a:t>
                      </a:r>
                      <a:r>
                        <a:rPr lang="pt-BR" sz="1600" baseline="0" dirty="0"/>
                        <a:t>&gt;&gt;</a:t>
                      </a:r>
                    </a:p>
                    <a:p>
                      <a:r>
                        <a:rPr lang="pt-BR" sz="1600" baseline="0" dirty="0" err="1"/>
                        <a:t>InternalResourceViewResolver</a:t>
                      </a:r>
                      <a:r>
                        <a:rPr lang="pt-BR" sz="1600" baseline="0" dirty="0"/>
                        <a:t> </a:t>
                      </a:r>
                    </a:p>
                    <a:p>
                      <a:endParaRPr lang="pt-BR" sz="1300" baseline="0" dirty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28034">
                <a:tc>
                  <a:txBody>
                    <a:bodyPr/>
                    <a:lstStyle/>
                    <a:p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 flipV="1">
            <a:off x="4482116" y="2574887"/>
            <a:ext cx="1257733" cy="71584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799262" y="5076754"/>
            <a:ext cx="2252851" cy="51232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o Explicativo Retangular com Cantos Arredondados 4">
            <a:extLst>
              <a:ext uri="{FF2B5EF4-FFF2-40B4-BE49-F238E27FC236}">
                <a16:creationId xmlns:a16="http://schemas.microsoft.com/office/drawing/2014/main" id="{0FEFFAB7-423C-4C55-AA27-82F3173773F6}"/>
              </a:ext>
            </a:extLst>
          </p:cNvPr>
          <p:cNvSpPr/>
          <p:nvPr/>
        </p:nvSpPr>
        <p:spPr>
          <a:xfrm>
            <a:off x="8258395" y="5432185"/>
            <a:ext cx="2128951" cy="1084788"/>
          </a:xfrm>
          <a:prstGeom prst="wedgeRoundRectCallout">
            <a:avLst>
              <a:gd name="adj1" fmla="val -58351"/>
              <a:gd name="adj2" fmla="val 22315"/>
              <a:gd name="adj3" fmla="val 16667"/>
            </a:avLst>
          </a:prstGeom>
          <a:noFill/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>
              <a:defRPr/>
            </a:pPr>
            <a:r>
              <a:rPr lang="pt-BR" sz="1632">
                <a:solidFill>
                  <a:srgbClr val="32B9CD"/>
                </a:solidFill>
                <a:latin typeface="Calibri"/>
              </a:rPr>
              <a:t>Esta classe é gerada automaticamente</a:t>
            </a:r>
            <a:endParaRPr lang="pt-BR" sz="1904">
              <a:solidFill>
                <a:srgbClr val="32B9CD"/>
              </a:solidFill>
              <a:latin typeface="Calibri"/>
            </a:endParaRPr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DD32323E-4659-4236-8AEE-8A4BD90D3B0C}"/>
              </a:ext>
            </a:extLst>
          </p:cNvPr>
          <p:cNvSpPr/>
          <p:nvPr/>
        </p:nvSpPr>
        <p:spPr>
          <a:xfrm>
            <a:off x="157933" y="5658896"/>
            <a:ext cx="3556740" cy="858077"/>
          </a:xfrm>
          <a:prstGeom prst="rect">
            <a:avLst/>
          </a:prstGeom>
          <a:solidFill>
            <a:srgbClr val="32B9CD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VISÃO DE SOFTWARE - CLASSES</a:t>
            </a:r>
          </a:p>
          <a:p>
            <a:pPr algn="ctr"/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 (</a:t>
            </a:r>
            <a:r>
              <a:rPr lang="pt-BR" sz="1632" b="1" err="1">
                <a:solidFill>
                  <a:srgbClr val="272A30"/>
                </a:solidFill>
                <a:latin typeface="Exo 2" panose="00000500000000000000" pitchFamily="50" charset="0"/>
              </a:rPr>
              <a:t>Devs</a:t>
            </a:r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199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24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45775" y="54248"/>
            <a:ext cx="104489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/>
              <a:t>Diagrama – Visão – Componentes – Web </a:t>
            </a:r>
            <a:r>
              <a:rPr lang="pt-BR" sz="3265" err="1"/>
              <a:t>Application</a:t>
            </a:r>
            <a:r>
              <a:rPr lang="pt-BR" sz="3265"/>
              <a:t> </a:t>
            </a: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483189" y="1143248"/>
            <a:ext cx="2079160" cy="1539568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8AF183C-AF91-49F6-B2E7-A0B82E68B260}"/>
              </a:ext>
            </a:extLst>
          </p:cNvPr>
          <p:cNvCxnSpPr>
            <a:cxnSpLocks/>
            <a:stCxn id="58" idx="1"/>
            <a:endCxn id="6" idx="4"/>
          </p:cNvCxnSpPr>
          <p:nvPr/>
        </p:nvCxnSpPr>
        <p:spPr>
          <a:xfrm flipH="1" flipV="1">
            <a:off x="2562349" y="1913032"/>
            <a:ext cx="3699929" cy="700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348966" y="1664481"/>
            <a:ext cx="2327633" cy="4693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400" b="1" dirty="0" err="1"/>
              <a:t>Database</a:t>
            </a:r>
            <a:endParaRPr lang="pt-BR" sz="1600" b="1" dirty="0"/>
          </a:p>
          <a:p>
            <a:pPr lvl="0" algn="ctr">
              <a:defRPr/>
            </a:pPr>
            <a:r>
              <a:rPr lang="pt-BR" sz="1050" dirty="0"/>
              <a:t>[Container: SQL Server]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394454" y="2253471"/>
            <a:ext cx="2327633" cy="2462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000"/>
              <a:t>Armazena os dados (ONG/Doador)</a:t>
            </a:r>
          </a:p>
        </p:txBody>
      </p:sp>
      <p:grpSp>
        <p:nvGrpSpPr>
          <p:cNvPr id="57" name="Group 79">
            <a:extLst>
              <a:ext uri="{FF2B5EF4-FFF2-40B4-BE49-F238E27FC236}">
                <a16:creationId xmlns:a16="http://schemas.microsoft.com/office/drawing/2014/main" id="{EDA1A6A0-10A3-4138-8F31-5CDE1B0652D0}"/>
              </a:ext>
            </a:extLst>
          </p:cNvPr>
          <p:cNvGrpSpPr/>
          <p:nvPr/>
        </p:nvGrpSpPr>
        <p:grpSpPr>
          <a:xfrm>
            <a:off x="6204580" y="1330295"/>
            <a:ext cx="1664121" cy="1154304"/>
            <a:chOff x="3698718" y="4995618"/>
            <a:chExt cx="2807826" cy="2061181"/>
          </a:xfrm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4000FE8E-6356-42EC-AF6C-746EC6A19251}"/>
                </a:ext>
              </a:extLst>
            </p:cNvPr>
            <p:cNvSpPr/>
            <p:nvPr/>
          </p:nvSpPr>
          <p:spPr>
            <a:xfrm>
              <a:off x="3796070" y="5040576"/>
              <a:ext cx="2710474" cy="2016223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FB904B6E-7224-4428-8476-BF7DDC730520}"/>
                </a:ext>
              </a:extLst>
            </p:cNvPr>
            <p:cNvSpPr/>
            <p:nvPr/>
          </p:nvSpPr>
          <p:spPr>
            <a:xfrm>
              <a:off x="3963417" y="5847194"/>
              <a:ext cx="2278426" cy="11541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900" dirty="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  <p:sp>
          <p:nvSpPr>
            <p:cNvPr id="62" name="Retângulo 20">
              <a:extLst>
                <a:ext uri="{FF2B5EF4-FFF2-40B4-BE49-F238E27FC236}">
                  <a16:creationId xmlns:a16="http://schemas.microsoft.com/office/drawing/2014/main" id="{898445EF-0450-4939-9A2F-3F0009C0FE74}"/>
                </a:ext>
              </a:extLst>
            </p:cNvPr>
            <p:cNvSpPr/>
            <p:nvPr/>
          </p:nvSpPr>
          <p:spPr>
            <a:xfrm>
              <a:off x="3698718" y="4995618"/>
              <a:ext cx="2807826" cy="8384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JPA]</a:t>
              </a:r>
            </a:p>
          </p:txBody>
        </p:sp>
      </p:grpSp>
      <p:sp>
        <p:nvSpPr>
          <p:cNvPr id="145" name="Retângulo 20">
            <a:extLst>
              <a:ext uri="{FF2B5EF4-FFF2-40B4-BE49-F238E27FC236}">
                <a16:creationId xmlns:a16="http://schemas.microsoft.com/office/drawing/2014/main" id="{8E9C2902-395C-4308-92C8-F0BDFE37BA04}"/>
              </a:ext>
            </a:extLst>
          </p:cNvPr>
          <p:cNvSpPr/>
          <p:nvPr/>
        </p:nvSpPr>
        <p:spPr>
          <a:xfrm>
            <a:off x="6229939" y="724643"/>
            <a:ext cx="2032168" cy="37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sz="1814" b="1"/>
              <a:t>Micro </a:t>
            </a:r>
            <a:r>
              <a:rPr lang="pt-BR" sz="1814" b="1" err="1"/>
              <a:t>service</a:t>
            </a:r>
            <a:endParaRPr lang="pt-BR" sz="1451"/>
          </a:p>
        </p:txBody>
      </p:sp>
      <p:grpSp>
        <p:nvGrpSpPr>
          <p:cNvPr id="70" name="Group 36">
            <a:extLst>
              <a:ext uri="{FF2B5EF4-FFF2-40B4-BE49-F238E27FC236}">
                <a16:creationId xmlns:a16="http://schemas.microsoft.com/office/drawing/2014/main" id="{130B2F04-FCC0-42FD-97D5-270F74F8FE5E}"/>
              </a:ext>
            </a:extLst>
          </p:cNvPr>
          <p:cNvGrpSpPr/>
          <p:nvPr/>
        </p:nvGrpSpPr>
        <p:grpSpPr>
          <a:xfrm>
            <a:off x="6358402" y="4589590"/>
            <a:ext cx="1775241" cy="1635325"/>
            <a:chOff x="7110470" y="4495336"/>
            <a:chExt cx="2613924" cy="2016225"/>
          </a:xfrm>
        </p:grpSpPr>
        <p:sp>
          <p:nvSpPr>
            <p:cNvPr id="71" name="Retângulo 6">
              <a:extLst>
                <a:ext uri="{FF2B5EF4-FFF2-40B4-BE49-F238E27FC236}">
                  <a16:creationId xmlns:a16="http://schemas.microsoft.com/office/drawing/2014/main" id="{9B89017F-8901-4EAE-8E2E-871165A39387}"/>
                </a:ext>
              </a:extLst>
            </p:cNvPr>
            <p:cNvSpPr/>
            <p:nvPr/>
          </p:nvSpPr>
          <p:spPr>
            <a:xfrm>
              <a:off x="7157935" y="4495336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Retângulo 20">
              <a:extLst>
                <a:ext uri="{FF2B5EF4-FFF2-40B4-BE49-F238E27FC236}">
                  <a16:creationId xmlns:a16="http://schemas.microsoft.com/office/drawing/2014/main" id="{E84BD7AF-3BB2-4C08-85AD-92E289DE0AE8}"/>
                </a:ext>
              </a:extLst>
            </p:cNvPr>
            <p:cNvSpPr/>
            <p:nvPr/>
          </p:nvSpPr>
          <p:spPr>
            <a:xfrm>
              <a:off x="7110470" y="4671376"/>
              <a:ext cx="2566459" cy="844307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sz="1600" b="1" dirty="0" err="1">
                  <a:solidFill>
                    <a:schemeClr val="bg2"/>
                  </a:solidFill>
                </a:rPr>
                <a:t>ClientSide</a:t>
              </a:r>
              <a:r>
                <a:rPr lang="pt-BR" sz="1600" b="1" dirty="0">
                  <a:solidFill>
                    <a:schemeClr val="bg2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900" dirty="0">
                  <a:solidFill>
                    <a:schemeClr val="bg2"/>
                  </a:solidFill>
                </a:rPr>
                <a:t>[Container:</a:t>
              </a:r>
              <a:r>
                <a:rPr lang="pt-BR" sz="1200" dirty="0">
                  <a:solidFill>
                    <a:schemeClr val="bg2"/>
                  </a:solidFill>
                </a:rPr>
                <a:t> </a:t>
              </a:r>
              <a:r>
                <a:rPr lang="pt-BR" sz="900" dirty="0">
                  <a:solidFill>
                    <a:schemeClr val="bg2"/>
                  </a:solidFill>
                </a:rPr>
                <a:t>Javascript + </a:t>
              </a:r>
              <a:r>
                <a:rPr lang="pt-BR" sz="1050" dirty="0">
                  <a:solidFill>
                    <a:schemeClr val="bg2"/>
                  </a:solidFill>
                </a:rPr>
                <a:t>HTML + CSS]</a:t>
              </a:r>
            </a:p>
          </p:txBody>
        </p:sp>
        <p:sp>
          <p:nvSpPr>
            <p:cNvPr id="77" name="Retângulo 20">
              <a:extLst>
                <a:ext uri="{FF2B5EF4-FFF2-40B4-BE49-F238E27FC236}">
                  <a16:creationId xmlns:a16="http://schemas.microsoft.com/office/drawing/2014/main" id="{271C3130-D66C-4C9E-A85D-5D1C435B2A5A}"/>
                </a:ext>
              </a:extLst>
            </p:cNvPr>
            <p:cNvSpPr/>
            <p:nvPr/>
          </p:nvSpPr>
          <p:spPr>
            <a:xfrm>
              <a:off x="7157935" y="5524764"/>
              <a:ext cx="2566459" cy="536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100" dirty="0">
                  <a:solidFill>
                    <a:prstClr val="white"/>
                  </a:solidFill>
                </a:rPr>
                <a:t>Dashboard , cadastros, doações e funcionalidades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FF53E97-371C-47FD-8860-6CE61EA7DCC7}"/>
              </a:ext>
            </a:extLst>
          </p:cNvPr>
          <p:cNvGrpSpPr/>
          <p:nvPr/>
        </p:nvGrpSpPr>
        <p:grpSpPr>
          <a:xfrm>
            <a:off x="2552947" y="2682814"/>
            <a:ext cx="1331865" cy="1171517"/>
            <a:chOff x="2318173" y="2673128"/>
            <a:chExt cx="1331865" cy="1171517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EC10CE92-55E8-4A38-95EE-3EBD76160298}"/>
                </a:ext>
              </a:extLst>
            </p:cNvPr>
            <p:cNvSpPr/>
            <p:nvPr/>
          </p:nvSpPr>
          <p:spPr>
            <a:xfrm>
              <a:off x="2318173" y="2673128"/>
              <a:ext cx="1177375" cy="1171517"/>
            </a:xfrm>
            <a:prstGeom prst="roundRect">
              <a:avLst/>
            </a:prstGeom>
            <a:solidFill>
              <a:srgbClr val="32B9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67CE1AB1-C315-40D2-B2F0-3E4F76C8DE77}"/>
                </a:ext>
              </a:extLst>
            </p:cNvPr>
            <p:cNvSpPr txBox="1"/>
            <p:nvPr/>
          </p:nvSpPr>
          <p:spPr>
            <a:xfrm>
              <a:off x="2371266" y="2750831"/>
              <a:ext cx="12787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/>
                <a:t>DoadorController</a:t>
              </a:r>
              <a:endParaRPr lang="pt-BR" sz="900" b="1" dirty="0"/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A34B2D93-7343-42E8-AAA5-513570B146B0}"/>
              </a:ext>
            </a:extLst>
          </p:cNvPr>
          <p:cNvGrpSpPr/>
          <p:nvPr/>
        </p:nvGrpSpPr>
        <p:grpSpPr>
          <a:xfrm>
            <a:off x="3989140" y="2682814"/>
            <a:ext cx="1416382" cy="1171517"/>
            <a:chOff x="3718374" y="2682815"/>
            <a:chExt cx="1416382" cy="1171517"/>
          </a:xfrm>
        </p:grpSpPr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A89EE912-5188-41F7-AB3F-90D5A2818B18}"/>
                </a:ext>
              </a:extLst>
            </p:cNvPr>
            <p:cNvSpPr/>
            <p:nvPr/>
          </p:nvSpPr>
          <p:spPr>
            <a:xfrm>
              <a:off x="3718374" y="2682815"/>
              <a:ext cx="1177375" cy="1171517"/>
            </a:xfrm>
            <a:prstGeom prst="roundRect">
              <a:avLst/>
            </a:prstGeom>
            <a:solidFill>
              <a:srgbClr val="32B9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B32382B0-1FC4-43F1-9FB5-1A46EE9FC231}"/>
                </a:ext>
              </a:extLst>
            </p:cNvPr>
            <p:cNvSpPr txBox="1"/>
            <p:nvPr/>
          </p:nvSpPr>
          <p:spPr>
            <a:xfrm>
              <a:off x="3855984" y="2748039"/>
              <a:ext cx="12787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/>
                <a:t>OngController</a:t>
              </a:r>
              <a:endParaRPr lang="pt-BR" sz="900" b="1" dirty="0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9A68C69F-D8C0-4E7D-AFAF-7915FF5A381E}"/>
              </a:ext>
            </a:extLst>
          </p:cNvPr>
          <p:cNvGrpSpPr/>
          <p:nvPr/>
        </p:nvGrpSpPr>
        <p:grpSpPr>
          <a:xfrm>
            <a:off x="8545684" y="2682813"/>
            <a:ext cx="1177375" cy="1171517"/>
            <a:chOff x="8572829" y="2682813"/>
            <a:chExt cx="1177375" cy="1171517"/>
          </a:xfrm>
          <a:solidFill>
            <a:srgbClr val="FF297B"/>
          </a:solidFill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1BE6448A-E0EB-49AE-8662-37C299E0754C}"/>
                </a:ext>
              </a:extLst>
            </p:cNvPr>
            <p:cNvSpPr/>
            <p:nvPr/>
          </p:nvSpPr>
          <p:spPr>
            <a:xfrm>
              <a:off x="8572829" y="2682813"/>
              <a:ext cx="1177375" cy="11715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43ABF1CC-264B-480C-B940-A2F0AF1E9122}"/>
                </a:ext>
              </a:extLst>
            </p:cNvPr>
            <p:cNvSpPr txBox="1"/>
            <p:nvPr/>
          </p:nvSpPr>
          <p:spPr>
            <a:xfrm>
              <a:off x="8603110" y="2748038"/>
              <a:ext cx="1116811" cy="230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/>
                <a:t>DoacaoController</a:t>
              </a:r>
              <a:endParaRPr lang="pt-BR" sz="900" b="1" dirty="0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29BB0A00-1B01-42DA-B5C6-39375608C9DA}"/>
              </a:ext>
            </a:extLst>
          </p:cNvPr>
          <p:cNvGrpSpPr/>
          <p:nvPr/>
        </p:nvGrpSpPr>
        <p:grpSpPr>
          <a:xfrm>
            <a:off x="10176970" y="2691598"/>
            <a:ext cx="1367050" cy="1171517"/>
            <a:chOff x="10176970" y="2691598"/>
            <a:chExt cx="1367050" cy="1171517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C435967E-0292-4C09-B213-E1AF5007ED7C}"/>
                </a:ext>
              </a:extLst>
            </p:cNvPr>
            <p:cNvSpPr/>
            <p:nvPr/>
          </p:nvSpPr>
          <p:spPr>
            <a:xfrm>
              <a:off x="10176970" y="2691598"/>
              <a:ext cx="1177375" cy="1171517"/>
            </a:xfrm>
            <a:prstGeom prst="roundRect">
              <a:avLst/>
            </a:prstGeom>
            <a:solidFill>
              <a:srgbClr val="32B9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72BE2479-4450-46B6-A462-D39FE3E8D14F}"/>
                </a:ext>
              </a:extLst>
            </p:cNvPr>
            <p:cNvSpPr txBox="1"/>
            <p:nvPr/>
          </p:nvSpPr>
          <p:spPr>
            <a:xfrm>
              <a:off x="10265248" y="2746868"/>
              <a:ext cx="1278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b="1" dirty="0" err="1"/>
                <a:t>RelatorioController</a:t>
              </a:r>
              <a:endParaRPr lang="pt-BR" sz="800" b="1" dirty="0"/>
            </a:p>
          </p:txBody>
        </p:sp>
      </p:grp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C937122F-0539-4362-AB4E-75CEF478A46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141635" y="2253471"/>
            <a:ext cx="3117154" cy="42934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647EF3F3-6E3F-4735-8767-955CB74B474A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4577828" y="2234208"/>
            <a:ext cx="1680961" cy="44860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>
            <a:extLst>
              <a:ext uri="{FF2B5EF4-FFF2-40B4-BE49-F238E27FC236}">
                <a16:creationId xmlns:a16="http://schemas.microsoft.com/office/drawing/2014/main" id="{A234BF9F-1F93-4775-93E0-80196512F736}"/>
              </a:ext>
            </a:extLst>
          </p:cNvPr>
          <p:cNvCxnSpPr>
            <a:cxnSpLocks/>
            <a:stCxn id="53" idx="0"/>
            <a:endCxn id="58" idx="2"/>
          </p:cNvCxnSpPr>
          <p:nvPr/>
        </p:nvCxnSpPr>
        <p:spPr>
          <a:xfrm flipV="1">
            <a:off x="6863197" y="2484599"/>
            <a:ext cx="202293" cy="16030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4542EC24-7A89-4B74-8342-97A928167AD6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7868701" y="2234208"/>
            <a:ext cx="1265671" cy="44860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FD968933-F0AB-4EB5-B82A-82FF8A6C76C5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7848569" y="2253471"/>
            <a:ext cx="2917089" cy="43812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1E993489-7224-4A9F-984F-A9064E1D0A7C}"/>
              </a:ext>
            </a:extLst>
          </p:cNvPr>
          <p:cNvCxnSpPr>
            <a:cxnSpLocks/>
            <a:stCxn id="71" idx="1"/>
            <a:endCxn id="13" idx="2"/>
          </p:cNvCxnSpPr>
          <p:nvPr/>
        </p:nvCxnSpPr>
        <p:spPr>
          <a:xfrm flipH="1" flipV="1">
            <a:off x="3141635" y="3854331"/>
            <a:ext cx="3249003" cy="155292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>
            <a:extLst>
              <a:ext uri="{FF2B5EF4-FFF2-40B4-BE49-F238E27FC236}">
                <a16:creationId xmlns:a16="http://schemas.microsoft.com/office/drawing/2014/main" id="{E3A9E8C5-D863-4565-81DB-0C76C96610E9}"/>
              </a:ext>
            </a:extLst>
          </p:cNvPr>
          <p:cNvCxnSpPr>
            <a:cxnSpLocks/>
            <a:endCxn id="51" idx="2"/>
          </p:cNvCxnSpPr>
          <p:nvPr/>
        </p:nvCxnSpPr>
        <p:spPr>
          <a:xfrm flipH="1" flipV="1">
            <a:off x="4577828" y="3854331"/>
            <a:ext cx="1792346" cy="153768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D514AAAA-EAF5-44EB-B075-5B498B7ABE8D}"/>
              </a:ext>
            </a:extLst>
          </p:cNvPr>
          <p:cNvCxnSpPr>
            <a:cxnSpLocks/>
            <a:stCxn id="71" idx="0"/>
            <a:endCxn id="53" idx="2"/>
          </p:cNvCxnSpPr>
          <p:nvPr/>
        </p:nvCxnSpPr>
        <p:spPr>
          <a:xfrm flipH="1" flipV="1">
            <a:off x="6863197" y="3816421"/>
            <a:ext cx="363908" cy="77316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>
            <a:extLst>
              <a:ext uri="{FF2B5EF4-FFF2-40B4-BE49-F238E27FC236}">
                <a16:creationId xmlns:a16="http://schemas.microsoft.com/office/drawing/2014/main" id="{0EADECE7-AB93-4936-B2F7-ECDA3B2C0C4E}"/>
              </a:ext>
            </a:extLst>
          </p:cNvPr>
          <p:cNvCxnSpPr>
            <a:cxnSpLocks/>
            <a:stCxn id="71" idx="3"/>
            <a:endCxn id="54" idx="2"/>
          </p:cNvCxnSpPr>
          <p:nvPr/>
        </p:nvCxnSpPr>
        <p:spPr>
          <a:xfrm flipV="1">
            <a:off x="8063571" y="3854330"/>
            <a:ext cx="1070801" cy="155292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>
            <a:extLst>
              <a:ext uri="{FF2B5EF4-FFF2-40B4-BE49-F238E27FC236}">
                <a16:creationId xmlns:a16="http://schemas.microsoft.com/office/drawing/2014/main" id="{78F5114A-9898-4E48-8980-B70DADE46143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8084035" y="3863115"/>
            <a:ext cx="2681623" cy="154413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E86A48CB-B010-47CB-A6A6-A5B8AF57738A}"/>
              </a:ext>
            </a:extLst>
          </p:cNvPr>
          <p:cNvSpPr txBox="1"/>
          <p:nvPr/>
        </p:nvSpPr>
        <p:spPr>
          <a:xfrm>
            <a:off x="2587569" y="2943639"/>
            <a:ext cx="833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12FA021A-9E43-4DB0-90FB-69C22456BADF}"/>
              </a:ext>
            </a:extLst>
          </p:cNvPr>
          <p:cNvSpPr txBox="1"/>
          <p:nvPr/>
        </p:nvSpPr>
        <p:spPr>
          <a:xfrm>
            <a:off x="4069095" y="2943639"/>
            <a:ext cx="8583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8C8FF7EE-7AD3-4277-802B-D52ABCB9BF03}"/>
              </a:ext>
            </a:extLst>
          </p:cNvPr>
          <p:cNvSpPr txBox="1"/>
          <p:nvPr/>
        </p:nvSpPr>
        <p:spPr>
          <a:xfrm>
            <a:off x="8575744" y="2974922"/>
            <a:ext cx="8273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7BDFF171-A10C-4151-B0A4-1F09F5D90FDA}"/>
              </a:ext>
            </a:extLst>
          </p:cNvPr>
          <p:cNvSpPr txBox="1"/>
          <p:nvPr/>
        </p:nvSpPr>
        <p:spPr>
          <a:xfrm>
            <a:off x="10221286" y="2966704"/>
            <a:ext cx="8177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C5C3C2F0-86EE-43D4-9661-9EB3C149578C}"/>
              </a:ext>
            </a:extLst>
          </p:cNvPr>
          <p:cNvSpPr txBox="1"/>
          <p:nvPr/>
        </p:nvSpPr>
        <p:spPr>
          <a:xfrm>
            <a:off x="2552946" y="3394689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dos doadores</a:t>
            </a: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83AA69A4-E80B-43C2-BCDE-27963C962812}"/>
              </a:ext>
            </a:extLst>
          </p:cNvPr>
          <p:cNvSpPr txBox="1"/>
          <p:nvPr/>
        </p:nvSpPr>
        <p:spPr>
          <a:xfrm>
            <a:off x="3979237" y="3394689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das Ongs cadastradas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4AFD6C8-B2F9-4C21-9D8C-35AD434F8E43}"/>
              </a:ext>
            </a:extLst>
          </p:cNvPr>
          <p:cNvGrpSpPr/>
          <p:nvPr/>
        </p:nvGrpSpPr>
        <p:grpSpPr>
          <a:xfrm>
            <a:off x="6260767" y="2644904"/>
            <a:ext cx="1467734" cy="1279730"/>
            <a:chOff x="6955165" y="2691598"/>
            <a:chExt cx="1467734" cy="1279730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77CC628E-E93E-4281-B62A-33A2545CCED0}"/>
                </a:ext>
              </a:extLst>
            </p:cNvPr>
            <p:cNvGrpSpPr/>
            <p:nvPr/>
          </p:nvGrpSpPr>
          <p:grpSpPr>
            <a:xfrm>
              <a:off x="6968907" y="2691598"/>
              <a:ext cx="1453992" cy="1171517"/>
              <a:chOff x="6906208" y="2691598"/>
              <a:chExt cx="1453992" cy="1171517"/>
            </a:xfrm>
          </p:grpSpPr>
          <p:sp>
            <p:nvSpPr>
              <p:cNvPr id="53" name="Retângulo: Cantos Arredondados 52">
                <a:extLst>
                  <a:ext uri="{FF2B5EF4-FFF2-40B4-BE49-F238E27FC236}">
                    <a16:creationId xmlns:a16="http://schemas.microsoft.com/office/drawing/2014/main" id="{CC352AFF-2052-4F5D-9DB5-9B7D0E0515A5}"/>
                  </a:ext>
                </a:extLst>
              </p:cNvPr>
              <p:cNvSpPr/>
              <p:nvPr/>
            </p:nvSpPr>
            <p:spPr>
              <a:xfrm>
                <a:off x="6906208" y="2691598"/>
                <a:ext cx="1177375" cy="1171517"/>
              </a:xfrm>
              <a:prstGeom prst="roundRect">
                <a:avLst/>
              </a:prstGeom>
              <a:solidFill>
                <a:srgbClr val="32B9C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FE2E96F9-9CE0-46D7-80C3-A8BF1E58DF93}"/>
                  </a:ext>
                </a:extLst>
              </p:cNvPr>
              <p:cNvSpPr txBox="1"/>
              <p:nvPr/>
            </p:nvSpPr>
            <p:spPr>
              <a:xfrm>
                <a:off x="6960034" y="2761618"/>
                <a:ext cx="140016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" b="1" dirty="0" err="1"/>
                  <a:t>CampanhaController</a:t>
                </a:r>
                <a:endParaRPr lang="pt-BR" sz="800" b="1" dirty="0"/>
              </a:p>
            </p:txBody>
          </p:sp>
        </p:grp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9BD2CDB1-742A-47FE-BD06-E12B04652221}"/>
                </a:ext>
              </a:extLst>
            </p:cNvPr>
            <p:cNvSpPr txBox="1"/>
            <p:nvPr/>
          </p:nvSpPr>
          <p:spPr>
            <a:xfrm>
              <a:off x="6982254" y="2966704"/>
              <a:ext cx="86631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0" i="0" u="none" strike="noStrike" dirty="0">
                  <a:solidFill>
                    <a:srgbClr val="1C1C1C"/>
                  </a:solidFill>
                  <a:effectLst/>
                  <a:latin typeface="Barlow" panose="00000500000000000000" pitchFamily="2" charset="0"/>
                </a:rPr>
                <a:t>[Component: Spring MVC Rest Controller]</a:t>
              </a:r>
              <a:r>
                <a:rPr lang="en-US" sz="700" b="0" i="0" dirty="0">
                  <a:solidFill>
                    <a:srgbClr val="000000"/>
                  </a:solidFill>
                  <a:effectLst/>
                  <a:latin typeface="Barlow" panose="00000500000000000000" pitchFamily="2" charset="0"/>
                </a:rPr>
                <a:t>​</a:t>
              </a:r>
              <a:endParaRPr lang="pt-BR" sz="700" dirty="0"/>
            </a:p>
          </p:txBody>
        </p:sp>
        <p:sp>
          <p:nvSpPr>
            <p:cNvPr id="137" name="CaixaDeTexto 136">
              <a:extLst>
                <a:ext uri="{FF2B5EF4-FFF2-40B4-BE49-F238E27FC236}">
                  <a16:creationId xmlns:a16="http://schemas.microsoft.com/office/drawing/2014/main" id="{0080C065-CA16-4D98-A38F-83D6586F23B5}"/>
                </a:ext>
              </a:extLst>
            </p:cNvPr>
            <p:cNvSpPr txBox="1"/>
            <p:nvPr/>
          </p:nvSpPr>
          <p:spPr>
            <a:xfrm>
              <a:off x="6955165" y="3432719"/>
              <a:ext cx="1177376" cy="5386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700" dirty="0">
                  <a:solidFill>
                    <a:schemeClr val="tx2"/>
                  </a:solidFill>
                </a:rPr>
                <a:t>Traz os dados das campanhas  cadastradas pelas Ongs</a:t>
              </a:r>
            </a:p>
            <a:p>
              <a:pPr lvl="0" algn="ctr">
                <a:defRPr/>
              </a:pPr>
              <a:endParaRPr lang="pt-BR" sz="800" dirty="0">
                <a:solidFill>
                  <a:schemeClr val="tx2"/>
                </a:solidFill>
              </a:endParaRPr>
            </a:p>
          </p:txBody>
        </p:sp>
      </p:grp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E51467BF-0F8D-4570-BB6C-9DF43B16818B}"/>
              </a:ext>
            </a:extLst>
          </p:cNvPr>
          <p:cNvSpPr txBox="1"/>
          <p:nvPr/>
        </p:nvSpPr>
        <p:spPr>
          <a:xfrm>
            <a:off x="8531943" y="3422216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das doações</a:t>
            </a:r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432CD93A-B27E-413C-B266-24D1D562AA2A}"/>
              </a:ext>
            </a:extLst>
          </p:cNvPr>
          <p:cNvSpPr txBox="1"/>
          <p:nvPr/>
        </p:nvSpPr>
        <p:spPr>
          <a:xfrm>
            <a:off x="10176970" y="3429000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dos relatórios gerados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CD1A9CE2-0670-43B3-85D7-2D7EAF7C6849}"/>
              </a:ext>
            </a:extLst>
          </p:cNvPr>
          <p:cNvSpPr/>
          <p:nvPr/>
        </p:nvSpPr>
        <p:spPr>
          <a:xfrm>
            <a:off x="573174" y="5339443"/>
            <a:ext cx="4889606" cy="586186"/>
          </a:xfrm>
          <a:prstGeom prst="rect">
            <a:avLst/>
          </a:prstGeom>
          <a:solidFill>
            <a:srgbClr val="FF297B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b="1" dirty="0">
                <a:solidFill>
                  <a:srgbClr val="272A30"/>
                </a:solidFill>
                <a:latin typeface="Exo 2" panose="00000500000000000000" pitchFamily="50" charset="0"/>
              </a:rPr>
              <a:t>VAMOS DAR ZOOM NO DOACAOCONTROLLER</a:t>
            </a:r>
          </a:p>
        </p:txBody>
      </p:sp>
    </p:spTree>
    <p:extLst>
      <p:ext uri="{BB962C8B-B14F-4D97-AF65-F5344CB8AC3E}">
        <p14:creationId xmlns:p14="http://schemas.microsoft.com/office/powerpoint/2010/main" val="72413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468809" y="6563746"/>
            <a:ext cx="570147" cy="194349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25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981647" y="98337"/>
            <a:ext cx="9779211" cy="694392"/>
          </a:xfrm>
        </p:spPr>
        <p:txBody>
          <a:bodyPr lIns="91440" tIns="45720" rIns="91440" bIns="45720" anchor="t"/>
          <a:lstStyle/>
          <a:p>
            <a:r>
              <a:rPr lang="pt-BR" sz="3400" dirty="0">
                <a:latin typeface="Exo 2"/>
              </a:rPr>
              <a:t>Diagrama de Classes – </a:t>
            </a:r>
            <a:r>
              <a:rPr lang="pt-BR" sz="3400" dirty="0" err="1">
                <a:latin typeface="Exo 2"/>
              </a:rPr>
              <a:t>DoacaoController</a:t>
            </a:r>
            <a:endParaRPr lang="pt-BR" sz="3400" dirty="0">
              <a:latin typeface="Exo 2"/>
            </a:endParaRPr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417934"/>
              </p:ext>
            </p:extLst>
          </p:nvPr>
        </p:nvGraphicFramePr>
        <p:xfrm>
          <a:off x="1116409" y="1504701"/>
          <a:ext cx="3365707" cy="16058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65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580517"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&lt;&lt;Java </a:t>
                      </a:r>
                      <a:r>
                        <a:rPr lang="pt-BR" sz="1600" baseline="0" dirty="0" err="1"/>
                        <a:t>Class</a:t>
                      </a:r>
                      <a:r>
                        <a:rPr lang="pt-BR" sz="1600" baseline="0" dirty="0"/>
                        <a:t>&gt;&gt;</a:t>
                      </a:r>
                    </a:p>
                    <a:p>
                      <a:r>
                        <a:rPr lang="pt-BR" sz="1600" baseline="0" dirty="0" err="1"/>
                        <a:t>DoacaoController</a:t>
                      </a:r>
                      <a:endParaRPr lang="pt-BR" sz="1600" baseline="0" dirty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28034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600" dirty="0" err="1">
                          <a:solidFill>
                            <a:schemeClr val="accent4"/>
                          </a:solidFill>
                        </a:rPr>
                        <a:t>repository</a:t>
                      </a:r>
                      <a:r>
                        <a:rPr lang="pt-BR" sz="1600" dirty="0">
                          <a:solidFill>
                            <a:schemeClr val="accent4"/>
                          </a:solidFill>
                        </a:rPr>
                        <a:t>: </a:t>
                      </a:r>
                      <a:r>
                        <a:rPr lang="pt-BR" sz="1600" dirty="0" err="1">
                          <a:solidFill>
                            <a:schemeClr val="accent4"/>
                          </a:solidFill>
                        </a:rPr>
                        <a:t>DoacoesRepository</a:t>
                      </a:r>
                      <a:endParaRPr lang="pt-BR" sz="1600" dirty="0">
                        <a:solidFill>
                          <a:schemeClr val="accent4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597341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doar(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Doacao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doacao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)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197595"/>
              </p:ext>
            </p:extLst>
          </p:nvPr>
        </p:nvGraphicFramePr>
        <p:xfrm>
          <a:off x="5739849" y="1795288"/>
          <a:ext cx="4484211" cy="1559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842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472973"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&lt;&lt;Java </a:t>
                      </a:r>
                      <a:r>
                        <a:rPr lang="pt-BR" sz="1600" baseline="0" dirty="0" err="1"/>
                        <a:t>Class</a:t>
                      </a:r>
                      <a:r>
                        <a:rPr lang="pt-BR" sz="1600" baseline="0" dirty="0"/>
                        <a:t>&gt;&gt;</a:t>
                      </a:r>
                    </a:p>
                    <a:p>
                      <a:r>
                        <a:rPr lang="pt-BR" sz="1600" baseline="0" dirty="0" err="1"/>
                        <a:t>DoacoesRepository</a:t>
                      </a:r>
                      <a:endParaRPr lang="pt-BR" sz="1600" baseline="0" dirty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19307">
                <a:tc>
                  <a:txBody>
                    <a:bodyPr/>
                    <a:lstStyle/>
                    <a:p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661819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findByDoacao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doacao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):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List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&lt;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Doacao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&gt;</a:t>
                      </a: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/>
        </p:nvGraphicFramePr>
        <p:xfrm>
          <a:off x="4217224" y="4341869"/>
          <a:ext cx="2812987" cy="233802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1298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1022815">
                <a:tc>
                  <a:txBody>
                    <a:bodyPr/>
                    <a:lstStyle/>
                    <a:p>
                      <a:r>
                        <a:rPr lang="pt-BR" sz="1600" baseline="0"/>
                        <a:t>&lt;&lt;Java </a:t>
                      </a:r>
                      <a:r>
                        <a:rPr lang="pt-BR" sz="1600" baseline="0" err="1"/>
                        <a:t>Class</a:t>
                      </a:r>
                      <a:r>
                        <a:rPr lang="pt-BR" sz="1600" baseline="0"/>
                        <a:t>&gt;&gt;</a:t>
                      </a:r>
                    </a:p>
                    <a:p>
                      <a:r>
                        <a:rPr lang="pt-BR" sz="1600" baseline="0" err="1"/>
                        <a:t>InternalResourceViewResolver</a:t>
                      </a:r>
                      <a:r>
                        <a:rPr lang="pt-BR" sz="1600" baseline="0"/>
                        <a:t> </a:t>
                      </a:r>
                    </a:p>
                    <a:p>
                      <a:endParaRPr lang="pt-BR" sz="1300" baseline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28034">
                <a:tc>
                  <a:txBody>
                    <a:bodyPr/>
                    <a:lstStyle/>
                    <a:p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60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>
            <a:off x="4482116" y="2307647"/>
            <a:ext cx="1257733" cy="26724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799262" y="3110593"/>
            <a:ext cx="1417962" cy="240028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o Explicativo Retangular com Cantos Arredondados 4">
            <a:extLst>
              <a:ext uri="{FF2B5EF4-FFF2-40B4-BE49-F238E27FC236}">
                <a16:creationId xmlns:a16="http://schemas.microsoft.com/office/drawing/2014/main" id="{0FEFFAB7-423C-4C55-AA27-82F3173773F6}"/>
              </a:ext>
            </a:extLst>
          </p:cNvPr>
          <p:cNvSpPr/>
          <p:nvPr/>
        </p:nvSpPr>
        <p:spPr>
          <a:xfrm>
            <a:off x="7229695" y="5453524"/>
            <a:ext cx="2128951" cy="1084788"/>
          </a:xfrm>
          <a:prstGeom prst="wedgeRoundRectCallout">
            <a:avLst>
              <a:gd name="adj1" fmla="val -58351"/>
              <a:gd name="adj2" fmla="val 22315"/>
              <a:gd name="adj3" fmla="val 16667"/>
            </a:avLst>
          </a:prstGeom>
          <a:noFill/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>
              <a:defRPr/>
            </a:pPr>
            <a:r>
              <a:rPr lang="pt-BR" sz="1632">
                <a:solidFill>
                  <a:srgbClr val="32B9CD"/>
                </a:solidFill>
                <a:latin typeface="Calibri"/>
              </a:rPr>
              <a:t>Esta classe é gerada automaticamente</a:t>
            </a:r>
            <a:endParaRPr lang="pt-BR" sz="1904">
              <a:solidFill>
                <a:srgbClr val="32B9CD"/>
              </a:solidFill>
              <a:latin typeface="Calibri"/>
            </a:endParaRPr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DD32323E-4659-4236-8AEE-8A4BD90D3B0C}"/>
              </a:ext>
            </a:extLst>
          </p:cNvPr>
          <p:cNvSpPr/>
          <p:nvPr/>
        </p:nvSpPr>
        <p:spPr>
          <a:xfrm>
            <a:off x="157933" y="5658896"/>
            <a:ext cx="3556740" cy="858077"/>
          </a:xfrm>
          <a:prstGeom prst="rect">
            <a:avLst/>
          </a:prstGeom>
          <a:solidFill>
            <a:srgbClr val="32B9CD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VISÃO DE SOFTWARE - CLASSES</a:t>
            </a:r>
          </a:p>
          <a:p>
            <a:pPr algn="ctr"/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 (</a:t>
            </a:r>
            <a:r>
              <a:rPr lang="pt-BR" sz="1632" b="1" err="1">
                <a:solidFill>
                  <a:srgbClr val="272A30"/>
                </a:solidFill>
                <a:latin typeface="Exo 2" panose="00000500000000000000" pitchFamily="50" charset="0"/>
              </a:rPr>
              <a:t>Devs</a:t>
            </a:r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6353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26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45775" y="54248"/>
            <a:ext cx="104489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/>
              <a:t>Diagrama – Visão – Componentes – Web </a:t>
            </a:r>
            <a:r>
              <a:rPr lang="pt-BR" sz="3265" err="1"/>
              <a:t>Application</a:t>
            </a:r>
            <a:r>
              <a:rPr lang="pt-BR" sz="3265"/>
              <a:t> </a:t>
            </a: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483189" y="1143248"/>
            <a:ext cx="2079160" cy="1539568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8AF183C-AF91-49F6-B2E7-A0B82E68B260}"/>
              </a:ext>
            </a:extLst>
          </p:cNvPr>
          <p:cNvCxnSpPr>
            <a:cxnSpLocks/>
            <a:stCxn id="58" idx="1"/>
            <a:endCxn id="6" idx="4"/>
          </p:cNvCxnSpPr>
          <p:nvPr/>
        </p:nvCxnSpPr>
        <p:spPr>
          <a:xfrm flipH="1" flipV="1">
            <a:off x="2562349" y="1913032"/>
            <a:ext cx="3699929" cy="700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348966" y="1664481"/>
            <a:ext cx="2327633" cy="4693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400" b="1" dirty="0" err="1"/>
              <a:t>Database</a:t>
            </a:r>
            <a:endParaRPr lang="pt-BR" sz="1600" b="1" dirty="0"/>
          </a:p>
          <a:p>
            <a:pPr lvl="0" algn="ctr">
              <a:defRPr/>
            </a:pPr>
            <a:r>
              <a:rPr lang="pt-BR" sz="1050" dirty="0"/>
              <a:t>[Container: SQL Server]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394454" y="2253471"/>
            <a:ext cx="2327633" cy="2462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000"/>
              <a:t>Armazena os dados (ONG/Doador)</a:t>
            </a:r>
          </a:p>
        </p:txBody>
      </p:sp>
      <p:grpSp>
        <p:nvGrpSpPr>
          <p:cNvPr id="57" name="Group 79">
            <a:extLst>
              <a:ext uri="{FF2B5EF4-FFF2-40B4-BE49-F238E27FC236}">
                <a16:creationId xmlns:a16="http://schemas.microsoft.com/office/drawing/2014/main" id="{EDA1A6A0-10A3-4138-8F31-5CDE1B0652D0}"/>
              </a:ext>
            </a:extLst>
          </p:cNvPr>
          <p:cNvGrpSpPr/>
          <p:nvPr/>
        </p:nvGrpSpPr>
        <p:grpSpPr>
          <a:xfrm>
            <a:off x="6204580" y="1330295"/>
            <a:ext cx="1664121" cy="1154304"/>
            <a:chOff x="3698718" y="4995618"/>
            <a:chExt cx="2807826" cy="2061181"/>
          </a:xfrm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4000FE8E-6356-42EC-AF6C-746EC6A19251}"/>
                </a:ext>
              </a:extLst>
            </p:cNvPr>
            <p:cNvSpPr/>
            <p:nvPr/>
          </p:nvSpPr>
          <p:spPr>
            <a:xfrm>
              <a:off x="3796070" y="5040576"/>
              <a:ext cx="2710474" cy="2016223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FB904B6E-7224-4428-8476-BF7DDC730520}"/>
                </a:ext>
              </a:extLst>
            </p:cNvPr>
            <p:cNvSpPr/>
            <p:nvPr/>
          </p:nvSpPr>
          <p:spPr>
            <a:xfrm>
              <a:off x="3963417" y="5847194"/>
              <a:ext cx="2278426" cy="11541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900" dirty="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  <p:sp>
          <p:nvSpPr>
            <p:cNvPr id="62" name="Retângulo 20">
              <a:extLst>
                <a:ext uri="{FF2B5EF4-FFF2-40B4-BE49-F238E27FC236}">
                  <a16:creationId xmlns:a16="http://schemas.microsoft.com/office/drawing/2014/main" id="{898445EF-0450-4939-9A2F-3F0009C0FE74}"/>
                </a:ext>
              </a:extLst>
            </p:cNvPr>
            <p:cNvSpPr/>
            <p:nvPr/>
          </p:nvSpPr>
          <p:spPr>
            <a:xfrm>
              <a:off x="3698718" y="4995618"/>
              <a:ext cx="2807826" cy="8384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JPA]</a:t>
              </a:r>
            </a:p>
          </p:txBody>
        </p:sp>
      </p:grpSp>
      <p:sp>
        <p:nvSpPr>
          <p:cNvPr id="145" name="Retângulo 20">
            <a:extLst>
              <a:ext uri="{FF2B5EF4-FFF2-40B4-BE49-F238E27FC236}">
                <a16:creationId xmlns:a16="http://schemas.microsoft.com/office/drawing/2014/main" id="{8E9C2902-395C-4308-92C8-F0BDFE37BA04}"/>
              </a:ext>
            </a:extLst>
          </p:cNvPr>
          <p:cNvSpPr/>
          <p:nvPr/>
        </p:nvSpPr>
        <p:spPr>
          <a:xfrm>
            <a:off x="6229939" y="724643"/>
            <a:ext cx="2032168" cy="37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sz="1814" b="1"/>
              <a:t>Micro </a:t>
            </a:r>
            <a:r>
              <a:rPr lang="pt-BR" sz="1814" b="1" err="1"/>
              <a:t>service</a:t>
            </a:r>
            <a:endParaRPr lang="pt-BR" sz="1451"/>
          </a:p>
        </p:txBody>
      </p:sp>
      <p:grpSp>
        <p:nvGrpSpPr>
          <p:cNvPr id="70" name="Group 36">
            <a:extLst>
              <a:ext uri="{FF2B5EF4-FFF2-40B4-BE49-F238E27FC236}">
                <a16:creationId xmlns:a16="http://schemas.microsoft.com/office/drawing/2014/main" id="{130B2F04-FCC0-42FD-97D5-270F74F8FE5E}"/>
              </a:ext>
            </a:extLst>
          </p:cNvPr>
          <p:cNvGrpSpPr/>
          <p:nvPr/>
        </p:nvGrpSpPr>
        <p:grpSpPr>
          <a:xfrm>
            <a:off x="6358402" y="4589590"/>
            <a:ext cx="1775241" cy="1635325"/>
            <a:chOff x="7110470" y="4495336"/>
            <a:chExt cx="2613924" cy="2016225"/>
          </a:xfrm>
        </p:grpSpPr>
        <p:sp>
          <p:nvSpPr>
            <p:cNvPr id="71" name="Retângulo 6">
              <a:extLst>
                <a:ext uri="{FF2B5EF4-FFF2-40B4-BE49-F238E27FC236}">
                  <a16:creationId xmlns:a16="http://schemas.microsoft.com/office/drawing/2014/main" id="{9B89017F-8901-4EAE-8E2E-871165A39387}"/>
                </a:ext>
              </a:extLst>
            </p:cNvPr>
            <p:cNvSpPr/>
            <p:nvPr/>
          </p:nvSpPr>
          <p:spPr>
            <a:xfrm>
              <a:off x="7157935" y="4495336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Retângulo 20">
              <a:extLst>
                <a:ext uri="{FF2B5EF4-FFF2-40B4-BE49-F238E27FC236}">
                  <a16:creationId xmlns:a16="http://schemas.microsoft.com/office/drawing/2014/main" id="{E84BD7AF-3BB2-4C08-85AD-92E289DE0AE8}"/>
                </a:ext>
              </a:extLst>
            </p:cNvPr>
            <p:cNvSpPr/>
            <p:nvPr/>
          </p:nvSpPr>
          <p:spPr>
            <a:xfrm>
              <a:off x="7110470" y="4671376"/>
              <a:ext cx="2566459" cy="844307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sz="1600" b="1" dirty="0" err="1">
                  <a:solidFill>
                    <a:schemeClr val="bg2"/>
                  </a:solidFill>
                </a:rPr>
                <a:t>ClientSide</a:t>
              </a:r>
              <a:r>
                <a:rPr lang="pt-BR" sz="1600" b="1" dirty="0">
                  <a:solidFill>
                    <a:schemeClr val="bg2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900" dirty="0">
                  <a:solidFill>
                    <a:schemeClr val="bg2"/>
                  </a:solidFill>
                </a:rPr>
                <a:t>[Container:</a:t>
              </a:r>
              <a:r>
                <a:rPr lang="pt-BR" sz="1200" dirty="0">
                  <a:solidFill>
                    <a:schemeClr val="bg2"/>
                  </a:solidFill>
                </a:rPr>
                <a:t> </a:t>
              </a:r>
              <a:r>
                <a:rPr lang="pt-BR" sz="900" dirty="0">
                  <a:solidFill>
                    <a:schemeClr val="bg2"/>
                  </a:solidFill>
                </a:rPr>
                <a:t>Javascript + </a:t>
              </a:r>
              <a:r>
                <a:rPr lang="pt-BR" sz="1050" dirty="0">
                  <a:solidFill>
                    <a:schemeClr val="bg2"/>
                  </a:solidFill>
                </a:rPr>
                <a:t>HTML + CSS]</a:t>
              </a:r>
            </a:p>
          </p:txBody>
        </p:sp>
        <p:sp>
          <p:nvSpPr>
            <p:cNvPr id="77" name="Retângulo 20">
              <a:extLst>
                <a:ext uri="{FF2B5EF4-FFF2-40B4-BE49-F238E27FC236}">
                  <a16:creationId xmlns:a16="http://schemas.microsoft.com/office/drawing/2014/main" id="{271C3130-D66C-4C9E-A85D-5D1C435B2A5A}"/>
                </a:ext>
              </a:extLst>
            </p:cNvPr>
            <p:cNvSpPr/>
            <p:nvPr/>
          </p:nvSpPr>
          <p:spPr>
            <a:xfrm>
              <a:off x="7157935" y="5524764"/>
              <a:ext cx="2566459" cy="536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100" dirty="0">
                  <a:solidFill>
                    <a:prstClr val="white"/>
                  </a:solidFill>
                </a:rPr>
                <a:t>Dashboard , cadastros, doações e funcionalidades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FF53E97-371C-47FD-8860-6CE61EA7DCC7}"/>
              </a:ext>
            </a:extLst>
          </p:cNvPr>
          <p:cNvGrpSpPr/>
          <p:nvPr/>
        </p:nvGrpSpPr>
        <p:grpSpPr>
          <a:xfrm>
            <a:off x="2552947" y="2682814"/>
            <a:ext cx="1331865" cy="1171517"/>
            <a:chOff x="2318173" y="2673128"/>
            <a:chExt cx="1331865" cy="1171517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EC10CE92-55E8-4A38-95EE-3EBD76160298}"/>
                </a:ext>
              </a:extLst>
            </p:cNvPr>
            <p:cNvSpPr/>
            <p:nvPr/>
          </p:nvSpPr>
          <p:spPr>
            <a:xfrm>
              <a:off x="2318173" y="2673128"/>
              <a:ext cx="1177375" cy="1171517"/>
            </a:xfrm>
            <a:prstGeom prst="roundRect">
              <a:avLst/>
            </a:prstGeom>
            <a:solidFill>
              <a:srgbClr val="32B9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67CE1AB1-C315-40D2-B2F0-3E4F76C8DE77}"/>
                </a:ext>
              </a:extLst>
            </p:cNvPr>
            <p:cNvSpPr txBox="1"/>
            <p:nvPr/>
          </p:nvSpPr>
          <p:spPr>
            <a:xfrm>
              <a:off x="2371266" y="2750831"/>
              <a:ext cx="12787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/>
                <a:t>DoadorController</a:t>
              </a:r>
              <a:endParaRPr lang="pt-BR" sz="900" b="1" dirty="0"/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A34B2D93-7343-42E8-AAA5-513570B146B0}"/>
              </a:ext>
            </a:extLst>
          </p:cNvPr>
          <p:cNvGrpSpPr/>
          <p:nvPr/>
        </p:nvGrpSpPr>
        <p:grpSpPr>
          <a:xfrm>
            <a:off x="3989140" y="2682814"/>
            <a:ext cx="1416382" cy="1171517"/>
            <a:chOff x="3718374" y="2682815"/>
            <a:chExt cx="1416382" cy="1171517"/>
          </a:xfrm>
        </p:grpSpPr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A89EE912-5188-41F7-AB3F-90D5A2818B18}"/>
                </a:ext>
              </a:extLst>
            </p:cNvPr>
            <p:cNvSpPr/>
            <p:nvPr/>
          </p:nvSpPr>
          <p:spPr>
            <a:xfrm>
              <a:off x="3718374" y="2682815"/>
              <a:ext cx="1177375" cy="1171517"/>
            </a:xfrm>
            <a:prstGeom prst="roundRect">
              <a:avLst/>
            </a:prstGeom>
            <a:solidFill>
              <a:srgbClr val="32B9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B32382B0-1FC4-43F1-9FB5-1A46EE9FC231}"/>
                </a:ext>
              </a:extLst>
            </p:cNvPr>
            <p:cNvSpPr txBox="1"/>
            <p:nvPr/>
          </p:nvSpPr>
          <p:spPr>
            <a:xfrm>
              <a:off x="3855984" y="2748039"/>
              <a:ext cx="12787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/>
                <a:t>OngController</a:t>
              </a:r>
              <a:endParaRPr lang="pt-BR" sz="900" b="1" dirty="0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9A68C69F-D8C0-4E7D-AFAF-7915FF5A381E}"/>
              </a:ext>
            </a:extLst>
          </p:cNvPr>
          <p:cNvGrpSpPr/>
          <p:nvPr/>
        </p:nvGrpSpPr>
        <p:grpSpPr>
          <a:xfrm>
            <a:off x="8545684" y="2682813"/>
            <a:ext cx="1325596" cy="1171517"/>
            <a:chOff x="8572829" y="2682813"/>
            <a:chExt cx="1325596" cy="1171517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1BE6448A-E0EB-49AE-8662-37C299E0754C}"/>
                </a:ext>
              </a:extLst>
            </p:cNvPr>
            <p:cNvSpPr/>
            <p:nvPr/>
          </p:nvSpPr>
          <p:spPr>
            <a:xfrm>
              <a:off x="8572829" y="2682813"/>
              <a:ext cx="1177375" cy="1171517"/>
            </a:xfrm>
            <a:prstGeom prst="roundRect">
              <a:avLst/>
            </a:prstGeom>
            <a:solidFill>
              <a:srgbClr val="32B9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43ABF1CC-264B-480C-B940-A2F0AF1E9122}"/>
                </a:ext>
              </a:extLst>
            </p:cNvPr>
            <p:cNvSpPr txBox="1"/>
            <p:nvPr/>
          </p:nvSpPr>
          <p:spPr>
            <a:xfrm>
              <a:off x="8619653" y="2748038"/>
              <a:ext cx="12787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/>
                <a:t>DoacaoController</a:t>
              </a:r>
              <a:endParaRPr lang="pt-BR" sz="900" b="1" dirty="0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29BB0A00-1B01-42DA-B5C6-39375608C9DA}"/>
              </a:ext>
            </a:extLst>
          </p:cNvPr>
          <p:cNvGrpSpPr/>
          <p:nvPr/>
        </p:nvGrpSpPr>
        <p:grpSpPr>
          <a:xfrm>
            <a:off x="10176970" y="2691598"/>
            <a:ext cx="1177375" cy="1171517"/>
            <a:chOff x="10176970" y="2691598"/>
            <a:chExt cx="1177375" cy="1171517"/>
          </a:xfrm>
          <a:solidFill>
            <a:srgbClr val="FF297B"/>
          </a:solidFill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C435967E-0292-4C09-B213-E1AF5007ED7C}"/>
                </a:ext>
              </a:extLst>
            </p:cNvPr>
            <p:cNvSpPr/>
            <p:nvPr/>
          </p:nvSpPr>
          <p:spPr>
            <a:xfrm>
              <a:off x="10176970" y="2691598"/>
              <a:ext cx="1177375" cy="11715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72BE2479-4450-46B6-A462-D39FE3E8D14F}"/>
                </a:ext>
              </a:extLst>
            </p:cNvPr>
            <p:cNvSpPr txBox="1"/>
            <p:nvPr/>
          </p:nvSpPr>
          <p:spPr>
            <a:xfrm>
              <a:off x="10225928" y="2748038"/>
              <a:ext cx="1079458" cy="21544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800" b="1" dirty="0" err="1"/>
                <a:t>RelatorioController</a:t>
              </a:r>
              <a:endParaRPr lang="pt-BR" sz="800" b="1" dirty="0"/>
            </a:p>
          </p:txBody>
        </p:sp>
      </p:grp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C937122F-0539-4362-AB4E-75CEF478A46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141635" y="2253471"/>
            <a:ext cx="3117154" cy="42934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647EF3F3-6E3F-4735-8767-955CB74B474A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4577828" y="2234208"/>
            <a:ext cx="1680961" cy="44860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>
            <a:extLst>
              <a:ext uri="{FF2B5EF4-FFF2-40B4-BE49-F238E27FC236}">
                <a16:creationId xmlns:a16="http://schemas.microsoft.com/office/drawing/2014/main" id="{A234BF9F-1F93-4775-93E0-80196512F736}"/>
              </a:ext>
            </a:extLst>
          </p:cNvPr>
          <p:cNvCxnSpPr>
            <a:cxnSpLocks/>
            <a:stCxn id="53" idx="0"/>
            <a:endCxn id="58" idx="2"/>
          </p:cNvCxnSpPr>
          <p:nvPr/>
        </p:nvCxnSpPr>
        <p:spPr>
          <a:xfrm flipV="1">
            <a:off x="6847889" y="2484599"/>
            <a:ext cx="217601" cy="20699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4542EC24-7A89-4B74-8342-97A928167AD6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7868701" y="2234208"/>
            <a:ext cx="1265671" cy="44860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FD968933-F0AB-4EB5-B82A-82FF8A6C76C5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7848569" y="2253471"/>
            <a:ext cx="2917089" cy="43812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1E993489-7224-4A9F-984F-A9064E1D0A7C}"/>
              </a:ext>
            </a:extLst>
          </p:cNvPr>
          <p:cNvCxnSpPr>
            <a:cxnSpLocks/>
            <a:stCxn id="71" idx="1"/>
            <a:endCxn id="13" idx="2"/>
          </p:cNvCxnSpPr>
          <p:nvPr/>
        </p:nvCxnSpPr>
        <p:spPr>
          <a:xfrm flipH="1" flipV="1">
            <a:off x="3141635" y="3854331"/>
            <a:ext cx="3249003" cy="155292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>
            <a:extLst>
              <a:ext uri="{FF2B5EF4-FFF2-40B4-BE49-F238E27FC236}">
                <a16:creationId xmlns:a16="http://schemas.microsoft.com/office/drawing/2014/main" id="{E3A9E8C5-D863-4565-81DB-0C76C96610E9}"/>
              </a:ext>
            </a:extLst>
          </p:cNvPr>
          <p:cNvCxnSpPr>
            <a:cxnSpLocks/>
            <a:endCxn id="51" idx="2"/>
          </p:cNvCxnSpPr>
          <p:nvPr/>
        </p:nvCxnSpPr>
        <p:spPr>
          <a:xfrm flipH="1" flipV="1">
            <a:off x="4577828" y="3854331"/>
            <a:ext cx="1792346" cy="153768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D514AAAA-EAF5-44EB-B075-5B498B7ABE8D}"/>
              </a:ext>
            </a:extLst>
          </p:cNvPr>
          <p:cNvCxnSpPr>
            <a:cxnSpLocks/>
            <a:stCxn id="71" idx="0"/>
            <a:endCxn id="53" idx="2"/>
          </p:cNvCxnSpPr>
          <p:nvPr/>
        </p:nvCxnSpPr>
        <p:spPr>
          <a:xfrm flipH="1" flipV="1">
            <a:off x="6847889" y="3863115"/>
            <a:ext cx="379216" cy="72647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>
            <a:extLst>
              <a:ext uri="{FF2B5EF4-FFF2-40B4-BE49-F238E27FC236}">
                <a16:creationId xmlns:a16="http://schemas.microsoft.com/office/drawing/2014/main" id="{0EADECE7-AB93-4936-B2F7-ECDA3B2C0C4E}"/>
              </a:ext>
            </a:extLst>
          </p:cNvPr>
          <p:cNvCxnSpPr>
            <a:cxnSpLocks/>
            <a:stCxn id="71" idx="3"/>
            <a:endCxn id="54" idx="2"/>
          </p:cNvCxnSpPr>
          <p:nvPr/>
        </p:nvCxnSpPr>
        <p:spPr>
          <a:xfrm flipV="1">
            <a:off x="8063571" y="3854330"/>
            <a:ext cx="1070801" cy="155292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>
            <a:extLst>
              <a:ext uri="{FF2B5EF4-FFF2-40B4-BE49-F238E27FC236}">
                <a16:creationId xmlns:a16="http://schemas.microsoft.com/office/drawing/2014/main" id="{78F5114A-9898-4E48-8980-B70DADE46143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8084035" y="3863115"/>
            <a:ext cx="2681623" cy="154413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E86A48CB-B010-47CB-A6A6-A5B8AF57738A}"/>
              </a:ext>
            </a:extLst>
          </p:cNvPr>
          <p:cNvSpPr txBox="1"/>
          <p:nvPr/>
        </p:nvSpPr>
        <p:spPr>
          <a:xfrm>
            <a:off x="2587569" y="2943639"/>
            <a:ext cx="833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12FA021A-9E43-4DB0-90FB-69C22456BADF}"/>
              </a:ext>
            </a:extLst>
          </p:cNvPr>
          <p:cNvSpPr txBox="1"/>
          <p:nvPr/>
        </p:nvSpPr>
        <p:spPr>
          <a:xfrm>
            <a:off x="4069095" y="2943639"/>
            <a:ext cx="8583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8C8FF7EE-7AD3-4277-802B-D52ABCB9BF03}"/>
              </a:ext>
            </a:extLst>
          </p:cNvPr>
          <p:cNvSpPr txBox="1"/>
          <p:nvPr/>
        </p:nvSpPr>
        <p:spPr>
          <a:xfrm>
            <a:off x="8575744" y="2974922"/>
            <a:ext cx="8273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7BDFF171-A10C-4151-B0A4-1F09F5D90FDA}"/>
              </a:ext>
            </a:extLst>
          </p:cNvPr>
          <p:cNvSpPr txBox="1"/>
          <p:nvPr/>
        </p:nvSpPr>
        <p:spPr>
          <a:xfrm>
            <a:off x="10221286" y="2966704"/>
            <a:ext cx="8177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C5C3C2F0-86EE-43D4-9661-9EB3C149578C}"/>
              </a:ext>
            </a:extLst>
          </p:cNvPr>
          <p:cNvSpPr txBox="1"/>
          <p:nvPr/>
        </p:nvSpPr>
        <p:spPr>
          <a:xfrm>
            <a:off x="2552946" y="3394689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dos doadores</a:t>
            </a: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83AA69A4-E80B-43C2-BCDE-27963C962812}"/>
              </a:ext>
            </a:extLst>
          </p:cNvPr>
          <p:cNvSpPr txBox="1"/>
          <p:nvPr/>
        </p:nvSpPr>
        <p:spPr>
          <a:xfrm>
            <a:off x="3979237" y="3394689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das Ongs cadastradas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63D7599-2F9E-46D7-A0F5-A690B47D6AF3}"/>
              </a:ext>
            </a:extLst>
          </p:cNvPr>
          <p:cNvGrpSpPr/>
          <p:nvPr/>
        </p:nvGrpSpPr>
        <p:grpSpPr>
          <a:xfrm>
            <a:off x="6245459" y="2691598"/>
            <a:ext cx="1467734" cy="1279730"/>
            <a:chOff x="6955165" y="2691598"/>
            <a:chExt cx="1467734" cy="1279730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77CC628E-E93E-4281-B62A-33A2545CCED0}"/>
                </a:ext>
              </a:extLst>
            </p:cNvPr>
            <p:cNvGrpSpPr/>
            <p:nvPr/>
          </p:nvGrpSpPr>
          <p:grpSpPr>
            <a:xfrm>
              <a:off x="6968907" y="2691598"/>
              <a:ext cx="1453992" cy="1171517"/>
              <a:chOff x="6906208" y="2691598"/>
              <a:chExt cx="1453992" cy="1171517"/>
            </a:xfrm>
          </p:grpSpPr>
          <p:sp>
            <p:nvSpPr>
              <p:cNvPr id="53" name="Retângulo: Cantos Arredondados 52">
                <a:extLst>
                  <a:ext uri="{FF2B5EF4-FFF2-40B4-BE49-F238E27FC236}">
                    <a16:creationId xmlns:a16="http://schemas.microsoft.com/office/drawing/2014/main" id="{CC352AFF-2052-4F5D-9DB5-9B7D0E0515A5}"/>
                  </a:ext>
                </a:extLst>
              </p:cNvPr>
              <p:cNvSpPr/>
              <p:nvPr/>
            </p:nvSpPr>
            <p:spPr>
              <a:xfrm>
                <a:off x="6906208" y="2691598"/>
                <a:ext cx="1177375" cy="1171517"/>
              </a:xfrm>
              <a:prstGeom prst="roundRect">
                <a:avLst/>
              </a:prstGeom>
              <a:solidFill>
                <a:srgbClr val="32B9C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FE2E96F9-9CE0-46D7-80C3-A8BF1E58DF93}"/>
                  </a:ext>
                </a:extLst>
              </p:cNvPr>
              <p:cNvSpPr txBox="1"/>
              <p:nvPr/>
            </p:nvSpPr>
            <p:spPr>
              <a:xfrm>
                <a:off x="6960034" y="2761618"/>
                <a:ext cx="140016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" b="1" dirty="0" err="1"/>
                  <a:t>CampanhaController</a:t>
                </a:r>
                <a:endParaRPr lang="pt-BR" sz="800" b="1" dirty="0"/>
              </a:p>
            </p:txBody>
          </p:sp>
        </p:grp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9BD2CDB1-742A-47FE-BD06-E12B04652221}"/>
                </a:ext>
              </a:extLst>
            </p:cNvPr>
            <p:cNvSpPr txBox="1"/>
            <p:nvPr/>
          </p:nvSpPr>
          <p:spPr>
            <a:xfrm>
              <a:off x="6982254" y="2966704"/>
              <a:ext cx="86631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0" i="0" u="none" strike="noStrike" dirty="0">
                  <a:solidFill>
                    <a:srgbClr val="1C1C1C"/>
                  </a:solidFill>
                  <a:effectLst/>
                  <a:latin typeface="Barlow" panose="00000500000000000000" pitchFamily="2" charset="0"/>
                </a:rPr>
                <a:t>[Component: Spring MVC Rest Controller]</a:t>
              </a:r>
              <a:r>
                <a:rPr lang="en-US" sz="700" b="0" i="0" dirty="0">
                  <a:solidFill>
                    <a:srgbClr val="000000"/>
                  </a:solidFill>
                  <a:effectLst/>
                  <a:latin typeface="Barlow" panose="00000500000000000000" pitchFamily="2" charset="0"/>
                </a:rPr>
                <a:t>​</a:t>
              </a:r>
              <a:endParaRPr lang="pt-BR" sz="700" dirty="0"/>
            </a:p>
          </p:txBody>
        </p:sp>
        <p:sp>
          <p:nvSpPr>
            <p:cNvPr id="137" name="CaixaDeTexto 136">
              <a:extLst>
                <a:ext uri="{FF2B5EF4-FFF2-40B4-BE49-F238E27FC236}">
                  <a16:creationId xmlns:a16="http://schemas.microsoft.com/office/drawing/2014/main" id="{0080C065-CA16-4D98-A38F-83D6586F23B5}"/>
                </a:ext>
              </a:extLst>
            </p:cNvPr>
            <p:cNvSpPr txBox="1"/>
            <p:nvPr/>
          </p:nvSpPr>
          <p:spPr>
            <a:xfrm>
              <a:off x="6955165" y="3432719"/>
              <a:ext cx="1177376" cy="5386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700" dirty="0">
                  <a:solidFill>
                    <a:schemeClr val="tx2"/>
                  </a:solidFill>
                </a:rPr>
                <a:t>Traz os dados das campanhas  cadastradas pelas Ongs</a:t>
              </a:r>
            </a:p>
            <a:p>
              <a:pPr lvl="0" algn="ctr">
                <a:defRPr/>
              </a:pPr>
              <a:endParaRPr lang="pt-BR" sz="800" dirty="0">
                <a:solidFill>
                  <a:schemeClr val="tx2"/>
                </a:solidFill>
              </a:endParaRPr>
            </a:p>
          </p:txBody>
        </p:sp>
      </p:grp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E51467BF-0F8D-4570-BB6C-9DF43B16818B}"/>
              </a:ext>
            </a:extLst>
          </p:cNvPr>
          <p:cNvSpPr txBox="1"/>
          <p:nvPr/>
        </p:nvSpPr>
        <p:spPr>
          <a:xfrm>
            <a:off x="8531943" y="3422216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das doações</a:t>
            </a:r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432CD93A-B27E-413C-B266-24D1D562AA2A}"/>
              </a:ext>
            </a:extLst>
          </p:cNvPr>
          <p:cNvSpPr txBox="1"/>
          <p:nvPr/>
        </p:nvSpPr>
        <p:spPr>
          <a:xfrm>
            <a:off x="10176970" y="3429000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dos relatórios gerados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B39CE895-6FD0-4761-9FB8-A6195A465ED7}"/>
              </a:ext>
            </a:extLst>
          </p:cNvPr>
          <p:cNvSpPr/>
          <p:nvPr/>
        </p:nvSpPr>
        <p:spPr>
          <a:xfrm>
            <a:off x="573174" y="5339443"/>
            <a:ext cx="4889606" cy="586186"/>
          </a:xfrm>
          <a:prstGeom prst="rect">
            <a:avLst/>
          </a:prstGeom>
          <a:solidFill>
            <a:srgbClr val="FF297B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b="1" dirty="0">
                <a:solidFill>
                  <a:srgbClr val="272A30"/>
                </a:solidFill>
                <a:latin typeface="Exo 2" panose="00000500000000000000" pitchFamily="50" charset="0"/>
              </a:rPr>
              <a:t>VAMOS DAR ZOOM NO RELATORIOCONTROLLER</a:t>
            </a:r>
          </a:p>
        </p:txBody>
      </p:sp>
    </p:spTree>
    <p:extLst>
      <p:ext uri="{BB962C8B-B14F-4D97-AF65-F5344CB8AC3E}">
        <p14:creationId xmlns:p14="http://schemas.microsoft.com/office/powerpoint/2010/main" val="250350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468809" y="6563746"/>
            <a:ext cx="570147" cy="194349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27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981647" y="98337"/>
            <a:ext cx="9779211" cy="694392"/>
          </a:xfrm>
        </p:spPr>
        <p:txBody>
          <a:bodyPr lIns="91440" tIns="45720" rIns="91440" bIns="45720" anchor="t"/>
          <a:lstStyle/>
          <a:p>
            <a:r>
              <a:rPr lang="pt-BR" sz="3400" dirty="0">
                <a:latin typeface="Exo 2"/>
              </a:rPr>
              <a:t>Diagrama de Classes – </a:t>
            </a:r>
            <a:r>
              <a:rPr lang="pt-BR" sz="3400" dirty="0" err="1">
                <a:latin typeface="Exo 2"/>
              </a:rPr>
              <a:t>RelatorioController</a:t>
            </a:r>
            <a:endParaRPr lang="pt-BR" sz="3400" dirty="0">
              <a:latin typeface="Exo 2"/>
            </a:endParaRPr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05857"/>
              </p:ext>
            </p:extLst>
          </p:nvPr>
        </p:nvGraphicFramePr>
        <p:xfrm>
          <a:off x="1116409" y="1504701"/>
          <a:ext cx="3365707" cy="23354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65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580517"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&lt;&lt;Java </a:t>
                      </a:r>
                      <a:r>
                        <a:rPr lang="pt-BR" sz="1600" baseline="0" dirty="0" err="1"/>
                        <a:t>Class</a:t>
                      </a:r>
                      <a:r>
                        <a:rPr lang="pt-BR" sz="1600" baseline="0" dirty="0"/>
                        <a:t>&gt;&gt;</a:t>
                      </a:r>
                    </a:p>
                    <a:p>
                      <a:r>
                        <a:rPr lang="pt-BR" sz="1600" baseline="0" dirty="0" err="1"/>
                        <a:t>RelatorioController</a:t>
                      </a:r>
                      <a:endParaRPr lang="pt-BR" sz="1600" baseline="0" dirty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28034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600" dirty="0" err="1">
                          <a:solidFill>
                            <a:schemeClr val="accent4"/>
                          </a:solidFill>
                        </a:rPr>
                        <a:t>repository</a:t>
                      </a:r>
                      <a:r>
                        <a:rPr lang="pt-BR" sz="1600" dirty="0">
                          <a:solidFill>
                            <a:schemeClr val="accent4"/>
                          </a:solidFill>
                        </a:rPr>
                        <a:t>: </a:t>
                      </a:r>
                      <a:r>
                        <a:rPr lang="pt-BR" sz="1600" dirty="0" err="1">
                          <a:solidFill>
                            <a:schemeClr val="accent4"/>
                          </a:solidFill>
                        </a:rPr>
                        <a:t>RelatorioRepository</a:t>
                      </a:r>
                      <a:endParaRPr lang="pt-BR" sz="1600" dirty="0">
                        <a:solidFill>
                          <a:schemeClr val="accent4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32689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gravaArquivoCsv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b="0" i="0" kern="1200" dirty="0" err="1">
                          <a:solidFill>
                            <a:srgbClr val="E70D6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ListaObj</a:t>
                      </a:r>
                      <a:r>
                        <a:rPr lang="pt-BR" sz="1800" b="0" i="0" kern="1200" dirty="0">
                          <a:solidFill>
                            <a:srgbClr val="E70D6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pt-BR" sz="1800" b="0" i="0" kern="1200" dirty="0" err="1">
                          <a:solidFill>
                            <a:srgbClr val="E70D6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DadosCsv</a:t>
                      </a:r>
                      <a:r>
                        <a:rPr lang="pt-BR" sz="1800" b="0" i="0" kern="1200" dirty="0">
                          <a:solidFill>
                            <a:srgbClr val="E70D6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lista, </a:t>
                      </a:r>
                      <a:r>
                        <a:rPr lang="pt-BR" sz="1800" b="0" i="0" kern="1200" dirty="0" err="1">
                          <a:solidFill>
                            <a:srgbClr val="E70D6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pt-BR" sz="1800" b="0" i="0" kern="1200" dirty="0">
                          <a:solidFill>
                            <a:srgbClr val="E70D6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0" kern="1200" dirty="0" err="1">
                          <a:solidFill>
                            <a:srgbClr val="E70D6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nomeArq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)</a:t>
                      </a:r>
                    </a:p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montarDados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cod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)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740466"/>
              </p:ext>
            </p:extLst>
          </p:nvPr>
        </p:nvGraphicFramePr>
        <p:xfrm>
          <a:off x="5739849" y="1795288"/>
          <a:ext cx="4484211" cy="1559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842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472973"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&lt;&lt;Java </a:t>
                      </a:r>
                      <a:r>
                        <a:rPr lang="pt-BR" sz="1600" baseline="0" dirty="0" err="1"/>
                        <a:t>Class</a:t>
                      </a:r>
                      <a:r>
                        <a:rPr lang="pt-BR" sz="1600" baseline="0" dirty="0"/>
                        <a:t>&gt;&gt;</a:t>
                      </a:r>
                    </a:p>
                    <a:p>
                      <a:r>
                        <a:rPr lang="pt-BR" sz="1600" baseline="0" dirty="0" err="1"/>
                        <a:t>RelatorioRepository</a:t>
                      </a:r>
                      <a:endParaRPr lang="pt-BR" sz="1600" baseline="0" dirty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19307">
                <a:tc>
                  <a:txBody>
                    <a:bodyPr/>
                    <a:lstStyle/>
                    <a:p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661819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findByRelatorio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relatorio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):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List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&lt;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Relatorio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&gt;</a:t>
                      </a: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/>
        </p:nvGraphicFramePr>
        <p:xfrm>
          <a:off x="4217224" y="4341869"/>
          <a:ext cx="2812987" cy="233802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1298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1022815">
                <a:tc>
                  <a:txBody>
                    <a:bodyPr/>
                    <a:lstStyle/>
                    <a:p>
                      <a:r>
                        <a:rPr lang="pt-BR" sz="1600" baseline="0"/>
                        <a:t>&lt;&lt;Java </a:t>
                      </a:r>
                      <a:r>
                        <a:rPr lang="pt-BR" sz="1600" baseline="0" err="1"/>
                        <a:t>Class</a:t>
                      </a:r>
                      <a:r>
                        <a:rPr lang="pt-BR" sz="1600" baseline="0"/>
                        <a:t>&gt;&gt;</a:t>
                      </a:r>
                    </a:p>
                    <a:p>
                      <a:r>
                        <a:rPr lang="pt-BR" sz="1600" baseline="0" err="1"/>
                        <a:t>InternalResourceViewResolver</a:t>
                      </a:r>
                      <a:r>
                        <a:rPr lang="pt-BR" sz="1600" baseline="0"/>
                        <a:t> </a:t>
                      </a:r>
                    </a:p>
                    <a:p>
                      <a:endParaRPr lang="pt-BR" sz="1300" baseline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28034">
                <a:tc>
                  <a:txBody>
                    <a:bodyPr/>
                    <a:lstStyle/>
                    <a:p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60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 flipV="1">
            <a:off x="4482116" y="2574887"/>
            <a:ext cx="1257733" cy="9753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799262" y="3840147"/>
            <a:ext cx="1417962" cy="167073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o Explicativo Retangular com Cantos Arredondados 4">
            <a:extLst>
              <a:ext uri="{FF2B5EF4-FFF2-40B4-BE49-F238E27FC236}">
                <a16:creationId xmlns:a16="http://schemas.microsoft.com/office/drawing/2014/main" id="{0FEFFAB7-423C-4C55-AA27-82F3173773F6}"/>
              </a:ext>
            </a:extLst>
          </p:cNvPr>
          <p:cNvSpPr/>
          <p:nvPr/>
        </p:nvSpPr>
        <p:spPr>
          <a:xfrm>
            <a:off x="7229695" y="5453524"/>
            <a:ext cx="2128951" cy="1084788"/>
          </a:xfrm>
          <a:prstGeom prst="wedgeRoundRectCallout">
            <a:avLst>
              <a:gd name="adj1" fmla="val -58351"/>
              <a:gd name="adj2" fmla="val 22315"/>
              <a:gd name="adj3" fmla="val 16667"/>
            </a:avLst>
          </a:prstGeom>
          <a:noFill/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>
              <a:defRPr/>
            </a:pPr>
            <a:r>
              <a:rPr lang="pt-BR" sz="1632">
                <a:solidFill>
                  <a:srgbClr val="32B9CD"/>
                </a:solidFill>
                <a:latin typeface="Calibri"/>
              </a:rPr>
              <a:t>Esta classe é gerada automaticamente</a:t>
            </a:r>
            <a:endParaRPr lang="pt-BR" sz="1904">
              <a:solidFill>
                <a:srgbClr val="32B9CD"/>
              </a:solidFill>
              <a:latin typeface="Calibri"/>
            </a:endParaRPr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DD32323E-4659-4236-8AEE-8A4BD90D3B0C}"/>
              </a:ext>
            </a:extLst>
          </p:cNvPr>
          <p:cNvSpPr/>
          <p:nvPr/>
        </p:nvSpPr>
        <p:spPr>
          <a:xfrm>
            <a:off x="157933" y="5658896"/>
            <a:ext cx="3556740" cy="858077"/>
          </a:xfrm>
          <a:prstGeom prst="rect">
            <a:avLst/>
          </a:prstGeom>
          <a:solidFill>
            <a:srgbClr val="32B9CD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VISÃO DE SOFTWARE - CLASSES</a:t>
            </a:r>
          </a:p>
          <a:p>
            <a:pPr algn="ctr"/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 (</a:t>
            </a:r>
            <a:r>
              <a:rPr lang="pt-BR" sz="1632" b="1" err="1">
                <a:solidFill>
                  <a:srgbClr val="272A30"/>
                </a:solidFill>
                <a:latin typeface="Exo 2" panose="00000500000000000000" pitchFamily="50" charset="0"/>
              </a:rPr>
              <a:t>Devs</a:t>
            </a:r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4587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51658" y="1077941"/>
            <a:ext cx="11350948" cy="5355587"/>
          </a:xfrm>
        </p:spPr>
        <p:txBody>
          <a:bodyPr/>
          <a:lstStyle/>
          <a:p>
            <a:pPr marL="414635" indent="-414635">
              <a:buFont typeface="+mj-lt"/>
              <a:buAutoNum type="arabicPeriod"/>
            </a:pPr>
            <a:r>
              <a:rPr lang="pt-BR" sz="2539" dirty="0">
                <a:solidFill>
                  <a:srgbClr val="253746"/>
                </a:solidFill>
              </a:rPr>
              <a:t>Identificar os Objetivos das Arquitetura</a:t>
            </a:r>
          </a:p>
          <a:p>
            <a:pPr marL="414635" indent="-414635">
              <a:buFont typeface="+mj-lt"/>
              <a:buAutoNum type="arabicPeriod"/>
            </a:pPr>
            <a:r>
              <a:rPr lang="pt-BR" sz="2539" dirty="0">
                <a:solidFill>
                  <a:srgbClr val="253746"/>
                </a:solidFill>
              </a:rPr>
              <a:t>Cenários Chave</a:t>
            </a:r>
          </a:p>
          <a:p>
            <a:pPr marL="935895" lvl="1" indent="-414635">
              <a:buFont typeface="+mj-lt"/>
              <a:buAutoNum type="arabicPeriod"/>
            </a:pPr>
            <a:r>
              <a:rPr lang="pt-BR" sz="1814" dirty="0">
                <a:solidFill>
                  <a:srgbClr val="253746"/>
                </a:solidFill>
              </a:rPr>
              <a:t>O que é crítico para o negócio?</a:t>
            </a:r>
          </a:p>
          <a:p>
            <a:pPr marL="935895" lvl="1" indent="-414635">
              <a:buFont typeface="+mj-lt"/>
              <a:buAutoNum type="arabicPeriod"/>
            </a:pPr>
            <a:r>
              <a:rPr lang="pt-BR" sz="1814" dirty="0">
                <a:solidFill>
                  <a:srgbClr val="253746"/>
                </a:solidFill>
              </a:rPr>
              <a:t>O que gera alto impacto?</a:t>
            </a:r>
          </a:p>
          <a:p>
            <a:pPr marL="414635" indent="-414635">
              <a:buFont typeface="+mj-lt"/>
              <a:buAutoNum type="arabicPeriod"/>
            </a:pPr>
            <a:r>
              <a:rPr lang="pt-BR" sz="2539" dirty="0">
                <a:solidFill>
                  <a:srgbClr val="253746"/>
                </a:solidFill>
              </a:rPr>
              <a:t>Fazer a visão global (overview) da Aplicação</a:t>
            </a:r>
          </a:p>
          <a:p>
            <a:pPr marL="935895" lvl="1" indent="-414635">
              <a:buFont typeface="+mj-lt"/>
              <a:buAutoNum type="arabicPeriod"/>
            </a:pPr>
            <a:r>
              <a:rPr lang="pt-BR" sz="1814" dirty="0">
                <a:solidFill>
                  <a:srgbClr val="253746"/>
                </a:solidFill>
              </a:rPr>
              <a:t>Determinar o tipo da sua aplicação (WEB, Mobile, </a:t>
            </a:r>
            <a:r>
              <a:rPr lang="pt-BR" sz="1814" dirty="0" err="1">
                <a:solidFill>
                  <a:srgbClr val="253746"/>
                </a:solidFill>
              </a:rPr>
              <a:t>etc</a:t>
            </a:r>
            <a:r>
              <a:rPr lang="pt-BR" sz="1814" dirty="0">
                <a:solidFill>
                  <a:srgbClr val="253746"/>
                </a:solidFill>
              </a:rPr>
              <a:t>)</a:t>
            </a:r>
          </a:p>
          <a:p>
            <a:pPr marL="935895" lvl="1" indent="-414635">
              <a:buFont typeface="+mj-lt"/>
              <a:buAutoNum type="arabicPeriod"/>
            </a:pPr>
            <a:r>
              <a:rPr lang="pt-BR" sz="1814" dirty="0">
                <a:solidFill>
                  <a:srgbClr val="253746"/>
                </a:solidFill>
              </a:rPr>
              <a:t>Identificar as restrições no desenvolvimento (Rede, Segurança, Sistema Operacional)</a:t>
            </a:r>
          </a:p>
          <a:p>
            <a:pPr marL="935895" lvl="1" indent="-414635">
              <a:buFont typeface="+mj-lt"/>
              <a:buAutoNum type="arabicPeriod"/>
            </a:pPr>
            <a:r>
              <a:rPr lang="pt-BR" sz="1814" dirty="0">
                <a:solidFill>
                  <a:srgbClr val="253746"/>
                </a:solidFill>
              </a:rPr>
              <a:t>Identificar estilos importantes de arquitetura (Camadas, SOA) – Vamos ver mais a frente.</a:t>
            </a:r>
          </a:p>
          <a:p>
            <a:pPr marL="935895" lvl="1" indent="-414635">
              <a:buFont typeface="+mj-lt"/>
              <a:buAutoNum type="arabicPeriod"/>
            </a:pPr>
            <a:r>
              <a:rPr lang="pt-BR" sz="1814" dirty="0">
                <a:solidFill>
                  <a:srgbClr val="253746"/>
                </a:solidFill>
              </a:rPr>
              <a:t>Determinar as tecnologias relevantes (Spring, Node.JS)</a:t>
            </a:r>
          </a:p>
          <a:p>
            <a:pPr marL="479793" indent="-414635">
              <a:buFont typeface="+mj-lt"/>
              <a:buAutoNum type="arabicPeriod"/>
            </a:pPr>
            <a:r>
              <a:rPr lang="pt-BR" sz="2539" dirty="0">
                <a:solidFill>
                  <a:srgbClr val="253746"/>
                </a:solidFill>
              </a:rPr>
              <a:t>Desenhar no quadro ou folha de papel</a:t>
            </a:r>
          </a:p>
          <a:p>
            <a:pPr marL="479793" indent="-414635">
              <a:buFont typeface="+mj-lt"/>
              <a:buAutoNum type="arabicPeriod"/>
            </a:pPr>
            <a:r>
              <a:rPr lang="pt-BR" sz="2539" dirty="0">
                <a:solidFill>
                  <a:srgbClr val="253746"/>
                </a:solidFill>
              </a:rPr>
              <a:t>Identificar os assuntos chaves (Key </a:t>
            </a:r>
            <a:r>
              <a:rPr lang="pt-BR" sz="2539" dirty="0" err="1">
                <a:solidFill>
                  <a:srgbClr val="253746"/>
                </a:solidFill>
              </a:rPr>
              <a:t>Issues</a:t>
            </a:r>
            <a:r>
              <a:rPr lang="pt-BR" sz="2539" dirty="0">
                <a:solidFill>
                  <a:srgbClr val="253746"/>
                </a:solidFill>
              </a:rPr>
              <a:t>: Qualidade, </a:t>
            </a:r>
            <a:r>
              <a:rPr lang="pt-BR" sz="2539" dirty="0" err="1">
                <a:solidFill>
                  <a:srgbClr val="253746"/>
                </a:solidFill>
              </a:rPr>
              <a:t>Deploy</a:t>
            </a:r>
            <a:r>
              <a:rPr lang="pt-BR" sz="2539" dirty="0">
                <a:solidFill>
                  <a:srgbClr val="253746"/>
                </a:solidFill>
              </a:rPr>
              <a:t>, Execução, Usabilidade)</a:t>
            </a:r>
          </a:p>
          <a:p>
            <a:pPr marL="479793" indent="-414635">
              <a:buFont typeface="+mj-lt"/>
              <a:buAutoNum type="arabicPeriod"/>
            </a:pPr>
            <a:r>
              <a:rPr lang="pt-BR" sz="2539" dirty="0">
                <a:solidFill>
                  <a:srgbClr val="253746"/>
                </a:solidFill>
              </a:rPr>
              <a:t>Cuidar dos itens Transversais (</a:t>
            </a:r>
            <a:r>
              <a:rPr lang="pt-BR" sz="2539" dirty="0" err="1">
                <a:solidFill>
                  <a:srgbClr val="253746"/>
                </a:solidFill>
              </a:rPr>
              <a:t>Caching</a:t>
            </a:r>
            <a:r>
              <a:rPr lang="pt-BR" sz="2539" dirty="0">
                <a:solidFill>
                  <a:srgbClr val="253746"/>
                </a:solidFill>
              </a:rPr>
              <a:t>, Comunicação, Autenticação, </a:t>
            </a:r>
            <a:r>
              <a:rPr lang="pt-BR" sz="2539" dirty="0" err="1">
                <a:solidFill>
                  <a:srgbClr val="253746"/>
                </a:solidFill>
              </a:rPr>
              <a:t>etc</a:t>
            </a:r>
            <a:r>
              <a:rPr lang="pt-BR" sz="2539" dirty="0">
                <a:solidFill>
                  <a:srgbClr val="253746"/>
                </a:solidFill>
              </a:rPr>
              <a:t>).</a:t>
            </a:r>
          </a:p>
          <a:p>
            <a:endParaRPr lang="pt-BR" sz="2539" dirty="0">
              <a:solidFill>
                <a:srgbClr val="253746"/>
              </a:solidFill>
            </a:endParaRPr>
          </a:p>
          <a:p>
            <a:pPr marL="414635" indent="-414635">
              <a:buAutoNum type="arabicPeriod"/>
            </a:pPr>
            <a:endParaRPr lang="pt-BR" sz="2539" dirty="0">
              <a:solidFill>
                <a:srgbClr val="253746"/>
              </a:solidFill>
            </a:endParaRPr>
          </a:p>
          <a:p>
            <a:pPr marL="414635" indent="-414635">
              <a:buAutoNum type="arabicPeriod" startAt="3"/>
            </a:pPr>
            <a:endParaRPr lang="pt-BR" sz="2539" dirty="0">
              <a:solidFill>
                <a:srgbClr val="253746"/>
              </a:solid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28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981647" y="98337"/>
            <a:ext cx="9077701" cy="694392"/>
          </a:xfrm>
        </p:spPr>
        <p:txBody>
          <a:bodyPr/>
          <a:lstStyle/>
          <a:p>
            <a:r>
              <a:rPr lang="pt-BR"/>
              <a:t>Passo a Passo – Desenho de Arquitetura</a:t>
            </a:r>
          </a:p>
        </p:txBody>
      </p:sp>
    </p:spTree>
    <p:extLst>
      <p:ext uri="{BB962C8B-B14F-4D97-AF65-F5344CB8AC3E}">
        <p14:creationId xmlns:p14="http://schemas.microsoft.com/office/powerpoint/2010/main" val="44298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39" dirty="0"/>
              <a:t>Feedback da Sprint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39" dirty="0"/>
              <a:t>Escopo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39" dirty="0"/>
              <a:t>Arquitetura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7A7F6CD-4F77-4E9F-80DE-A4D588C3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r>
              <a:rPr lang="en-US" dirty="0"/>
              <a:t> da Aula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2088" y="6564313"/>
            <a:ext cx="569912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635"/>
          </a:p>
        </p:txBody>
      </p:sp>
    </p:spTree>
    <p:extLst>
      <p:ext uri="{BB962C8B-B14F-4D97-AF65-F5344CB8AC3E}">
        <p14:creationId xmlns:p14="http://schemas.microsoft.com/office/powerpoint/2010/main" val="267169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9EF316-A99F-4525-8F56-1D9A21630C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667931"/>
            <a:ext cx="12192000" cy="158068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6000" dirty="0"/>
              <a:t>Bem vindos a Sprint 2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3097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2088" y="6564313"/>
            <a:ext cx="569912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635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8D2184B4-81A1-4DEC-8119-955C23CCBF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4956" y="2529953"/>
            <a:ext cx="8442087" cy="1485901"/>
          </a:xfrm>
        </p:spPr>
        <p:txBody>
          <a:bodyPr/>
          <a:lstStyle/>
          <a:p>
            <a:r>
              <a:rPr lang="pt-BR" sz="3200" dirty="0"/>
              <a:t>“Não bastar ser, precisa parecer.</a:t>
            </a:r>
          </a:p>
          <a:p>
            <a:r>
              <a:rPr lang="pt-BR" sz="3200" dirty="0"/>
              <a:t>Se parecer o que não é, aparece”</a:t>
            </a:r>
          </a:p>
          <a:p>
            <a:endParaRPr lang="en-US" sz="3200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CF797369-FD96-40E6-8B61-209D987AF57C}"/>
              </a:ext>
            </a:extLst>
          </p:cNvPr>
          <p:cNvCxnSpPr>
            <a:cxnSpLocks/>
          </p:cNvCxnSpPr>
          <p:nvPr/>
        </p:nvCxnSpPr>
        <p:spPr>
          <a:xfrm flipH="1">
            <a:off x="4136784" y="4492825"/>
            <a:ext cx="39184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240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F324DC6-451E-459C-B076-D6CDFCC9A9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55761" y="2320321"/>
            <a:ext cx="9280477" cy="366546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+mn-lt"/>
              </a:rPr>
              <a:t>Aluno que </a:t>
            </a:r>
            <a:r>
              <a:rPr lang="pt-BR" b="1" dirty="0">
                <a:latin typeface="+mn-lt"/>
              </a:rPr>
              <a:t>desistir</a:t>
            </a:r>
            <a:r>
              <a:rPr lang="pt-BR" dirty="0">
                <a:latin typeface="+mn-lt"/>
              </a:rPr>
              <a:t> do Grupo ou do Projeto estará automaticamente </a:t>
            </a:r>
            <a:r>
              <a:rPr lang="pt-BR" b="1" dirty="0">
                <a:latin typeface="+mn-lt"/>
              </a:rPr>
              <a:t>reprovado</a:t>
            </a:r>
            <a:r>
              <a:rPr lang="pt-BR" dirty="0">
                <a:latin typeface="+mn-lt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+mn-lt"/>
              </a:rPr>
              <a:t>O grupo que se </a:t>
            </a:r>
            <a:r>
              <a:rPr lang="pt-BR" b="1" dirty="0">
                <a:latin typeface="+mn-lt"/>
              </a:rPr>
              <a:t>desintegrar ou dividir </a:t>
            </a:r>
            <a:r>
              <a:rPr lang="pt-BR" dirty="0">
                <a:latin typeface="+mn-lt"/>
              </a:rPr>
              <a:t>estará automaticamente </a:t>
            </a:r>
            <a:r>
              <a:rPr lang="pt-BR" b="1" dirty="0">
                <a:latin typeface="+mn-lt"/>
              </a:rPr>
              <a:t>reprovado</a:t>
            </a:r>
            <a:r>
              <a:rPr lang="pt-BR" dirty="0">
                <a:latin typeface="+mn-lt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latin typeface="+mn-lt"/>
              </a:rPr>
              <a:t>Se</a:t>
            </a:r>
            <a:r>
              <a:rPr lang="pt-BR" dirty="0">
                <a:latin typeface="+mn-lt"/>
              </a:rPr>
              <a:t> </a:t>
            </a:r>
            <a:r>
              <a:rPr lang="pt-BR" b="1" dirty="0">
                <a:latin typeface="+mn-lt"/>
              </a:rPr>
              <a:t>plágio</a:t>
            </a:r>
            <a:r>
              <a:rPr lang="pt-BR" dirty="0">
                <a:latin typeface="+mn-lt"/>
              </a:rPr>
              <a:t> for detectado, o grupo estará automaticamente </a:t>
            </a:r>
            <a:r>
              <a:rPr lang="pt-BR" b="1" dirty="0">
                <a:latin typeface="+mn-lt"/>
              </a:rPr>
              <a:t>reprovado</a:t>
            </a:r>
            <a:r>
              <a:rPr lang="pt-BR" dirty="0">
                <a:latin typeface="+mn-lt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latin typeface="+mn-lt"/>
              </a:rPr>
              <a:t>Se não entregar </a:t>
            </a:r>
            <a:r>
              <a:rPr lang="pt-BR" dirty="0">
                <a:latin typeface="+mn-lt"/>
              </a:rPr>
              <a:t>o </a:t>
            </a:r>
            <a:r>
              <a:rPr lang="pt-BR" i="1" dirty="0" err="1">
                <a:latin typeface="+mn-lt"/>
              </a:rPr>
              <a:t>minimum</a:t>
            </a:r>
            <a:r>
              <a:rPr lang="pt-BR" i="1" dirty="0">
                <a:latin typeface="+mn-lt"/>
              </a:rPr>
              <a:t> </a:t>
            </a:r>
            <a:r>
              <a:rPr lang="pt-BR" i="1" dirty="0" err="1">
                <a:latin typeface="+mn-lt"/>
              </a:rPr>
              <a:t>minimorum</a:t>
            </a:r>
            <a:r>
              <a:rPr lang="pt-BR" i="1" dirty="0">
                <a:latin typeface="+mn-lt"/>
              </a:rPr>
              <a:t> </a:t>
            </a:r>
            <a:r>
              <a:rPr lang="pt-BR" dirty="0">
                <a:latin typeface="+mn-lt"/>
              </a:rPr>
              <a:t>do projeto, o grupo estará </a:t>
            </a:r>
            <a:r>
              <a:rPr lang="pt-BR" b="1" dirty="0">
                <a:latin typeface="+mn-lt"/>
              </a:rPr>
              <a:t>reprovado</a:t>
            </a:r>
            <a:r>
              <a:rPr lang="pt-BR" dirty="0">
                <a:latin typeface="+mn-lt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08D58C-CEAF-4ED1-88E1-2D9670F53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010" y="1245096"/>
            <a:ext cx="8587560" cy="660473"/>
          </a:xfrm>
        </p:spPr>
        <p:txBody>
          <a:bodyPr/>
          <a:lstStyle/>
          <a:p>
            <a:r>
              <a:rPr lang="pt-BR" dirty="0"/>
              <a:t>Regras de ouro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2088" y="6564313"/>
            <a:ext cx="569912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635"/>
          </a:p>
        </p:txBody>
      </p:sp>
    </p:spTree>
    <p:extLst>
      <p:ext uri="{BB962C8B-B14F-4D97-AF65-F5344CB8AC3E}">
        <p14:creationId xmlns:p14="http://schemas.microsoft.com/office/powerpoint/2010/main" val="15539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FF46F-C439-4127-9411-DD0DF9433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23" y="161247"/>
            <a:ext cx="7573963" cy="660473"/>
          </a:xfrm>
        </p:spPr>
        <p:txBody>
          <a:bodyPr/>
          <a:lstStyle/>
          <a:p>
            <a:r>
              <a:rPr lang="pt-BR" dirty="0"/>
              <a:t>Processo de Trabalho - Sprints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2088" y="6564313"/>
            <a:ext cx="569912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7</a:t>
            </a:fld>
            <a:endParaRPr lang="pt-BR" sz="798"/>
          </a:p>
        </p:txBody>
      </p:sp>
      <p:sp>
        <p:nvSpPr>
          <p:cNvPr id="31" name="Retângulo 30"/>
          <p:cNvSpPr/>
          <p:nvPr/>
        </p:nvSpPr>
        <p:spPr>
          <a:xfrm>
            <a:off x="7781288" y="3372507"/>
            <a:ext cx="2319776" cy="7444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32" dirty="0"/>
              <a:t>   Entregar/Validar</a:t>
            </a:r>
          </a:p>
        </p:txBody>
      </p:sp>
      <p:sp>
        <p:nvSpPr>
          <p:cNvPr id="32" name="Pentágono 31"/>
          <p:cNvSpPr/>
          <p:nvPr/>
        </p:nvSpPr>
        <p:spPr>
          <a:xfrm>
            <a:off x="3466131" y="3372946"/>
            <a:ext cx="4699541" cy="744457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33" name="Pentágono 32"/>
          <p:cNvSpPr/>
          <p:nvPr/>
        </p:nvSpPr>
        <p:spPr>
          <a:xfrm>
            <a:off x="1521077" y="3372122"/>
            <a:ext cx="2305407" cy="744457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cxnSp>
        <p:nvCxnSpPr>
          <p:cNvPr id="34" name="Conector reto 33"/>
          <p:cNvCxnSpPr/>
          <p:nvPr/>
        </p:nvCxnSpPr>
        <p:spPr>
          <a:xfrm>
            <a:off x="1669488" y="2659634"/>
            <a:ext cx="839104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m 35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85" y="2053332"/>
            <a:ext cx="735911" cy="735911"/>
          </a:xfrm>
          <a:prstGeom prst="rect">
            <a:avLst/>
          </a:prstGeom>
        </p:spPr>
      </p:pic>
      <p:sp>
        <p:nvSpPr>
          <p:cNvPr id="42" name="CaixaDeTexto 41"/>
          <p:cNvSpPr txBox="1"/>
          <p:nvPr/>
        </p:nvSpPr>
        <p:spPr>
          <a:xfrm>
            <a:off x="3336884" y="2893747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>
                <a:latin typeface="+mj-lt"/>
              </a:rPr>
              <a:t>OPENLAB</a:t>
            </a:r>
          </a:p>
        </p:txBody>
      </p:sp>
      <p:sp>
        <p:nvSpPr>
          <p:cNvPr id="43" name="Elipse 42"/>
          <p:cNvSpPr/>
          <p:nvPr/>
        </p:nvSpPr>
        <p:spPr>
          <a:xfrm>
            <a:off x="3550315" y="2514699"/>
            <a:ext cx="259933" cy="261200"/>
          </a:xfrm>
          <a:prstGeom prst="ellipse">
            <a:avLst/>
          </a:prstGeom>
          <a:solidFill>
            <a:srgbClr val="E6005A"/>
          </a:solidFill>
          <a:ln>
            <a:solidFill>
              <a:srgbClr val="E60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45" name="Elipse 44"/>
          <p:cNvSpPr/>
          <p:nvPr/>
        </p:nvSpPr>
        <p:spPr>
          <a:xfrm>
            <a:off x="1521078" y="2524503"/>
            <a:ext cx="259933" cy="261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47" name="CaixaDeTexto 46"/>
          <p:cNvSpPr txBox="1"/>
          <p:nvPr/>
        </p:nvSpPr>
        <p:spPr>
          <a:xfrm>
            <a:off x="2100473" y="289374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+mj-lt"/>
              </a:rPr>
              <a:t>PRESENCIAL</a:t>
            </a:r>
          </a:p>
        </p:txBody>
      </p:sp>
      <p:sp>
        <p:nvSpPr>
          <p:cNvPr id="48" name="Elipse 47"/>
          <p:cNvSpPr/>
          <p:nvPr/>
        </p:nvSpPr>
        <p:spPr>
          <a:xfrm>
            <a:off x="2465650" y="2514699"/>
            <a:ext cx="259933" cy="261200"/>
          </a:xfrm>
          <a:prstGeom prst="ellipse">
            <a:avLst/>
          </a:prstGeom>
          <a:solidFill>
            <a:srgbClr val="32B9CD"/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52" name="CaixaDeTexto 51"/>
          <p:cNvSpPr txBox="1"/>
          <p:nvPr/>
        </p:nvSpPr>
        <p:spPr>
          <a:xfrm>
            <a:off x="1815622" y="3463766"/>
            <a:ext cx="1640194" cy="594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32"/>
              <a:t>Direcionamento</a:t>
            </a:r>
          </a:p>
          <a:p>
            <a:pPr algn="ctr"/>
            <a:r>
              <a:rPr lang="pt-BR" sz="1632"/>
              <a:t>Planejamento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4450724" y="3589377"/>
            <a:ext cx="3048506" cy="34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32"/>
              <a:t>Construir/Desenvolver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4182710" y="3756859"/>
            <a:ext cx="184731" cy="343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pt-BR" sz="1632"/>
          </a:p>
        </p:txBody>
      </p:sp>
      <p:sp>
        <p:nvSpPr>
          <p:cNvPr id="59" name="CaixaDeTexto 58"/>
          <p:cNvSpPr txBox="1"/>
          <p:nvPr/>
        </p:nvSpPr>
        <p:spPr>
          <a:xfrm>
            <a:off x="4561122" y="2081660"/>
            <a:ext cx="2167581" cy="343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32"/>
              <a:t>Suporte Especialistas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3009880" y="2081660"/>
            <a:ext cx="1290738" cy="343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32" dirty="0"/>
              <a:t>Professores</a:t>
            </a:r>
          </a:p>
        </p:txBody>
      </p:sp>
      <p:pic>
        <p:nvPicPr>
          <p:cNvPr id="65" name="Picture 6" descr="https://cdn2.iconfinder.com/data/icons/seo-accessibility-usability-2/256/Coding-512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635" y="1143248"/>
            <a:ext cx="927365" cy="9273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CaixaDeTexto 65"/>
          <p:cNvSpPr txBox="1"/>
          <p:nvPr/>
        </p:nvSpPr>
        <p:spPr>
          <a:xfrm>
            <a:off x="1897377" y="4279573"/>
            <a:ext cx="1476687" cy="594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32" dirty="0"/>
              <a:t>Planejamento </a:t>
            </a:r>
          </a:p>
          <a:p>
            <a:pPr algn="ctr"/>
            <a:r>
              <a:rPr lang="pt-BR" sz="1632" dirty="0"/>
              <a:t>das Sprints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5113954" y="4279573"/>
            <a:ext cx="1754006" cy="594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32" dirty="0"/>
              <a:t>Desenvolvimento</a:t>
            </a:r>
          </a:p>
          <a:p>
            <a:pPr algn="ctr"/>
            <a:r>
              <a:rPr lang="pt-BR" sz="1632" dirty="0"/>
              <a:t>das Sprints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8089902" y="4279573"/>
            <a:ext cx="1864614" cy="594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32" dirty="0"/>
              <a:t>Revisão</a:t>
            </a:r>
          </a:p>
          <a:p>
            <a:pPr algn="ctr"/>
            <a:r>
              <a:rPr lang="pt-BR" sz="1632" dirty="0"/>
              <a:t>Lições Aprendidas</a:t>
            </a:r>
          </a:p>
        </p:txBody>
      </p:sp>
      <p:pic>
        <p:nvPicPr>
          <p:cNvPr id="71" name="Picture 10" descr="http://biznesmind.pl/wp-content/uploads/2015/02/coaching_ico_02.png"/>
          <p:cNvPicPr>
            <a:picLocks noChangeAspect="1" noChangeArrowheads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51" y="1273862"/>
            <a:ext cx="816249" cy="8162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CaixaDeTexto 71"/>
          <p:cNvSpPr txBox="1"/>
          <p:nvPr/>
        </p:nvSpPr>
        <p:spPr>
          <a:xfrm>
            <a:off x="6891021" y="2081660"/>
            <a:ext cx="1638590" cy="343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32" dirty="0"/>
              <a:t>Socioemocional</a:t>
            </a:r>
          </a:p>
        </p:txBody>
      </p:sp>
      <p:grpSp>
        <p:nvGrpSpPr>
          <p:cNvPr id="89" name="Agrupar 88"/>
          <p:cNvGrpSpPr/>
          <p:nvPr/>
        </p:nvGrpSpPr>
        <p:grpSpPr>
          <a:xfrm>
            <a:off x="2453587" y="5126988"/>
            <a:ext cx="6568622" cy="1435138"/>
            <a:chOff x="3647828" y="1044327"/>
            <a:chExt cx="7242591" cy="1582388"/>
          </a:xfrm>
        </p:grpSpPr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5155" y="1224327"/>
              <a:ext cx="720000" cy="720000"/>
            </a:xfrm>
            <a:prstGeom prst="rect">
              <a:avLst/>
            </a:prstGeom>
          </p:spPr>
        </p:pic>
        <p:sp>
          <p:nvSpPr>
            <p:cNvPr id="40" name="CaixaDeTexto 39"/>
            <p:cNvSpPr txBox="1"/>
            <p:nvPr/>
          </p:nvSpPr>
          <p:spPr>
            <a:xfrm>
              <a:off x="3647828" y="1971047"/>
              <a:ext cx="1667085" cy="655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32"/>
                <a:t>Troca de </a:t>
              </a:r>
            </a:p>
            <a:p>
              <a:pPr algn="ctr"/>
              <a:r>
                <a:rPr lang="pt-BR" sz="1632"/>
                <a:t>Conhecimento</a:t>
              </a:r>
            </a:p>
          </p:txBody>
        </p:sp>
        <p:pic>
          <p:nvPicPr>
            <p:cNvPr id="54" name="Imagem 53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7824" y="1193964"/>
              <a:ext cx="862387" cy="862386"/>
            </a:xfrm>
            <a:prstGeom prst="rect">
              <a:avLst/>
            </a:prstGeom>
          </p:spPr>
        </p:pic>
        <p:sp>
          <p:nvSpPr>
            <p:cNvPr id="55" name="CaixaDeTexto 54"/>
            <p:cNvSpPr txBox="1"/>
            <p:nvPr/>
          </p:nvSpPr>
          <p:spPr>
            <a:xfrm>
              <a:off x="5380673" y="1971049"/>
              <a:ext cx="1437313" cy="655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32" dirty="0"/>
                <a:t>Auto</a:t>
              </a:r>
            </a:p>
            <a:p>
              <a:pPr algn="ctr"/>
              <a:r>
                <a:rPr lang="pt-BR" sz="1632" dirty="0"/>
                <a:t>aprendizado</a:t>
              </a:r>
            </a:p>
          </p:txBody>
        </p:sp>
        <p:pic>
          <p:nvPicPr>
            <p:cNvPr id="56" name="Imagem 55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6037" y="1179275"/>
              <a:ext cx="765052" cy="765052"/>
            </a:xfrm>
            <a:prstGeom prst="rect">
              <a:avLst/>
            </a:prstGeom>
          </p:spPr>
        </p:pic>
        <p:sp>
          <p:nvSpPr>
            <p:cNvPr id="58" name="CaixaDeTexto 57"/>
            <p:cNvSpPr txBox="1"/>
            <p:nvPr/>
          </p:nvSpPr>
          <p:spPr>
            <a:xfrm>
              <a:off x="6910734" y="1971047"/>
              <a:ext cx="1113865" cy="655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32"/>
                <a:t>Inovação</a:t>
              </a:r>
            </a:p>
            <a:p>
              <a:pPr algn="ctr"/>
              <a:r>
                <a:rPr lang="pt-BR" sz="1632"/>
                <a:t>Pesquisa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8027942" y="1971047"/>
              <a:ext cx="1432011" cy="378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32"/>
                <a:t>Metodologia</a:t>
              </a:r>
            </a:p>
          </p:txBody>
        </p:sp>
        <p:pic>
          <p:nvPicPr>
            <p:cNvPr id="69" name="Imagem 68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4027" y="1044327"/>
              <a:ext cx="900000" cy="900000"/>
            </a:xfrm>
            <a:prstGeom prst="rect">
              <a:avLst/>
            </a:prstGeom>
          </p:spPr>
        </p:pic>
        <p:sp>
          <p:nvSpPr>
            <p:cNvPr id="70" name="CaixaDeTexto 69"/>
            <p:cNvSpPr txBox="1"/>
            <p:nvPr/>
          </p:nvSpPr>
          <p:spPr>
            <a:xfrm>
              <a:off x="9536177" y="1971047"/>
              <a:ext cx="1354242" cy="378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32" err="1"/>
                <a:t>WorkShops</a:t>
              </a:r>
              <a:endParaRPr lang="pt-BR" sz="1632"/>
            </a:p>
          </p:txBody>
        </p:sp>
        <p:pic>
          <p:nvPicPr>
            <p:cNvPr id="73" name="Picture 4" descr="Resultado de imagem para scrum icon"/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2836" y="1233454"/>
              <a:ext cx="886911" cy="886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5" name="CaixaDeTexto 74"/>
          <p:cNvSpPr txBox="1"/>
          <p:nvPr/>
        </p:nvSpPr>
        <p:spPr>
          <a:xfrm>
            <a:off x="5704157" y="2893747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>
                <a:latin typeface="+mj-lt"/>
              </a:rPr>
              <a:t>OPENLAB</a:t>
            </a:r>
          </a:p>
        </p:txBody>
      </p:sp>
      <p:sp>
        <p:nvSpPr>
          <p:cNvPr id="76" name="Elipse 75"/>
          <p:cNvSpPr/>
          <p:nvPr/>
        </p:nvSpPr>
        <p:spPr>
          <a:xfrm>
            <a:off x="5974141" y="2514699"/>
            <a:ext cx="259933" cy="261200"/>
          </a:xfrm>
          <a:prstGeom prst="ellipse">
            <a:avLst/>
          </a:prstGeom>
          <a:solidFill>
            <a:srgbClr val="E6005A"/>
          </a:solidFill>
          <a:ln>
            <a:solidFill>
              <a:srgbClr val="E60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77" name="CaixaDeTexto 76"/>
          <p:cNvSpPr txBox="1"/>
          <p:nvPr/>
        </p:nvSpPr>
        <p:spPr>
          <a:xfrm>
            <a:off x="4398013" y="289374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>
                <a:latin typeface="+mj-lt"/>
              </a:rPr>
              <a:t>PRESENCIAL</a:t>
            </a:r>
          </a:p>
        </p:txBody>
      </p:sp>
      <p:sp>
        <p:nvSpPr>
          <p:cNvPr id="78" name="Elipse 77"/>
          <p:cNvSpPr/>
          <p:nvPr/>
        </p:nvSpPr>
        <p:spPr>
          <a:xfrm>
            <a:off x="4763190" y="2514699"/>
            <a:ext cx="259933" cy="261200"/>
          </a:xfrm>
          <a:prstGeom prst="ellipse">
            <a:avLst/>
          </a:prstGeom>
          <a:solidFill>
            <a:srgbClr val="32B9CD"/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79" name="CaixaDeTexto 78"/>
          <p:cNvSpPr txBox="1"/>
          <p:nvPr/>
        </p:nvSpPr>
        <p:spPr>
          <a:xfrm>
            <a:off x="7908389" y="2893747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>
                <a:latin typeface="+mj-lt"/>
              </a:rPr>
              <a:t>OPENLAB</a:t>
            </a:r>
          </a:p>
        </p:txBody>
      </p:sp>
      <p:sp>
        <p:nvSpPr>
          <p:cNvPr id="80" name="Elipse 79"/>
          <p:cNvSpPr/>
          <p:nvPr/>
        </p:nvSpPr>
        <p:spPr>
          <a:xfrm>
            <a:off x="8178372" y="2514699"/>
            <a:ext cx="259933" cy="261200"/>
          </a:xfrm>
          <a:prstGeom prst="ellipse">
            <a:avLst/>
          </a:prstGeom>
          <a:solidFill>
            <a:srgbClr val="E6005A"/>
          </a:solidFill>
          <a:ln>
            <a:solidFill>
              <a:srgbClr val="E60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81" name="CaixaDeTexto 80"/>
          <p:cNvSpPr txBox="1"/>
          <p:nvPr/>
        </p:nvSpPr>
        <p:spPr>
          <a:xfrm>
            <a:off x="6786379" y="289374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>
                <a:latin typeface="+mj-lt"/>
              </a:rPr>
              <a:t>PRESENCIAL</a:t>
            </a:r>
          </a:p>
        </p:txBody>
      </p:sp>
      <p:sp>
        <p:nvSpPr>
          <p:cNvPr id="82" name="Elipse 81"/>
          <p:cNvSpPr/>
          <p:nvPr/>
        </p:nvSpPr>
        <p:spPr>
          <a:xfrm>
            <a:off x="7151556" y="2514699"/>
            <a:ext cx="259933" cy="261200"/>
          </a:xfrm>
          <a:prstGeom prst="ellipse">
            <a:avLst/>
          </a:prstGeom>
          <a:solidFill>
            <a:srgbClr val="32B9CD"/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85" name="CaixaDeTexto 84"/>
          <p:cNvSpPr txBox="1"/>
          <p:nvPr/>
        </p:nvSpPr>
        <p:spPr>
          <a:xfrm>
            <a:off x="8806237" y="289374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>
                <a:latin typeface="+mj-lt"/>
              </a:rPr>
              <a:t>PRESENCIAL</a:t>
            </a:r>
          </a:p>
        </p:txBody>
      </p:sp>
      <p:sp>
        <p:nvSpPr>
          <p:cNvPr id="86" name="Elipse 85"/>
          <p:cNvSpPr/>
          <p:nvPr/>
        </p:nvSpPr>
        <p:spPr>
          <a:xfrm>
            <a:off x="9171414" y="2514699"/>
            <a:ext cx="259933" cy="261200"/>
          </a:xfrm>
          <a:prstGeom prst="ellipse">
            <a:avLst/>
          </a:prstGeom>
          <a:solidFill>
            <a:srgbClr val="32B9CD"/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pic>
        <p:nvPicPr>
          <p:cNvPr id="87" name="Picture 2" descr="Resultado de imagem para CHECKPOINT ICON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rgbClr val="E6005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511" y="2201478"/>
            <a:ext cx="548349" cy="54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check form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299" y="2087692"/>
            <a:ext cx="507127" cy="69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CaixaDeTexto 90"/>
          <p:cNvSpPr txBox="1"/>
          <p:nvPr/>
        </p:nvSpPr>
        <p:spPr>
          <a:xfrm>
            <a:off x="367752" y="2738945"/>
            <a:ext cx="1183337" cy="343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32"/>
              <a:t>Orientação</a:t>
            </a:r>
          </a:p>
        </p:txBody>
      </p:sp>
      <p:sp>
        <p:nvSpPr>
          <p:cNvPr id="92" name="CaixaDeTexto 91"/>
          <p:cNvSpPr txBox="1"/>
          <p:nvPr/>
        </p:nvSpPr>
        <p:spPr>
          <a:xfrm>
            <a:off x="10068867" y="2804253"/>
            <a:ext cx="1220206" cy="343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32"/>
              <a:t>Checkpoint</a:t>
            </a:r>
          </a:p>
        </p:txBody>
      </p:sp>
      <p:pic>
        <p:nvPicPr>
          <p:cNvPr id="5128" name="Picture 8" descr="Resultado de imagem para coach icon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175" y="1140480"/>
            <a:ext cx="932382" cy="93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7DD9EE7-8CA9-41CF-9E35-3C2E739872EF}"/>
              </a:ext>
            </a:extLst>
          </p:cNvPr>
          <p:cNvSpPr txBox="1"/>
          <p:nvPr/>
        </p:nvSpPr>
        <p:spPr>
          <a:xfrm>
            <a:off x="4219904" y="1255988"/>
            <a:ext cx="556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latin typeface="+mj-lt"/>
              </a:rPr>
              <a:t>+</a:t>
            </a:r>
            <a:endParaRPr lang="en-US" b="1" dirty="0">
              <a:latin typeface="+mj-lt"/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35270C16-A07C-4C4B-BD78-C548B0D87591}"/>
              </a:ext>
            </a:extLst>
          </p:cNvPr>
          <p:cNvSpPr txBox="1"/>
          <p:nvPr/>
        </p:nvSpPr>
        <p:spPr>
          <a:xfrm>
            <a:off x="6464389" y="1254992"/>
            <a:ext cx="556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latin typeface="+mj-lt"/>
              </a:rPr>
              <a:t>+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423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6DCEF-FBF3-4768-8596-3CF64E9B2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45" y="180783"/>
            <a:ext cx="8854625" cy="660473"/>
          </a:xfrm>
        </p:spPr>
        <p:txBody>
          <a:bodyPr/>
          <a:lstStyle/>
          <a:p>
            <a:r>
              <a:rPr lang="pt-BR" dirty="0"/>
              <a:t>Tempo para o Projeto – 2CCO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2088" y="6564313"/>
            <a:ext cx="569912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8</a:t>
            </a:fld>
            <a:endParaRPr lang="pt-BR" sz="798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FA39103-7329-41C8-BCE3-EA5EDAED0A92}"/>
              </a:ext>
            </a:extLst>
          </p:cNvPr>
          <p:cNvGrpSpPr/>
          <p:nvPr/>
        </p:nvGrpSpPr>
        <p:grpSpPr>
          <a:xfrm>
            <a:off x="978414" y="1269965"/>
            <a:ext cx="10022858" cy="2840548"/>
            <a:chOff x="1165686" y="1273862"/>
            <a:chExt cx="10022858" cy="2840548"/>
          </a:xfrm>
        </p:grpSpPr>
        <p:cxnSp>
          <p:nvCxnSpPr>
            <p:cNvPr id="5" name="Conector reto 4"/>
            <p:cNvCxnSpPr>
              <a:cxnSpLocks/>
            </p:cNvCxnSpPr>
            <p:nvPr/>
          </p:nvCxnSpPr>
          <p:spPr>
            <a:xfrm flipH="1">
              <a:off x="3091453" y="1273862"/>
              <a:ext cx="0" cy="2840548"/>
            </a:xfrm>
            <a:prstGeom prst="line">
              <a:avLst/>
            </a:prstGeom>
            <a:ln>
              <a:solidFill>
                <a:srgbClr val="25374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tângulo 5"/>
            <p:cNvSpPr/>
            <p:nvPr/>
          </p:nvSpPr>
          <p:spPr>
            <a:xfrm>
              <a:off x="1545807" y="3434519"/>
              <a:ext cx="104491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2000" b="1" dirty="0">
                  <a:solidFill>
                    <a:srgbClr val="E6005A"/>
                  </a:solidFill>
                </a:rPr>
                <a:t>SEG</a:t>
              </a:r>
            </a:p>
          </p:txBody>
        </p:sp>
        <p:cxnSp>
          <p:nvCxnSpPr>
            <p:cNvPr id="8" name="Conector reto 7"/>
            <p:cNvCxnSpPr>
              <a:cxnSpLocks/>
            </p:cNvCxnSpPr>
            <p:nvPr/>
          </p:nvCxnSpPr>
          <p:spPr>
            <a:xfrm flipH="1">
              <a:off x="5115976" y="1273862"/>
              <a:ext cx="0" cy="2840548"/>
            </a:xfrm>
            <a:prstGeom prst="line">
              <a:avLst/>
            </a:prstGeom>
            <a:ln>
              <a:solidFill>
                <a:srgbClr val="25374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tângulo 8"/>
            <p:cNvSpPr/>
            <p:nvPr/>
          </p:nvSpPr>
          <p:spPr>
            <a:xfrm>
              <a:off x="3570330" y="3434519"/>
              <a:ext cx="104491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2000" b="1">
                  <a:solidFill>
                    <a:srgbClr val="E6005A"/>
                  </a:solidFill>
                </a:rPr>
                <a:t>TER</a:t>
              </a:r>
            </a:p>
          </p:txBody>
        </p:sp>
        <p:cxnSp>
          <p:nvCxnSpPr>
            <p:cNvPr id="10" name="Conector reto 9"/>
            <p:cNvCxnSpPr>
              <a:cxnSpLocks/>
            </p:cNvCxnSpPr>
            <p:nvPr/>
          </p:nvCxnSpPr>
          <p:spPr>
            <a:xfrm flipH="1">
              <a:off x="7205807" y="1273862"/>
              <a:ext cx="0" cy="2840548"/>
            </a:xfrm>
            <a:prstGeom prst="line">
              <a:avLst/>
            </a:prstGeom>
            <a:ln>
              <a:solidFill>
                <a:srgbClr val="25374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tângulo 10"/>
            <p:cNvSpPr/>
            <p:nvPr/>
          </p:nvSpPr>
          <p:spPr>
            <a:xfrm>
              <a:off x="5583927" y="3434519"/>
              <a:ext cx="104491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2000" b="1">
                  <a:solidFill>
                    <a:srgbClr val="E6005A"/>
                  </a:solidFill>
                </a:rPr>
                <a:t>QUA</a:t>
              </a:r>
            </a:p>
          </p:txBody>
        </p:sp>
        <p:cxnSp>
          <p:nvCxnSpPr>
            <p:cNvPr id="12" name="Conector reto 11"/>
            <p:cNvCxnSpPr>
              <a:cxnSpLocks/>
            </p:cNvCxnSpPr>
            <p:nvPr/>
          </p:nvCxnSpPr>
          <p:spPr>
            <a:xfrm flipH="1">
              <a:off x="9230331" y="1273862"/>
              <a:ext cx="0" cy="2840548"/>
            </a:xfrm>
            <a:prstGeom prst="line">
              <a:avLst/>
            </a:prstGeom>
            <a:ln>
              <a:solidFill>
                <a:srgbClr val="25374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tângulo 12"/>
            <p:cNvSpPr/>
            <p:nvPr/>
          </p:nvSpPr>
          <p:spPr>
            <a:xfrm>
              <a:off x="7619377" y="3434519"/>
              <a:ext cx="104491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2000" b="1">
                  <a:solidFill>
                    <a:srgbClr val="E6005A"/>
                  </a:solidFill>
                </a:rPr>
                <a:t>QUI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9753204" y="3434519"/>
              <a:ext cx="104491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2000" b="1">
                  <a:solidFill>
                    <a:srgbClr val="E6005A"/>
                  </a:solidFill>
                </a:rPr>
                <a:t>SEX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9426841" y="1506939"/>
              <a:ext cx="1761703" cy="1546017"/>
            </a:xfrm>
            <a:prstGeom prst="rect">
              <a:avLst/>
            </a:prstGeom>
            <a:solidFill>
              <a:srgbClr val="E60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/>
                <a:t>OPEN LAB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7400725" y="1491139"/>
              <a:ext cx="1763296" cy="1546017"/>
            </a:xfrm>
            <a:prstGeom prst="rect">
              <a:avLst/>
            </a:prstGeom>
            <a:solidFill>
              <a:srgbClr val="32B9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/>
                <a:t>PESQUISA &amp; INOVAÇÃO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222068" y="2264148"/>
              <a:ext cx="1761703" cy="78880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2B9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>
                  <a:solidFill>
                    <a:schemeClr val="tx1"/>
                  </a:solidFill>
                </a:rPr>
                <a:t>Tempo nas Disciplinas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280040" y="2264148"/>
              <a:ext cx="1761703" cy="78880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2B9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>
                  <a:solidFill>
                    <a:schemeClr val="tx1"/>
                  </a:solidFill>
                </a:rPr>
                <a:t>Tempo nas Disciplinas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1165686" y="2264148"/>
              <a:ext cx="1761703" cy="78880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2B9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Tempo nas Disciplinas</a:t>
              </a:r>
            </a:p>
          </p:txBody>
        </p:sp>
      </p:grpSp>
      <p:sp>
        <p:nvSpPr>
          <p:cNvPr id="30" name="Retângulo 29"/>
          <p:cNvSpPr/>
          <p:nvPr/>
        </p:nvSpPr>
        <p:spPr>
          <a:xfrm>
            <a:off x="1027563" y="4539223"/>
            <a:ext cx="10028860" cy="1567373"/>
          </a:xfrm>
          <a:prstGeom prst="rect">
            <a:avLst/>
          </a:prstGeom>
          <a:solidFill>
            <a:srgbClr val="32B9CD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rgbClr val="272A30"/>
                </a:solidFill>
              </a:rPr>
              <a:t>LIBERDADE COM RESPONSABILIDADE</a:t>
            </a:r>
          </a:p>
        </p:txBody>
      </p:sp>
    </p:spTree>
    <p:extLst>
      <p:ext uri="{BB962C8B-B14F-4D97-AF65-F5344CB8AC3E}">
        <p14:creationId xmlns:p14="http://schemas.microsoft.com/office/powerpoint/2010/main" val="294767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1473200" y="3082470"/>
            <a:ext cx="9245600" cy="843644"/>
          </a:xfrm>
        </p:spPr>
        <p:txBody>
          <a:bodyPr/>
          <a:lstStyle/>
          <a:p>
            <a:r>
              <a:rPr lang="pt-BR" sz="4400" b="1" dirty="0">
                <a:solidFill>
                  <a:schemeClr val="bg1"/>
                </a:solidFill>
              </a:rPr>
              <a:t>EXPERIMENTAR &amp; PLANEJAR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2088" y="6564313"/>
            <a:ext cx="569912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9</a:t>
            </a:fld>
            <a:endParaRPr lang="pt-BR" sz="798"/>
          </a:p>
        </p:txBody>
      </p:sp>
      <p:sp>
        <p:nvSpPr>
          <p:cNvPr id="6" name="Espaço Reservado para Texto 3">
            <a:extLst>
              <a:ext uri="{FF2B5EF4-FFF2-40B4-BE49-F238E27FC236}">
                <a16:creationId xmlns:a16="http://schemas.microsoft.com/office/drawing/2014/main" id="{50779570-0A8B-4A8C-9831-0784BC5298E7}"/>
              </a:ext>
            </a:extLst>
          </p:cNvPr>
          <p:cNvSpPr txBox="1">
            <a:spLocks/>
          </p:cNvSpPr>
          <p:nvPr/>
        </p:nvSpPr>
        <p:spPr>
          <a:xfrm>
            <a:off x="2298700" y="2163533"/>
            <a:ext cx="7594600" cy="84364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4500"/>
              </a:lnSpc>
              <a:spcBef>
                <a:spcPts val="1000"/>
              </a:spcBef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 kern="1200">
                <a:solidFill>
                  <a:srgbClr val="F4F5F5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Palavras-chave(s):</a:t>
            </a:r>
          </a:p>
        </p:txBody>
      </p:sp>
    </p:spTree>
    <p:extLst>
      <p:ext uri="{BB962C8B-B14F-4D97-AF65-F5344CB8AC3E}">
        <p14:creationId xmlns:p14="http://schemas.microsoft.com/office/powerpoint/2010/main" val="13189053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0731E8D1374834C8E89AE093B47FB16" ma:contentTypeVersion="4" ma:contentTypeDescription="Crie um novo documento." ma:contentTypeScope="" ma:versionID="4837e8b0590f4bdf6c36e45dd83967a9">
  <xsd:schema xmlns:xsd="http://www.w3.org/2001/XMLSchema" xmlns:xs="http://www.w3.org/2001/XMLSchema" xmlns:p="http://schemas.microsoft.com/office/2006/metadata/properties" xmlns:ns2="8d73c667-0e32-466c-9097-a1f484c201cc" targetNamespace="http://schemas.microsoft.com/office/2006/metadata/properties" ma:root="true" ma:fieldsID="2b1d107c167b6255f3e6c6b90367b717" ns2:_="">
    <xsd:import namespace="8d73c667-0e32-466c-9097-a1f484c201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73c667-0e32-466c-9097-a1f484c201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6D5030-9AA2-4901-9903-314081232E77}">
  <ds:schemaRefs>
    <ds:schemaRef ds:uri="http://www.w3.org/XML/1998/namespace"/>
    <ds:schemaRef ds:uri="http://schemas.microsoft.com/office/infopath/2007/PartnerControls"/>
    <ds:schemaRef ds:uri="8d73c667-0e32-466c-9097-a1f484c201cc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B7E5500-1E1C-4DD3-A9B7-CDF199E776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A63D9-D020-4140-8B2F-EC8E663DD6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73c667-0e32-466c-9097-a1f484c201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2533</Words>
  <Application>Microsoft Office PowerPoint</Application>
  <PresentationFormat>Widescreen</PresentationFormat>
  <Paragraphs>502</Paragraphs>
  <Slides>28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Arial</vt:lpstr>
      <vt:lpstr>Barlow</vt:lpstr>
      <vt:lpstr>Calibri</vt:lpstr>
      <vt:lpstr>Exo 2</vt:lpstr>
      <vt:lpstr>Simplon Mono</vt:lpstr>
      <vt:lpstr>Wingdings</vt:lpstr>
      <vt:lpstr>Tema do Office</vt:lpstr>
      <vt:lpstr>Apresentação do PowerPoint</vt:lpstr>
      <vt:lpstr>Pesquisa e Inovação</vt:lpstr>
      <vt:lpstr>Objetivo da Aula </vt:lpstr>
      <vt:lpstr>Apresentação do PowerPoint</vt:lpstr>
      <vt:lpstr>Apresentação do PowerPoint</vt:lpstr>
      <vt:lpstr>Regras de ouro</vt:lpstr>
      <vt:lpstr>Processo de Trabalho - Sprints</vt:lpstr>
      <vt:lpstr>Tempo para o Projeto – 2CCO</vt:lpstr>
      <vt:lpstr>Apresentação do PowerPoint</vt:lpstr>
      <vt:lpstr>PI – 2CCO</vt:lpstr>
      <vt:lpstr>Detalhamento da Sprint 1</vt:lpstr>
      <vt:lpstr>Detalhamento da Sprint 2</vt:lpstr>
      <vt:lpstr>Pesquisa e Inovação</vt:lpstr>
      <vt:lpstr>Conceitos que serão utilizados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ROBERTA APARECIDA PIRES .</cp:lastModifiedBy>
  <cp:revision>192</cp:revision>
  <dcterms:created xsi:type="dcterms:W3CDTF">2021-08-25T19:26:40Z</dcterms:created>
  <dcterms:modified xsi:type="dcterms:W3CDTF">2022-04-27T23:23:11Z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0x010100A0731E8D1374834C8E89AE093B47FB16</vt:lpwstr>
  </property>
</Properties>
</file>