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258" r:id="rId6"/>
    <p:sldId id="960" r:id="rId7"/>
    <p:sldId id="961" r:id="rId8"/>
    <p:sldId id="962" r:id="rId9"/>
    <p:sldId id="965" r:id="rId10"/>
    <p:sldId id="974" r:id="rId11"/>
    <p:sldId id="971" r:id="rId12"/>
    <p:sldId id="967" r:id="rId13"/>
    <p:sldId id="972" r:id="rId14"/>
    <p:sldId id="272"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FB661"/>
    <a:srgbClr val="63B1BC"/>
    <a:srgbClr val="2DBEFA"/>
    <a:srgbClr val="F4F5F5"/>
    <a:srgbClr val="0762C8"/>
    <a:srgbClr val="63666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01" autoAdjust="0"/>
  </p:normalViewPr>
  <p:slideViewPr>
    <p:cSldViewPr snapToGrid="0">
      <p:cViewPr varScale="1">
        <p:scale>
          <a:sx n="70" d="100"/>
          <a:sy n="70" d="100"/>
        </p:scale>
        <p:origin x="534" y="60"/>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08/03/2022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‹nº›</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8916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4</a:t>
            </a:fld>
            <a:endParaRPr lang="pt-BR"/>
          </a:p>
        </p:txBody>
      </p:sp>
    </p:spTree>
    <p:extLst>
      <p:ext uri="{BB962C8B-B14F-4D97-AF65-F5344CB8AC3E}">
        <p14:creationId xmlns:p14="http://schemas.microsoft.com/office/powerpoint/2010/main" val="13942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5</a:t>
            </a:fld>
            <a:endParaRPr lang="pt-BR"/>
          </a:p>
        </p:txBody>
      </p:sp>
    </p:spTree>
    <p:extLst>
      <p:ext uri="{BB962C8B-B14F-4D97-AF65-F5344CB8AC3E}">
        <p14:creationId xmlns:p14="http://schemas.microsoft.com/office/powerpoint/2010/main" val="11605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6</a:t>
            </a:fld>
            <a:endParaRPr lang="pt-BR"/>
          </a:p>
        </p:txBody>
      </p:sp>
    </p:spTree>
    <p:extLst>
      <p:ext uri="{BB962C8B-B14F-4D97-AF65-F5344CB8AC3E}">
        <p14:creationId xmlns:p14="http://schemas.microsoft.com/office/powerpoint/2010/main" val="42578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7</a:t>
            </a:fld>
            <a:endParaRPr lang="pt-BR"/>
          </a:p>
        </p:txBody>
      </p:sp>
    </p:spTree>
    <p:extLst>
      <p:ext uri="{BB962C8B-B14F-4D97-AF65-F5344CB8AC3E}">
        <p14:creationId xmlns:p14="http://schemas.microsoft.com/office/powerpoint/2010/main" val="85439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8</a:t>
            </a:fld>
            <a:endParaRPr lang="pt-BR"/>
          </a:p>
        </p:txBody>
      </p:sp>
    </p:spTree>
    <p:extLst>
      <p:ext uri="{BB962C8B-B14F-4D97-AF65-F5344CB8AC3E}">
        <p14:creationId xmlns:p14="http://schemas.microsoft.com/office/powerpoint/2010/main" val="299845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9</a:t>
            </a:fld>
            <a:endParaRPr lang="pt-BR"/>
          </a:p>
        </p:txBody>
      </p:sp>
    </p:spTree>
    <p:extLst>
      <p:ext uri="{BB962C8B-B14F-4D97-AF65-F5344CB8AC3E}">
        <p14:creationId xmlns:p14="http://schemas.microsoft.com/office/powerpoint/2010/main" val="3171920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10</a:t>
            </a:fld>
            <a:endParaRPr lang="pt-BR"/>
          </a:p>
        </p:txBody>
      </p:sp>
    </p:spTree>
    <p:extLst>
      <p:ext uri="{BB962C8B-B14F-4D97-AF65-F5344CB8AC3E}">
        <p14:creationId xmlns:p14="http://schemas.microsoft.com/office/powerpoint/2010/main" val="33981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9.xml"/><Relationship Id="rId16" Type="http://schemas.openxmlformats.org/officeDocument/2006/relationships/image" Target="../media/image21.svg"/><Relationship Id="rId1" Type="http://schemas.openxmlformats.org/officeDocument/2006/relationships/slideLayout" Target="../slideLayouts/slideLayout10.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oioqhu4DKWXZjN5D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hTNBEy3QAbbHLrSXulXgSEfsSIBMbqGnTzKxCMEi1eA/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doador.msf.org.br/doacao-doador-sem-fronteiras" TargetMode="External"/><Relationship Id="rId5" Type="http://schemas.openxmlformats.org/officeDocument/2006/relationships/hyperlink" Target="https://www.amigosdobem.org/" TargetMode="External"/><Relationship Id="rId4" Type="http://schemas.openxmlformats.org/officeDocument/2006/relationships/hyperlink" Target="https://actionaid.org.br/doe-agora/como-doar/mude-uma-vida/?utm_source=googlecs&amp;utm_medium=search&amp;utm_campaign=apadrinhamento&amp;gclid=CjwKCAiA1JGRBhBSEiwAxXblwRPRlzVX_qykDiezPlLyqBQEc3DTn5WcaiGZv1UQLDlTJy9dwYcpdxoC14AQAvD_Bw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Jornada - Simplificada</a:t>
            </a:r>
          </a:p>
        </p:txBody>
      </p:sp>
      <p:sp>
        <p:nvSpPr>
          <p:cNvPr id="40" name="Seta: Pentágono 39">
            <a:extLst>
              <a:ext uri="{FF2B5EF4-FFF2-40B4-BE49-F238E27FC236}">
                <a16:creationId xmlns:a16="http://schemas.microsoft.com/office/drawing/2014/main" id="{7A5E176E-AA3B-4B6E-AE29-195BD6366D37}"/>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Doador</a:t>
            </a:r>
          </a:p>
          <a:p>
            <a:pPr algn="ctr"/>
            <a:r>
              <a:rPr lang="pt-BR" sz="1400" b="1" dirty="0"/>
              <a:t>Usuário quer doar</a:t>
            </a:r>
          </a:p>
        </p:txBody>
      </p:sp>
      <p:cxnSp>
        <p:nvCxnSpPr>
          <p:cNvPr id="44" name="Conector reto 43">
            <a:extLst>
              <a:ext uri="{FF2B5EF4-FFF2-40B4-BE49-F238E27FC236}">
                <a16:creationId xmlns:a16="http://schemas.microsoft.com/office/drawing/2014/main" id="{A8AD9801-F73F-4FF4-AD2D-E89ABBB7D0F5}"/>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2EABCFD-DF70-4F16-AD1B-2E16D3CBCDB4}"/>
              </a:ext>
            </a:extLst>
          </p:cNvPr>
          <p:cNvSpPr/>
          <p:nvPr/>
        </p:nvSpPr>
        <p:spPr>
          <a:xfrm>
            <a:off x="3054600" y="1821034"/>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Realiza doação via cartão de crédito</a:t>
            </a:r>
            <a:endParaRPr lang="pt-BR" sz="1800" dirty="0">
              <a:latin typeface="Exo 2" panose="00000500000000000000" pitchFamily="50" charset="0"/>
            </a:endParaRPr>
          </a:p>
        </p:txBody>
      </p:sp>
      <p:cxnSp>
        <p:nvCxnSpPr>
          <p:cNvPr id="46" name="Conector reto 45">
            <a:extLst>
              <a:ext uri="{FF2B5EF4-FFF2-40B4-BE49-F238E27FC236}">
                <a16:creationId xmlns:a16="http://schemas.microsoft.com/office/drawing/2014/main" id="{B27F9872-88B9-49C8-9870-E721BFE687D5}"/>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97711B2C-6CD3-470D-AA36-229EC801CCD1}"/>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8" name="Retângulo 47">
            <a:extLst>
              <a:ext uri="{FF2B5EF4-FFF2-40B4-BE49-F238E27FC236}">
                <a16:creationId xmlns:a16="http://schemas.microsoft.com/office/drawing/2014/main" id="{32D853A9-2996-41B9-BDE6-AC13EBC37446}"/>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50" name="Retângulo 49">
            <a:extLst>
              <a:ext uri="{FF2B5EF4-FFF2-40B4-BE49-F238E27FC236}">
                <a16:creationId xmlns:a16="http://schemas.microsoft.com/office/drawing/2014/main" id="{6C1FC3A8-D29F-416C-8866-FFBFF6CFA2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51" name="Conector reto 50">
            <a:extLst>
              <a:ext uri="{FF2B5EF4-FFF2-40B4-BE49-F238E27FC236}">
                <a16:creationId xmlns:a16="http://schemas.microsoft.com/office/drawing/2014/main" id="{5F72E0CD-6E7D-4BE3-B122-0FDE0DB13CA3}"/>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38E392A5-D5C4-4E93-81B3-2C2DDE0DF481}"/>
              </a:ext>
            </a:extLst>
          </p:cNvPr>
          <p:cNvSpPr/>
          <p:nvPr/>
        </p:nvSpPr>
        <p:spPr>
          <a:xfrm>
            <a:off x="3142832" y="4267456"/>
            <a:ext cx="2037351" cy="646331"/>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doar</a:t>
            </a:r>
            <a:endParaRPr lang="pt-BR" sz="1800" dirty="0">
              <a:latin typeface="Exo 2" panose="00000500000000000000" pitchFamily="50" charset="0"/>
            </a:endParaRPr>
          </a:p>
        </p:txBody>
      </p:sp>
      <p:cxnSp>
        <p:nvCxnSpPr>
          <p:cNvPr id="53" name="Conector reto 52">
            <a:extLst>
              <a:ext uri="{FF2B5EF4-FFF2-40B4-BE49-F238E27FC236}">
                <a16:creationId xmlns:a16="http://schemas.microsoft.com/office/drawing/2014/main" id="{B0E22083-FDC6-42DB-8F22-3D295395355C}"/>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0AFE6135-8811-4A6E-833E-9E842EBC6675}"/>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55" name="Retângulo 54">
            <a:extLst>
              <a:ext uri="{FF2B5EF4-FFF2-40B4-BE49-F238E27FC236}">
                <a16:creationId xmlns:a16="http://schemas.microsoft.com/office/drawing/2014/main" id="{11053D1A-6F2A-4187-BDDA-F16CCFD2FB8A}"/>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56" name="Retângulo 55">
            <a:extLst>
              <a:ext uri="{FF2B5EF4-FFF2-40B4-BE49-F238E27FC236}">
                <a16:creationId xmlns:a16="http://schemas.microsoft.com/office/drawing/2014/main" id="{88C73EF7-0221-4C9D-8984-1DB5E5329B28}"/>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57" name="Seta: Pentágono 56">
            <a:extLst>
              <a:ext uri="{FF2B5EF4-FFF2-40B4-BE49-F238E27FC236}">
                <a16:creationId xmlns:a16="http://schemas.microsoft.com/office/drawing/2014/main" id="{7F002D23-EA12-4C3E-8CD9-8A8226298C53}"/>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58" name="Seta: Pentágono 57">
            <a:extLst>
              <a:ext uri="{FF2B5EF4-FFF2-40B4-BE49-F238E27FC236}">
                <a16:creationId xmlns:a16="http://schemas.microsoft.com/office/drawing/2014/main" id="{0CCDB0CF-AE1B-43FB-B894-DA318A573E45}"/>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9" name="Seta: Pentágono 58">
            <a:extLst>
              <a:ext uri="{FF2B5EF4-FFF2-40B4-BE49-F238E27FC236}">
                <a16:creationId xmlns:a16="http://schemas.microsoft.com/office/drawing/2014/main" id="{0BB13E62-EB58-4BCD-B51B-6701A40573A6}"/>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74" name="Gráfico 73" descr="Envelope">
            <a:extLst>
              <a:ext uri="{FF2B5EF4-FFF2-40B4-BE49-F238E27FC236}">
                <a16:creationId xmlns:a16="http://schemas.microsoft.com/office/drawing/2014/main" id="{705BD92E-401D-430E-BC8C-783C8215BA5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6625" y="-203425"/>
            <a:ext cx="914400" cy="914400"/>
          </a:xfrm>
          <a:prstGeom prst="rect">
            <a:avLst/>
          </a:prstGeom>
        </p:spPr>
      </p:pic>
      <p:pic>
        <p:nvPicPr>
          <p:cNvPr id="75" name="Gráfico 74" descr="Baixar da nuvem">
            <a:extLst>
              <a:ext uri="{FF2B5EF4-FFF2-40B4-BE49-F238E27FC236}">
                <a16:creationId xmlns:a16="http://schemas.microsoft.com/office/drawing/2014/main" id="{E889898B-07D7-4A93-9022-99313B4109F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06301" y="2705477"/>
            <a:ext cx="914400" cy="914400"/>
          </a:xfrm>
          <a:prstGeom prst="rect">
            <a:avLst/>
          </a:prstGeom>
        </p:spPr>
      </p:pic>
      <p:pic>
        <p:nvPicPr>
          <p:cNvPr id="76" name="Gráfico 75" descr="Call center">
            <a:extLst>
              <a:ext uri="{FF2B5EF4-FFF2-40B4-BE49-F238E27FC236}">
                <a16:creationId xmlns:a16="http://schemas.microsoft.com/office/drawing/2014/main" id="{809ADB87-B26C-4F66-9B09-86E09B718FD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301" y="700633"/>
            <a:ext cx="914400" cy="914400"/>
          </a:xfrm>
          <a:prstGeom prst="rect">
            <a:avLst/>
          </a:prstGeom>
        </p:spPr>
      </p:pic>
      <p:pic>
        <p:nvPicPr>
          <p:cNvPr id="77" name="Gráfico 76" descr="Fala">
            <a:extLst>
              <a:ext uri="{FF2B5EF4-FFF2-40B4-BE49-F238E27FC236}">
                <a16:creationId xmlns:a16="http://schemas.microsoft.com/office/drawing/2014/main" id="{B80393A4-CD8B-4216-A968-72EE521BFADA}"/>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301" y="1791077"/>
            <a:ext cx="914400" cy="914400"/>
          </a:xfrm>
          <a:prstGeom prst="rect">
            <a:avLst/>
          </a:prstGeom>
        </p:spPr>
      </p:pic>
      <p:pic>
        <p:nvPicPr>
          <p:cNvPr id="79" name="Gráfico 78" descr="Rosto neutro sem preenchimento ">
            <a:extLst>
              <a:ext uri="{FF2B5EF4-FFF2-40B4-BE49-F238E27FC236}">
                <a16:creationId xmlns:a16="http://schemas.microsoft.com/office/drawing/2014/main" id="{D1E4C346-AACD-4ABA-9540-6EE52F5A837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627227" y="2944303"/>
            <a:ext cx="914400" cy="914400"/>
          </a:xfrm>
          <a:prstGeom prst="rect">
            <a:avLst/>
          </a:prstGeom>
        </p:spPr>
      </p:pic>
      <p:pic>
        <p:nvPicPr>
          <p:cNvPr id="80" name="Gráfico 79" descr="Rosto triste sem preenchimento ">
            <a:extLst>
              <a:ext uri="{FF2B5EF4-FFF2-40B4-BE49-F238E27FC236}">
                <a16:creationId xmlns:a16="http://schemas.microsoft.com/office/drawing/2014/main" id="{5E638E41-AE51-4FCB-918B-4D93C61F3350}"/>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986277" y="2952800"/>
            <a:ext cx="914400" cy="914400"/>
          </a:xfrm>
          <a:prstGeom prst="rect">
            <a:avLst/>
          </a:prstGeom>
        </p:spPr>
      </p:pic>
      <p:sp>
        <p:nvSpPr>
          <p:cNvPr id="29" name="Retângulo 28">
            <a:extLst>
              <a:ext uri="{FF2B5EF4-FFF2-40B4-BE49-F238E27FC236}">
                <a16:creationId xmlns:a16="http://schemas.microsoft.com/office/drawing/2014/main" id="{CEFC3528-BE59-4D91-A762-EF6CFEF1119F}"/>
              </a:ext>
            </a:extLst>
          </p:cNvPr>
          <p:cNvSpPr/>
          <p:nvPr/>
        </p:nvSpPr>
        <p:spPr>
          <a:xfrm>
            <a:off x="5077324" y="1794445"/>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Recebe o dinheiro do doador</a:t>
            </a:r>
          </a:p>
        </p:txBody>
      </p:sp>
      <p:sp>
        <p:nvSpPr>
          <p:cNvPr id="30" name="Retângulo 29">
            <a:extLst>
              <a:ext uri="{FF2B5EF4-FFF2-40B4-BE49-F238E27FC236}">
                <a16:creationId xmlns:a16="http://schemas.microsoft.com/office/drawing/2014/main" id="{6D89AA14-DBE7-4D07-BCD4-D3FC8681919E}"/>
              </a:ext>
            </a:extLst>
          </p:cNvPr>
          <p:cNvSpPr/>
          <p:nvPr/>
        </p:nvSpPr>
        <p:spPr>
          <a:xfrm>
            <a:off x="7114676" y="1769199"/>
            <a:ext cx="2022724" cy="1077218"/>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Os dois atores finalizam processo de saída e recebimento.</a:t>
            </a:r>
          </a:p>
        </p:txBody>
      </p:sp>
      <p:sp>
        <p:nvSpPr>
          <p:cNvPr id="31" name="Retângulo 30">
            <a:extLst>
              <a:ext uri="{FF2B5EF4-FFF2-40B4-BE49-F238E27FC236}">
                <a16:creationId xmlns:a16="http://schemas.microsoft.com/office/drawing/2014/main" id="{19B8C38A-6D1D-49F0-96C4-921FE14F4A16}"/>
              </a:ext>
            </a:extLst>
          </p:cNvPr>
          <p:cNvSpPr/>
          <p:nvPr/>
        </p:nvSpPr>
        <p:spPr>
          <a:xfrm>
            <a:off x="9244566" y="1744090"/>
            <a:ext cx="2022724"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faz uso do dinheiro, porém não tem como comprovar o dinheiro gasto.</a:t>
            </a:r>
          </a:p>
        </p:txBody>
      </p:sp>
      <p:pic>
        <p:nvPicPr>
          <p:cNvPr id="33" name="Gráfico 32" descr="Rosto sorridente sem preenchimento ">
            <a:extLst>
              <a:ext uri="{FF2B5EF4-FFF2-40B4-BE49-F238E27FC236}">
                <a16:creationId xmlns:a16="http://schemas.microsoft.com/office/drawing/2014/main" id="{8BB35DFD-B958-41E7-BC53-B37378012A9D}"/>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439063" y="2924981"/>
            <a:ext cx="914400" cy="914400"/>
          </a:xfrm>
          <a:prstGeom prst="rect">
            <a:avLst/>
          </a:prstGeom>
        </p:spPr>
      </p:pic>
      <p:pic>
        <p:nvPicPr>
          <p:cNvPr id="34" name="Gráfico 33" descr="Rosto sorridente sem preenchimento ">
            <a:extLst>
              <a:ext uri="{FF2B5EF4-FFF2-40B4-BE49-F238E27FC236}">
                <a16:creationId xmlns:a16="http://schemas.microsoft.com/office/drawing/2014/main" id="{5545A399-2AEC-4AC7-A065-8711B04829F2}"/>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492376" y="2924981"/>
            <a:ext cx="914400" cy="914400"/>
          </a:xfrm>
          <a:prstGeom prst="rect">
            <a:avLst/>
          </a:prstGeom>
        </p:spPr>
      </p:pic>
      <p:sp>
        <p:nvSpPr>
          <p:cNvPr id="35" name="Retângulo 34">
            <a:extLst>
              <a:ext uri="{FF2B5EF4-FFF2-40B4-BE49-F238E27FC236}">
                <a16:creationId xmlns:a16="http://schemas.microsoft.com/office/drawing/2014/main" id="{24DD1932-D3B1-4A57-960C-E5381C0E50B6}"/>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receber a doação</a:t>
            </a:r>
            <a:endParaRPr lang="pt-BR" sz="1800" dirty="0">
              <a:latin typeface="Exo 2" panose="00000500000000000000" pitchFamily="50" charset="0"/>
            </a:endParaRPr>
          </a:p>
        </p:txBody>
      </p:sp>
      <p:sp>
        <p:nvSpPr>
          <p:cNvPr id="36" name="Retângulo 35">
            <a:extLst>
              <a:ext uri="{FF2B5EF4-FFF2-40B4-BE49-F238E27FC236}">
                <a16:creationId xmlns:a16="http://schemas.microsoft.com/office/drawing/2014/main" id="{04D1017E-22B5-4848-A48F-45B73B2FB885}"/>
              </a:ext>
            </a:extLst>
          </p:cNvPr>
          <p:cNvSpPr/>
          <p:nvPr/>
        </p:nvSpPr>
        <p:spPr>
          <a:xfrm>
            <a:off x="7311384" y="4267456"/>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Usuário ator fica desconfiado do destino do dinheiro</a:t>
            </a:r>
          </a:p>
        </p:txBody>
      </p:sp>
      <p:sp>
        <p:nvSpPr>
          <p:cNvPr id="37" name="Retângulo 36">
            <a:extLst>
              <a:ext uri="{FF2B5EF4-FFF2-40B4-BE49-F238E27FC236}">
                <a16:creationId xmlns:a16="http://schemas.microsoft.com/office/drawing/2014/main" id="{8B091F3B-CDAC-4D6B-A653-0140181AFBCC}"/>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ONGS não consegue comprovar o destino</a:t>
            </a:r>
            <a:endParaRPr lang="pt-BR" sz="1800" dirty="0">
              <a:latin typeface="Exo 2" panose="00000500000000000000" pitchFamily="50" charset="0"/>
            </a:endParaRPr>
          </a:p>
        </p:txBody>
      </p:sp>
      <p:sp>
        <p:nvSpPr>
          <p:cNvPr id="38" name="Retângulo 37">
            <a:extLst>
              <a:ext uri="{FF2B5EF4-FFF2-40B4-BE49-F238E27FC236}">
                <a16:creationId xmlns:a16="http://schemas.microsoft.com/office/drawing/2014/main" id="{903F0228-1E65-4316-9754-EA9A9E0B4630}"/>
              </a:ext>
            </a:extLst>
          </p:cNvPr>
          <p:cNvSpPr/>
          <p:nvPr/>
        </p:nvSpPr>
        <p:spPr>
          <a:xfrm>
            <a:off x="5091951" y="5688449"/>
            <a:ext cx="2037351" cy="738664"/>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poderá se cadastrar no aplicativo </a:t>
            </a:r>
          </a:p>
        </p:txBody>
      </p:sp>
      <p:sp>
        <p:nvSpPr>
          <p:cNvPr id="39" name="Retângulo 38">
            <a:extLst>
              <a:ext uri="{FF2B5EF4-FFF2-40B4-BE49-F238E27FC236}">
                <a16:creationId xmlns:a16="http://schemas.microsoft.com/office/drawing/2014/main" id="{27D3BA3B-3EB3-4CC8-9B09-AF136C49BF1A}"/>
              </a:ext>
            </a:extLst>
          </p:cNvPr>
          <p:cNvSpPr/>
          <p:nvPr/>
        </p:nvSpPr>
        <p:spPr>
          <a:xfrm>
            <a:off x="7301759" y="5710083"/>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Receberá notificações comprovando a finalidade do dinheiro enviado</a:t>
            </a:r>
          </a:p>
        </p:txBody>
      </p:sp>
      <p:sp>
        <p:nvSpPr>
          <p:cNvPr id="41" name="Retângulo 40">
            <a:extLst>
              <a:ext uri="{FF2B5EF4-FFF2-40B4-BE49-F238E27FC236}">
                <a16:creationId xmlns:a16="http://schemas.microsoft.com/office/drawing/2014/main" id="{FC53D4D9-7810-415E-B96E-DCBB7B08BA15}"/>
              </a:ext>
            </a:extLst>
          </p:cNvPr>
          <p:cNvSpPr/>
          <p:nvPr/>
        </p:nvSpPr>
        <p:spPr>
          <a:xfrm>
            <a:off x="9433561" y="5669247"/>
            <a:ext cx="2037351" cy="1015663"/>
          </a:xfrm>
          <a:prstGeom prst="rect">
            <a:avLst/>
          </a:prstGeom>
        </p:spPr>
        <p:txBody>
          <a:bodyPr wrap="square">
            <a:spAutoFit/>
          </a:bodyPr>
          <a:lstStyle/>
          <a:p>
            <a:pPr marL="342900" indent="-342900">
              <a:buFont typeface="Arial" panose="020B0604020202020204" pitchFamily="34" charset="0"/>
              <a:buChar char="•"/>
            </a:pPr>
            <a:r>
              <a:rPr lang="pt-BR" sz="1200" dirty="0">
                <a:latin typeface="Exo 2" panose="00000500000000000000" pitchFamily="50" charset="0"/>
              </a:rPr>
              <a:t>Terá uma aba para que a ONG envie um comprovante fiscal, mostrando a finalidade do dinheiro gasto</a:t>
            </a:r>
          </a:p>
        </p:txBody>
      </p:sp>
    </p:spTree>
    <p:extLst>
      <p:ext uri="{BB962C8B-B14F-4D97-AF65-F5344CB8AC3E}">
        <p14:creationId xmlns:p14="http://schemas.microsoft.com/office/powerpoint/2010/main" val="357117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Atividade - PI</a:t>
            </a:r>
            <a:endParaRPr lang="pt-BR" sz="1800" dirty="0"/>
          </a:p>
          <a:p>
            <a:r>
              <a:rPr lang="pt-BR" sz="1800" dirty="0"/>
              <a:t>Persona e Jornada </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Dados do Grupo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1"/>
            <a:ext cx="10273806" cy="3312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nome do Grupo</a:t>
            </a:r>
          </a:p>
          <a:p>
            <a:pPr marL="0" indent="0">
              <a:buNone/>
            </a:pPr>
            <a:r>
              <a:rPr lang="pt-BR" dirty="0" err="1">
                <a:latin typeface="+mj-lt"/>
              </a:rPr>
              <a:t>Better</a:t>
            </a:r>
            <a:r>
              <a:rPr lang="pt-BR" dirty="0">
                <a:latin typeface="+mj-lt"/>
              </a:rPr>
              <a:t> </a:t>
            </a:r>
            <a:r>
              <a:rPr lang="pt-BR" dirty="0" err="1">
                <a:latin typeface="+mj-lt"/>
              </a:rPr>
              <a:t>Place</a:t>
            </a:r>
            <a:r>
              <a:rPr lang="pt-BR" dirty="0">
                <a:latin typeface="+mj-lt"/>
              </a:rPr>
              <a:t> – Grupo 6</a:t>
            </a:r>
          </a:p>
          <a:p>
            <a:pPr marL="0" indent="0">
              <a:buFont typeface="Arial" panose="020B0604020202020204" pitchFamily="34" charset="0"/>
              <a:buNone/>
            </a:pPr>
            <a:endParaRPr lang="pt-BR" dirty="0">
              <a:latin typeface="+mj-lt"/>
            </a:endParaRPr>
          </a:p>
          <a:p>
            <a:pPr marL="0" indent="0">
              <a:buFont typeface="Arial" panose="020B0604020202020204" pitchFamily="34" charset="0"/>
              <a:buNone/>
            </a:pPr>
            <a:endParaRPr lang="pt-BR" dirty="0">
              <a:latin typeface="+mj-lt"/>
            </a:endParaRPr>
          </a:p>
          <a:p>
            <a:r>
              <a:rPr lang="pt-BR" dirty="0">
                <a:latin typeface="+mj-lt"/>
              </a:rPr>
              <a:t>RA e Integrantes do Grupo</a:t>
            </a:r>
          </a:p>
          <a:p>
            <a:pPr marL="0" indent="0">
              <a:buNone/>
            </a:pPr>
            <a:r>
              <a:rPr lang="pt-BR" sz="2400" dirty="0">
                <a:latin typeface="+mj-lt"/>
              </a:rPr>
              <a:t>Luiz Carlos </a:t>
            </a:r>
            <a:r>
              <a:rPr lang="pt-BR" sz="2400" dirty="0" err="1">
                <a:latin typeface="+mj-lt"/>
              </a:rPr>
              <a:t>Dinani</a:t>
            </a:r>
            <a:r>
              <a:rPr lang="pt-BR" sz="2400" dirty="0">
                <a:latin typeface="+mj-lt"/>
              </a:rPr>
              <a:t> Martins Filho – 02211045</a:t>
            </a:r>
          </a:p>
          <a:p>
            <a:pPr marL="0" indent="0">
              <a:buNone/>
            </a:pPr>
            <a:r>
              <a:rPr lang="pt-BR" sz="2400" dirty="0">
                <a:latin typeface="+mj-lt"/>
              </a:rPr>
              <a:t>Roberta Aparecida Pires – 02211057</a:t>
            </a:r>
          </a:p>
          <a:p>
            <a:pPr marL="0" indent="0">
              <a:buNone/>
            </a:pPr>
            <a:r>
              <a:rPr lang="pt-BR" sz="2400" dirty="0">
                <a:latin typeface="+mj-lt"/>
              </a:rPr>
              <a:t>Gabriel Lima de Lana Pedrosa – 02211019</a:t>
            </a:r>
          </a:p>
          <a:p>
            <a:pPr marL="0" indent="0">
              <a:buNone/>
            </a:pPr>
            <a:r>
              <a:rPr lang="pt-BR" sz="2400" dirty="0">
                <a:latin typeface="+mj-lt"/>
              </a:rPr>
              <a:t>Juan graciano da silva – 02211039</a:t>
            </a:r>
          </a:p>
          <a:p>
            <a:pPr marL="0" indent="0">
              <a:buNone/>
            </a:pPr>
            <a:r>
              <a:rPr lang="pt-BR" sz="2400" dirty="0">
                <a:latin typeface="+mj-lt"/>
              </a:rPr>
              <a:t>Pedro Henrique Leitão Santos - 02211051</a:t>
            </a: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47795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negócio (área) do projeto?</a:t>
            </a:r>
          </a:p>
          <a:p>
            <a:pPr marL="0" indent="0">
              <a:buNone/>
            </a:pPr>
            <a:r>
              <a:rPr lang="pt-BR" sz="2000" dirty="0">
                <a:latin typeface="+mj-lt"/>
              </a:rPr>
              <a:t>A área de negócio escolhida para o projeto foi direcionada a ONGs, mais especificamente ONGs que ajudam pessoas em extrema pobreza. O objetivo em si seria atrair mais o público alvo utilizando de formas mais fáceis e rápidas para doar, com a funcionalidade de doar em vaquinhas e em valor integral. No final o usuário receberia uma nota fiscal comprovando o uso do dinheiro doado e também receberia uma bonificação em forma de gamificação do próprio aplicativo.</a:t>
            </a:r>
          </a:p>
          <a:p>
            <a:pPr marL="0" indent="0">
              <a:buNone/>
            </a:pPr>
            <a:endParaRPr lang="pt-BR" dirty="0">
              <a:latin typeface="+mj-lt"/>
            </a:endParaRPr>
          </a:p>
          <a:p>
            <a:r>
              <a:rPr lang="pt-BR" dirty="0">
                <a:latin typeface="+mj-lt"/>
              </a:rPr>
              <a:t>Visite uma empresa para conhecer e/ou faça uma OBSERVAÇÃO EM CAMPO (virtual).  </a:t>
            </a:r>
          </a:p>
          <a:p>
            <a:pPr marL="0" indent="0">
              <a:buNone/>
            </a:pPr>
            <a:r>
              <a:rPr lang="pt-BR" sz="2000" dirty="0">
                <a:latin typeface="+mj-lt"/>
              </a:rPr>
              <a:t>Link para formulário:</a:t>
            </a:r>
          </a:p>
          <a:p>
            <a:pPr marL="0" indent="0">
              <a:buNone/>
            </a:pPr>
            <a:r>
              <a:rPr lang="pt-BR" sz="2000" dirty="0">
                <a:latin typeface="+mj-lt"/>
                <a:hlinkClick r:id="rId3"/>
              </a:rPr>
              <a:t>https://forms.gle/oioqhu4DKWXZjN5D8</a:t>
            </a:r>
            <a:endParaRPr lang="pt-BR" sz="2000" dirty="0">
              <a:latin typeface="+mj-lt"/>
            </a:endParaRPr>
          </a:p>
          <a:p>
            <a:pPr marL="0" indent="0">
              <a:buNone/>
            </a:pPr>
            <a:endParaRPr lang="pt-BR" sz="2000" dirty="0">
              <a:latin typeface="+mj-lt"/>
            </a:endParaRPr>
          </a:p>
          <a:p>
            <a:pPr marL="0" indent="0">
              <a:buNone/>
            </a:pPr>
            <a:endParaRPr lang="pt-BR" sz="2000" dirty="0">
              <a:latin typeface="+mj-lt"/>
            </a:endParaRP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171029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Coloque detalhes do que foi pesquisado, como links que apontam para vídeos e documentos.</a:t>
            </a:r>
          </a:p>
          <a:p>
            <a:pPr marL="0" indent="0">
              <a:buNone/>
            </a:pPr>
            <a:r>
              <a:rPr lang="pt-BR" sz="2400" dirty="0">
                <a:latin typeface="+mj-lt"/>
              </a:rPr>
              <a:t>Link para respostas do formulário:</a:t>
            </a:r>
          </a:p>
          <a:p>
            <a:pPr marL="0" indent="0">
              <a:buNone/>
            </a:pPr>
            <a:r>
              <a:rPr lang="pt-BR" sz="1600" dirty="0">
                <a:latin typeface="+mj-lt"/>
                <a:hlinkClick r:id="rId3"/>
              </a:rPr>
              <a:t>https://docs.google.com/spreadsheets/d/1hTNBEy3QAbbHLrSXulXgSEfsSIBMbqGnTzKxCMEi1eA/edit?usp=sharing</a:t>
            </a:r>
            <a:endParaRPr lang="pt-BR" sz="1600" dirty="0">
              <a:latin typeface="+mj-lt"/>
            </a:endParaRPr>
          </a:p>
          <a:p>
            <a:pPr marL="0" indent="0">
              <a:buNone/>
            </a:pPr>
            <a:endParaRPr lang="pt-BR" sz="2400" dirty="0">
              <a:latin typeface="+mj-lt"/>
            </a:endParaRPr>
          </a:p>
          <a:p>
            <a:pPr marL="0" indent="0">
              <a:buNone/>
            </a:pPr>
            <a:r>
              <a:rPr lang="pt-BR" sz="2400" dirty="0">
                <a:solidFill>
                  <a:srgbClr val="253746"/>
                </a:solidFill>
                <a:latin typeface="+mj-lt"/>
              </a:rPr>
              <a:t>Link para ONGs pesquisadas:</a:t>
            </a:r>
          </a:p>
          <a:p>
            <a:pPr marL="0" indent="0">
              <a:buNone/>
            </a:pPr>
            <a:r>
              <a:rPr lang="pt-BR" sz="1600" dirty="0">
                <a:solidFill>
                  <a:srgbClr val="253746"/>
                </a:solidFill>
                <a:latin typeface="+mj-lt"/>
                <a:hlinkClick r:id="rId4"/>
              </a:rPr>
              <a:t>https://actionaid.org.br/doe-agora/como-doar/mude-uma-vida/?utm_source=googlecs&amp;utm_medium=search&amp;utm_campaign=apadrinhamento&amp;gclid=CjwKCAiA1JGRBhBSEiwAxXblwRPRlzVX_qykDiezPlLyqBQEc3DTn5WcaiGZv1UQLDlTJy9dwYcpdxoC14AQAvD_BwE</a:t>
            </a:r>
            <a:endParaRPr lang="pt-BR" sz="1600" dirty="0">
              <a:solidFill>
                <a:srgbClr val="253746"/>
              </a:solidFill>
              <a:latin typeface="+mj-lt"/>
            </a:endParaRPr>
          </a:p>
          <a:p>
            <a:pPr marL="0" indent="0">
              <a:buNone/>
            </a:pPr>
            <a:endParaRPr lang="pt-BR" sz="1600" dirty="0">
              <a:solidFill>
                <a:srgbClr val="253746"/>
              </a:solidFill>
              <a:latin typeface="+mj-lt"/>
            </a:endParaRPr>
          </a:p>
          <a:p>
            <a:pPr marL="0" indent="0">
              <a:buNone/>
            </a:pPr>
            <a:r>
              <a:rPr lang="pt-BR" sz="1600" dirty="0">
                <a:solidFill>
                  <a:srgbClr val="253746"/>
                </a:solidFill>
                <a:latin typeface="+mj-lt"/>
                <a:hlinkClick r:id="rId5"/>
              </a:rPr>
              <a:t>https://www.amigosdobem.org</a:t>
            </a:r>
            <a:endParaRPr lang="pt-BR" sz="1600" dirty="0">
              <a:solidFill>
                <a:srgbClr val="253746"/>
              </a:solidFill>
              <a:latin typeface="+mj-lt"/>
            </a:endParaRPr>
          </a:p>
          <a:p>
            <a:pPr marL="0" indent="0">
              <a:buNone/>
            </a:pPr>
            <a:endParaRPr lang="pt-BR" sz="1100" dirty="0">
              <a:solidFill>
                <a:srgbClr val="253746"/>
              </a:solidFill>
              <a:latin typeface="+mj-lt"/>
            </a:endParaRPr>
          </a:p>
          <a:p>
            <a:pPr marL="0" indent="0">
              <a:buNone/>
            </a:pPr>
            <a:r>
              <a:rPr lang="pt-BR" sz="1600" dirty="0">
                <a:solidFill>
                  <a:srgbClr val="253746"/>
                </a:solidFill>
                <a:latin typeface="+mj-lt"/>
                <a:hlinkClick r:id="rId6"/>
              </a:rPr>
              <a:t>https://doador.msf.org.br/doacao-doador-sem-fronteiras</a:t>
            </a:r>
            <a:endParaRPr lang="pt-BR" sz="1600" dirty="0">
              <a:solidFill>
                <a:srgbClr val="253746"/>
              </a:solidFill>
              <a:latin typeface="+mj-lt"/>
            </a:endParaRPr>
          </a:p>
          <a:p>
            <a:pPr marL="0" indent="0">
              <a:buNone/>
            </a:pPr>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92048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22" name="Imagem 21" descr="Interface gráfica do usuário, Texto&#10;&#10;Descrição gerada automaticamente">
            <a:extLst>
              <a:ext uri="{FF2B5EF4-FFF2-40B4-BE49-F238E27FC236}">
                <a16:creationId xmlns:a16="http://schemas.microsoft.com/office/drawing/2014/main" id="{02863A4B-69AA-4B27-A140-339A5B12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01" y="860661"/>
            <a:ext cx="10076597" cy="5668086"/>
          </a:xfrm>
          <a:prstGeom prst="rect">
            <a:avLst/>
          </a:prstGeom>
        </p:spPr>
      </p:pic>
    </p:spTree>
    <p:extLst>
      <p:ext uri="{BB962C8B-B14F-4D97-AF65-F5344CB8AC3E}">
        <p14:creationId xmlns:p14="http://schemas.microsoft.com/office/powerpoint/2010/main" val="2892197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3" name="Imagem 2" descr="Texto&#10;&#10;Descrição gerada automaticamente">
            <a:extLst>
              <a:ext uri="{FF2B5EF4-FFF2-40B4-BE49-F238E27FC236}">
                <a16:creationId xmlns:a16="http://schemas.microsoft.com/office/drawing/2014/main" id="{9D067B93-B488-4DAE-83ED-5705A60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940" y="899045"/>
            <a:ext cx="9940120" cy="5591318"/>
          </a:xfrm>
          <a:prstGeom prst="rect">
            <a:avLst/>
          </a:prstGeom>
        </p:spPr>
      </p:pic>
    </p:spTree>
    <p:extLst>
      <p:ext uri="{BB962C8B-B14F-4D97-AF65-F5344CB8AC3E}">
        <p14:creationId xmlns:p14="http://schemas.microsoft.com/office/powerpoint/2010/main" val="196610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Mapa de Empatia – Em Socioemocional</a:t>
            </a:r>
          </a:p>
        </p:txBody>
      </p:sp>
      <p:pic>
        <p:nvPicPr>
          <p:cNvPr id="4" name="Imagem 3" descr="Uma imagem contendo texto, mapa&#10;&#10;Descrição gerada automaticamente">
            <a:extLst>
              <a:ext uri="{FF2B5EF4-FFF2-40B4-BE49-F238E27FC236}">
                <a16:creationId xmlns:a16="http://schemas.microsoft.com/office/drawing/2014/main" id="{0EA527A7-64DB-474B-B190-E6F53746BC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8060" y="710975"/>
            <a:ext cx="8270671" cy="5847276"/>
          </a:xfrm>
          <a:prstGeom prst="rect">
            <a:avLst/>
          </a:prstGeom>
        </p:spPr>
      </p:pic>
      <p:sp>
        <p:nvSpPr>
          <p:cNvPr id="3" name="CaixaDeTexto 2">
            <a:extLst>
              <a:ext uri="{FF2B5EF4-FFF2-40B4-BE49-F238E27FC236}">
                <a16:creationId xmlns:a16="http://schemas.microsoft.com/office/drawing/2014/main" id="{AB26C11D-1087-406F-8F7C-A12FF4B067A6}"/>
              </a:ext>
            </a:extLst>
          </p:cNvPr>
          <p:cNvSpPr txBox="1"/>
          <p:nvPr/>
        </p:nvSpPr>
        <p:spPr>
          <a:xfrm>
            <a:off x="2852382" y="710975"/>
            <a:ext cx="1378424" cy="367198"/>
          </a:xfrm>
          <a:prstGeom prst="rect">
            <a:avLst/>
          </a:prstGeom>
          <a:noFill/>
        </p:spPr>
        <p:txBody>
          <a:bodyPr wrap="square" rtlCol="0">
            <a:spAutoFit/>
          </a:bodyPr>
          <a:lstStyle/>
          <a:p>
            <a:r>
              <a:rPr lang="pt-BR"/>
              <a:t>Marilene</a:t>
            </a:r>
            <a:endParaRPr lang="pt-BR" dirty="0"/>
          </a:p>
        </p:txBody>
      </p:sp>
      <p:sp>
        <p:nvSpPr>
          <p:cNvPr id="5" name="CaixaDeTexto 4">
            <a:extLst>
              <a:ext uri="{FF2B5EF4-FFF2-40B4-BE49-F238E27FC236}">
                <a16:creationId xmlns:a16="http://schemas.microsoft.com/office/drawing/2014/main" id="{ABDDC9DC-BA5B-40E9-A04D-734EC616E291}"/>
              </a:ext>
            </a:extLst>
          </p:cNvPr>
          <p:cNvSpPr txBox="1"/>
          <p:nvPr/>
        </p:nvSpPr>
        <p:spPr>
          <a:xfrm>
            <a:off x="4981432" y="710975"/>
            <a:ext cx="1114567" cy="369332"/>
          </a:xfrm>
          <a:prstGeom prst="rect">
            <a:avLst/>
          </a:prstGeom>
          <a:noFill/>
        </p:spPr>
        <p:txBody>
          <a:bodyPr wrap="square" rtlCol="0">
            <a:spAutoFit/>
          </a:bodyPr>
          <a:lstStyle/>
          <a:p>
            <a:r>
              <a:rPr lang="pt-BR" dirty="0"/>
              <a:t>40 anos</a:t>
            </a:r>
          </a:p>
        </p:txBody>
      </p:sp>
      <p:sp>
        <p:nvSpPr>
          <p:cNvPr id="7" name="CaixaDeTexto 6">
            <a:extLst>
              <a:ext uri="{FF2B5EF4-FFF2-40B4-BE49-F238E27FC236}">
                <a16:creationId xmlns:a16="http://schemas.microsoft.com/office/drawing/2014/main" id="{A31AD990-0EEF-4F4E-A44E-9A29CD33B44A}"/>
              </a:ext>
            </a:extLst>
          </p:cNvPr>
          <p:cNvSpPr txBox="1"/>
          <p:nvPr/>
        </p:nvSpPr>
        <p:spPr>
          <a:xfrm>
            <a:off x="7641898" y="4874384"/>
            <a:ext cx="1775057" cy="307777"/>
          </a:xfrm>
          <a:prstGeom prst="rect">
            <a:avLst/>
          </a:prstGeom>
          <a:noFill/>
        </p:spPr>
        <p:txBody>
          <a:bodyPr wrap="square" rtlCol="0">
            <a:spAutoFit/>
          </a:bodyPr>
          <a:lstStyle/>
          <a:p>
            <a:r>
              <a:rPr lang="pt-BR" sz="1400" dirty="0"/>
              <a:t>Tarefas domesticas</a:t>
            </a:r>
          </a:p>
        </p:txBody>
      </p:sp>
      <p:sp>
        <p:nvSpPr>
          <p:cNvPr id="12" name="CaixaDeTexto 11">
            <a:extLst>
              <a:ext uri="{FF2B5EF4-FFF2-40B4-BE49-F238E27FC236}">
                <a16:creationId xmlns:a16="http://schemas.microsoft.com/office/drawing/2014/main" id="{02FE2023-F816-4077-86DC-D469D79ECE1F}"/>
              </a:ext>
            </a:extLst>
          </p:cNvPr>
          <p:cNvSpPr txBox="1"/>
          <p:nvPr/>
        </p:nvSpPr>
        <p:spPr>
          <a:xfrm>
            <a:off x="3662575" y="4479891"/>
            <a:ext cx="1775057" cy="307777"/>
          </a:xfrm>
          <a:prstGeom prst="rect">
            <a:avLst/>
          </a:prstGeom>
          <a:noFill/>
        </p:spPr>
        <p:txBody>
          <a:bodyPr wrap="square" rtlCol="0">
            <a:spAutoFit/>
          </a:bodyPr>
          <a:lstStyle/>
          <a:p>
            <a:r>
              <a:rPr lang="pt-BR" sz="1400" dirty="0"/>
              <a:t>Faz compras</a:t>
            </a:r>
          </a:p>
        </p:txBody>
      </p:sp>
      <p:sp>
        <p:nvSpPr>
          <p:cNvPr id="13" name="CaixaDeTexto 12">
            <a:extLst>
              <a:ext uri="{FF2B5EF4-FFF2-40B4-BE49-F238E27FC236}">
                <a16:creationId xmlns:a16="http://schemas.microsoft.com/office/drawing/2014/main" id="{9C95FE60-23BA-4541-AAD4-A41BC911AFA2}"/>
              </a:ext>
            </a:extLst>
          </p:cNvPr>
          <p:cNvSpPr txBox="1"/>
          <p:nvPr/>
        </p:nvSpPr>
        <p:spPr>
          <a:xfrm>
            <a:off x="3231763" y="4800107"/>
            <a:ext cx="2635077" cy="307777"/>
          </a:xfrm>
          <a:prstGeom prst="rect">
            <a:avLst/>
          </a:prstGeom>
          <a:noFill/>
        </p:spPr>
        <p:txBody>
          <a:bodyPr wrap="square" rtlCol="0">
            <a:spAutoFit/>
          </a:bodyPr>
          <a:lstStyle/>
          <a:p>
            <a:r>
              <a:rPr lang="pt-BR" sz="1400" dirty="0"/>
              <a:t>Frequenta templos religiosos</a:t>
            </a:r>
          </a:p>
        </p:txBody>
      </p:sp>
      <p:sp>
        <p:nvSpPr>
          <p:cNvPr id="14" name="CaixaDeTexto 13">
            <a:extLst>
              <a:ext uri="{FF2B5EF4-FFF2-40B4-BE49-F238E27FC236}">
                <a16:creationId xmlns:a16="http://schemas.microsoft.com/office/drawing/2014/main" id="{C6C8AEC7-270A-4939-AB29-9FCC82479B4B}"/>
              </a:ext>
            </a:extLst>
          </p:cNvPr>
          <p:cNvSpPr txBox="1"/>
          <p:nvPr/>
        </p:nvSpPr>
        <p:spPr>
          <a:xfrm>
            <a:off x="4871376" y="4291350"/>
            <a:ext cx="1775057" cy="523220"/>
          </a:xfrm>
          <a:prstGeom prst="rect">
            <a:avLst/>
          </a:prstGeom>
          <a:noFill/>
        </p:spPr>
        <p:txBody>
          <a:bodyPr wrap="square" rtlCol="0">
            <a:spAutoFit/>
          </a:bodyPr>
          <a:lstStyle/>
          <a:p>
            <a:r>
              <a:rPr lang="pt-BR" sz="1400" dirty="0"/>
              <a:t>Frequenta grupos de redes sociais</a:t>
            </a:r>
          </a:p>
        </p:txBody>
      </p:sp>
      <p:sp>
        <p:nvSpPr>
          <p:cNvPr id="15" name="CaixaDeTexto 14">
            <a:extLst>
              <a:ext uri="{FF2B5EF4-FFF2-40B4-BE49-F238E27FC236}">
                <a16:creationId xmlns:a16="http://schemas.microsoft.com/office/drawing/2014/main" id="{C81D03EB-24B8-478D-91EB-19AE6149C1AF}"/>
              </a:ext>
            </a:extLst>
          </p:cNvPr>
          <p:cNvSpPr txBox="1"/>
          <p:nvPr/>
        </p:nvSpPr>
        <p:spPr>
          <a:xfrm>
            <a:off x="6663826" y="4191265"/>
            <a:ext cx="1775057" cy="307777"/>
          </a:xfrm>
          <a:prstGeom prst="rect">
            <a:avLst/>
          </a:prstGeom>
          <a:noFill/>
        </p:spPr>
        <p:txBody>
          <a:bodyPr wrap="square" rtlCol="0">
            <a:spAutoFit/>
          </a:bodyPr>
          <a:lstStyle/>
          <a:p>
            <a:r>
              <a:rPr lang="pt-BR" sz="1400" dirty="0"/>
              <a:t>Fala com vizinhos</a:t>
            </a:r>
          </a:p>
        </p:txBody>
      </p:sp>
      <p:sp>
        <p:nvSpPr>
          <p:cNvPr id="16" name="CaixaDeTexto 15">
            <a:extLst>
              <a:ext uri="{FF2B5EF4-FFF2-40B4-BE49-F238E27FC236}">
                <a16:creationId xmlns:a16="http://schemas.microsoft.com/office/drawing/2014/main" id="{D1380F98-6D95-48E3-A903-6B24B7F3E7F6}"/>
              </a:ext>
            </a:extLst>
          </p:cNvPr>
          <p:cNvSpPr txBox="1"/>
          <p:nvPr/>
        </p:nvSpPr>
        <p:spPr>
          <a:xfrm>
            <a:off x="6510989" y="4532824"/>
            <a:ext cx="1775057" cy="307777"/>
          </a:xfrm>
          <a:prstGeom prst="rect">
            <a:avLst/>
          </a:prstGeom>
          <a:noFill/>
        </p:spPr>
        <p:txBody>
          <a:bodyPr wrap="square" rtlCol="0">
            <a:spAutoFit/>
          </a:bodyPr>
          <a:lstStyle/>
          <a:p>
            <a:r>
              <a:rPr lang="pt-BR" sz="1400" dirty="0"/>
              <a:t>Cuida dos filhos</a:t>
            </a:r>
          </a:p>
        </p:txBody>
      </p:sp>
      <p:sp>
        <p:nvSpPr>
          <p:cNvPr id="17" name="CaixaDeTexto 16">
            <a:extLst>
              <a:ext uri="{FF2B5EF4-FFF2-40B4-BE49-F238E27FC236}">
                <a16:creationId xmlns:a16="http://schemas.microsoft.com/office/drawing/2014/main" id="{89B2A1EE-B8A5-42FA-A783-CBCF687F1C46}"/>
              </a:ext>
            </a:extLst>
          </p:cNvPr>
          <p:cNvSpPr txBox="1"/>
          <p:nvPr/>
        </p:nvSpPr>
        <p:spPr>
          <a:xfrm>
            <a:off x="5866840" y="4807339"/>
            <a:ext cx="1775057" cy="307777"/>
          </a:xfrm>
          <a:prstGeom prst="rect">
            <a:avLst/>
          </a:prstGeom>
          <a:noFill/>
        </p:spPr>
        <p:txBody>
          <a:bodyPr wrap="square" rtlCol="0">
            <a:spAutoFit/>
          </a:bodyPr>
          <a:lstStyle/>
          <a:p>
            <a:r>
              <a:rPr lang="pt-BR" sz="1400" dirty="0"/>
              <a:t>Passeia na praça</a:t>
            </a:r>
          </a:p>
        </p:txBody>
      </p:sp>
      <p:sp>
        <p:nvSpPr>
          <p:cNvPr id="18" name="CaixaDeTexto 17">
            <a:extLst>
              <a:ext uri="{FF2B5EF4-FFF2-40B4-BE49-F238E27FC236}">
                <a16:creationId xmlns:a16="http://schemas.microsoft.com/office/drawing/2014/main" id="{8FE3FE78-9005-4903-8D58-2DEB7334E4B6}"/>
              </a:ext>
            </a:extLst>
          </p:cNvPr>
          <p:cNvSpPr txBox="1"/>
          <p:nvPr/>
        </p:nvSpPr>
        <p:spPr>
          <a:xfrm>
            <a:off x="7499440" y="2568620"/>
            <a:ext cx="1775057" cy="307777"/>
          </a:xfrm>
          <a:prstGeom prst="rect">
            <a:avLst/>
          </a:prstGeom>
          <a:noFill/>
        </p:spPr>
        <p:txBody>
          <a:bodyPr wrap="square" rtlCol="0">
            <a:spAutoFit/>
          </a:bodyPr>
          <a:lstStyle/>
          <a:p>
            <a:r>
              <a:rPr lang="pt-BR" sz="1400" dirty="0"/>
              <a:t>Noticias</a:t>
            </a:r>
          </a:p>
        </p:txBody>
      </p:sp>
      <p:sp>
        <p:nvSpPr>
          <p:cNvPr id="19" name="CaixaDeTexto 18">
            <a:extLst>
              <a:ext uri="{FF2B5EF4-FFF2-40B4-BE49-F238E27FC236}">
                <a16:creationId xmlns:a16="http://schemas.microsoft.com/office/drawing/2014/main" id="{E5F404B0-3237-423A-8E31-FCE2D3BCCF63}"/>
              </a:ext>
            </a:extLst>
          </p:cNvPr>
          <p:cNvSpPr txBox="1"/>
          <p:nvPr/>
        </p:nvSpPr>
        <p:spPr>
          <a:xfrm>
            <a:off x="7504836" y="2910179"/>
            <a:ext cx="1775057" cy="307777"/>
          </a:xfrm>
          <a:prstGeom prst="rect">
            <a:avLst/>
          </a:prstGeom>
          <a:noFill/>
        </p:spPr>
        <p:txBody>
          <a:bodyPr wrap="square" rtlCol="0">
            <a:spAutoFit/>
          </a:bodyPr>
          <a:lstStyle/>
          <a:p>
            <a:r>
              <a:rPr lang="pt-BR" sz="1400" dirty="0"/>
              <a:t>Novelas</a:t>
            </a:r>
          </a:p>
        </p:txBody>
      </p:sp>
      <p:sp>
        <p:nvSpPr>
          <p:cNvPr id="20" name="CaixaDeTexto 19">
            <a:extLst>
              <a:ext uri="{FF2B5EF4-FFF2-40B4-BE49-F238E27FC236}">
                <a16:creationId xmlns:a16="http://schemas.microsoft.com/office/drawing/2014/main" id="{B857DA77-4544-403E-8451-BAEBC0829E2D}"/>
              </a:ext>
            </a:extLst>
          </p:cNvPr>
          <p:cNvSpPr txBox="1"/>
          <p:nvPr/>
        </p:nvSpPr>
        <p:spPr>
          <a:xfrm>
            <a:off x="7499439" y="3376816"/>
            <a:ext cx="1775057" cy="307777"/>
          </a:xfrm>
          <a:prstGeom prst="rect">
            <a:avLst/>
          </a:prstGeom>
          <a:noFill/>
        </p:spPr>
        <p:txBody>
          <a:bodyPr wrap="square" rtlCol="0">
            <a:spAutoFit/>
          </a:bodyPr>
          <a:lstStyle/>
          <a:p>
            <a:r>
              <a:rPr lang="pt-BR" sz="1400" dirty="0"/>
              <a:t>Filhos</a:t>
            </a:r>
          </a:p>
        </p:txBody>
      </p:sp>
      <p:sp>
        <p:nvSpPr>
          <p:cNvPr id="21" name="CaixaDeTexto 20">
            <a:extLst>
              <a:ext uri="{FF2B5EF4-FFF2-40B4-BE49-F238E27FC236}">
                <a16:creationId xmlns:a16="http://schemas.microsoft.com/office/drawing/2014/main" id="{9D891A4E-15C7-4A9C-B98F-E83F043795F4}"/>
              </a:ext>
            </a:extLst>
          </p:cNvPr>
          <p:cNvSpPr txBox="1"/>
          <p:nvPr/>
        </p:nvSpPr>
        <p:spPr>
          <a:xfrm>
            <a:off x="7801965" y="3692670"/>
            <a:ext cx="1775057" cy="307777"/>
          </a:xfrm>
          <a:prstGeom prst="rect">
            <a:avLst/>
          </a:prstGeom>
          <a:noFill/>
        </p:spPr>
        <p:txBody>
          <a:bodyPr wrap="square" rtlCol="0">
            <a:spAutoFit/>
          </a:bodyPr>
          <a:lstStyle/>
          <a:p>
            <a:r>
              <a:rPr lang="pt-BR" sz="1400" dirty="0"/>
              <a:t>Vê o Facebook</a:t>
            </a:r>
          </a:p>
        </p:txBody>
      </p:sp>
      <p:sp>
        <p:nvSpPr>
          <p:cNvPr id="22" name="CaixaDeTexto 21">
            <a:extLst>
              <a:ext uri="{FF2B5EF4-FFF2-40B4-BE49-F238E27FC236}">
                <a16:creationId xmlns:a16="http://schemas.microsoft.com/office/drawing/2014/main" id="{EECC4C9A-1944-4907-A7A2-10007A2B4439}"/>
              </a:ext>
            </a:extLst>
          </p:cNvPr>
          <p:cNvSpPr txBox="1"/>
          <p:nvPr/>
        </p:nvSpPr>
        <p:spPr>
          <a:xfrm>
            <a:off x="8327856" y="2193385"/>
            <a:ext cx="1775057" cy="307777"/>
          </a:xfrm>
          <a:prstGeom prst="rect">
            <a:avLst/>
          </a:prstGeom>
          <a:noFill/>
        </p:spPr>
        <p:txBody>
          <a:bodyPr wrap="square" rtlCol="0">
            <a:spAutoFit/>
          </a:bodyPr>
          <a:lstStyle/>
          <a:p>
            <a:r>
              <a:rPr lang="pt-BR" sz="1400" dirty="0"/>
              <a:t>Lê livro religioso</a:t>
            </a:r>
          </a:p>
        </p:txBody>
      </p:sp>
      <p:sp>
        <p:nvSpPr>
          <p:cNvPr id="24" name="CaixaDeTexto 23">
            <a:extLst>
              <a:ext uri="{FF2B5EF4-FFF2-40B4-BE49-F238E27FC236}">
                <a16:creationId xmlns:a16="http://schemas.microsoft.com/office/drawing/2014/main" id="{041C1A9E-87A3-4837-9661-EB18A4E64298}"/>
              </a:ext>
            </a:extLst>
          </p:cNvPr>
          <p:cNvSpPr txBox="1"/>
          <p:nvPr/>
        </p:nvSpPr>
        <p:spPr>
          <a:xfrm>
            <a:off x="8438883" y="2676861"/>
            <a:ext cx="1775057" cy="307777"/>
          </a:xfrm>
          <a:prstGeom prst="rect">
            <a:avLst/>
          </a:prstGeom>
          <a:noFill/>
        </p:spPr>
        <p:txBody>
          <a:bodyPr wrap="square" rtlCol="0">
            <a:spAutoFit/>
          </a:bodyPr>
          <a:lstStyle/>
          <a:p>
            <a:r>
              <a:rPr lang="pt-BR" sz="1400" dirty="0"/>
              <a:t>Vê o Marido</a:t>
            </a:r>
          </a:p>
        </p:txBody>
      </p:sp>
      <p:sp>
        <p:nvSpPr>
          <p:cNvPr id="26" name="CaixaDeTexto 25">
            <a:extLst>
              <a:ext uri="{FF2B5EF4-FFF2-40B4-BE49-F238E27FC236}">
                <a16:creationId xmlns:a16="http://schemas.microsoft.com/office/drawing/2014/main" id="{41EE03A2-9A09-4BF7-A6AA-420C35BCCB00}"/>
              </a:ext>
            </a:extLst>
          </p:cNvPr>
          <p:cNvSpPr txBox="1"/>
          <p:nvPr/>
        </p:nvSpPr>
        <p:spPr>
          <a:xfrm>
            <a:off x="8286046" y="3061884"/>
            <a:ext cx="2387098" cy="523220"/>
          </a:xfrm>
          <a:prstGeom prst="rect">
            <a:avLst/>
          </a:prstGeom>
          <a:noFill/>
        </p:spPr>
        <p:txBody>
          <a:bodyPr wrap="square" rtlCol="0">
            <a:spAutoFit/>
          </a:bodyPr>
          <a:lstStyle/>
          <a:p>
            <a:r>
              <a:rPr lang="pt-BR" sz="1400" dirty="0"/>
              <a:t>Vê pessoas passando necessidade</a:t>
            </a:r>
          </a:p>
        </p:txBody>
      </p:sp>
      <p:sp>
        <p:nvSpPr>
          <p:cNvPr id="27" name="CaixaDeTexto 26">
            <a:extLst>
              <a:ext uri="{FF2B5EF4-FFF2-40B4-BE49-F238E27FC236}">
                <a16:creationId xmlns:a16="http://schemas.microsoft.com/office/drawing/2014/main" id="{82E46354-B6AE-4CC4-9FD8-E193A34B9D6F}"/>
              </a:ext>
            </a:extLst>
          </p:cNvPr>
          <p:cNvSpPr txBox="1"/>
          <p:nvPr/>
        </p:nvSpPr>
        <p:spPr>
          <a:xfrm>
            <a:off x="8529426" y="3994162"/>
            <a:ext cx="1775057" cy="523220"/>
          </a:xfrm>
          <a:prstGeom prst="rect">
            <a:avLst/>
          </a:prstGeom>
          <a:noFill/>
        </p:spPr>
        <p:txBody>
          <a:bodyPr wrap="square" rtlCol="0">
            <a:spAutoFit/>
          </a:bodyPr>
          <a:lstStyle/>
          <a:p>
            <a:r>
              <a:rPr lang="pt-BR" sz="1400" dirty="0"/>
              <a:t>Divulgações sobre ONGs</a:t>
            </a:r>
          </a:p>
        </p:txBody>
      </p:sp>
      <p:sp>
        <p:nvSpPr>
          <p:cNvPr id="28" name="CaixaDeTexto 27">
            <a:extLst>
              <a:ext uri="{FF2B5EF4-FFF2-40B4-BE49-F238E27FC236}">
                <a16:creationId xmlns:a16="http://schemas.microsoft.com/office/drawing/2014/main" id="{88ACE222-5BF5-4837-ADF7-05BC8E70544A}"/>
              </a:ext>
            </a:extLst>
          </p:cNvPr>
          <p:cNvSpPr txBox="1"/>
          <p:nvPr/>
        </p:nvSpPr>
        <p:spPr>
          <a:xfrm>
            <a:off x="3096319" y="2426749"/>
            <a:ext cx="1775057" cy="307777"/>
          </a:xfrm>
          <a:prstGeom prst="rect">
            <a:avLst/>
          </a:prstGeom>
          <a:noFill/>
        </p:spPr>
        <p:txBody>
          <a:bodyPr wrap="square" rtlCol="0">
            <a:spAutoFit/>
          </a:bodyPr>
          <a:lstStyle/>
          <a:p>
            <a:r>
              <a:rPr lang="pt-BR" sz="1400" dirty="0"/>
              <a:t>Ouve os filhos</a:t>
            </a:r>
          </a:p>
        </p:txBody>
      </p:sp>
      <p:sp>
        <p:nvSpPr>
          <p:cNvPr id="29" name="CaixaDeTexto 28">
            <a:extLst>
              <a:ext uri="{FF2B5EF4-FFF2-40B4-BE49-F238E27FC236}">
                <a16:creationId xmlns:a16="http://schemas.microsoft.com/office/drawing/2014/main" id="{53783102-4956-4802-9E04-110A7F8F7510}"/>
              </a:ext>
            </a:extLst>
          </p:cNvPr>
          <p:cNvSpPr txBox="1"/>
          <p:nvPr/>
        </p:nvSpPr>
        <p:spPr>
          <a:xfrm>
            <a:off x="3017474" y="2769178"/>
            <a:ext cx="1775057" cy="307777"/>
          </a:xfrm>
          <a:prstGeom prst="rect">
            <a:avLst/>
          </a:prstGeom>
          <a:noFill/>
        </p:spPr>
        <p:txBody>
          <a:bodyPr wrap="square" rtlCol="0">
            <a:spAutoFit/>
          </a:bodyPr>
          <a:lstStyle/>
          <a:p>
            <a:r>
              <a:rPr lang="pt-BR" sz="1400" dirty="0"/>
              <a:t>As noticias</a:t>
            </a:r>
          </a:p>
        </p:txBody>
      </p:sp>
      <p:sp>
        <p:nvSpPr>
          <p:cNvPr id="30" name="CaixaDeTexto 29">
            <a:extLst>
              <a:ext uri="{FF2B5EF4-FFF2-40B4-BE49-F238E27FC236}">
                <a16:creationId xmlns:a16="http://schemas.microsoft.com/office/drawing/2014/main" id="{9428F71E-E432-4FD4-A140-2D9CEC1ECBFE}"/>
              </a:ext>
            </a:extLst>
          </p:cNvPr>
          <p:cNvSpPr txBox="1"/>
          <p:nvPr/>
        </p:nvSpPr>
        <p:spPr>
          <a:xfrm>
            <a:off x="3560493" y="3054478"/>
            <a:ext cx="1775057" cy="523220"/>
          </a:xfrm>
          <a:prstGeom prst="rect">
            <a:avLst/>
          </a:prstGeom>
          <a:noFill/>
        </p:spPr>
        <p:txBody>
          <a:bodyPr wrap="square" rtlCol="0">
            <a:spAutoFit/>
          </a:bodyPr>
          <a:lstStyle/>
          <a:p>
            <a:r>
              <a:rPr lang="pt-BR" sz="1400" dirty="0"/>
              <a:t>Ouve musicas calmas</a:t>
            </a:r>
          </a:p>
        </p:txBody>
      </p:sp>
      <p:sp>
        <p:nvSpPr>
          <p:cNvPr id="31" name="CaixaDeTexto 30">
            <a:extLst>
              <a:ext uri="{FF2B5EF4-FFF2-40B4-BE49-F238E27FC236}">
                <a16:creationId xmlns:a16="http://schemas.microsoft.com/office/drawing/2014/main" id="{07AD3B3E-DB0E-4ADC-93F6-B5179F7DA133}"/>
              </a:ext>
            </a:extLst>
          </p:cNvPr>
          <p:cNvSpPr txBox="1"/>
          <p:nvPr/>
        </p:nvSpPr>
        <p:spPr>
          <a:xfrm>
            <a:off x="2751225" y="3577395"/>
            <a:ext cx="1775057" cy="523220"/>
          </a:xfrm>
          <a:prstGeom prst="rect">
            <a:avLst/>
          </a:prstGeom>
          <a:noFill/>
        </p:spPr>
        <p:txBody>
          <a:bodyPr wrap="square" rtlCol="0">
            <a:spAutoFit/>
          </a:bodyPr>
          <a:lstStyle/>
          <a:p>
            <a:r>
              <a:rPr lang="pt-BR" sz="1400" dirty="0"/>
              <a:t>Escuta propaganda de ONG na tv</a:t>
            </a:r>
          </a:p>
        </p:txBody>
      </p:sp>
      <p:sp>
        <p:nvSpPr>
          <p:cNvPr id="32" name="CaixaDeTexto 31">
            <a:extLst>
              <a:ext uri="{FF2B5EF4-FFF2-40B4-BE49-F238E27FC236}">
                <a16:creationId xmlns:a16="http://schemas.microsoft.com/office/drawing/2014/main" id="{81C8F24A-6F00-4227-8ED2-ACF5A3F0C619}"/>
              </a:ext>
            </a:extLst>
          </p:cNvPr>
          <p:cNvSpPr txBox="1"/>
          <p:nvPr/>
        </p:nvSpPr>
        <p:spPr>
          <a:xfrm>
            <a:off x="2222301" y="5487160"/>
            <a:ext cx="2527142" cy="307777"/>
          </a:xfrm>
          <a:prstGeom prst="rect">
            <a:avLst/>
          </a:prstGeom>
          <a:noFill/>
        </p:spPr>
        <p:txBody>
          <a:bodyPr wrap="square" rtlCol="0">
            <a:spAutoFit/>
          </a:bodyPr>
          <a:lstStyle/>
          <a:p>
            <a:r>
              <a:rPr lang="pt-BR" sz="1400" dirty="0"/>
              <a:t>Não encontra ONGs para doar</a:t>
            </a:r>
          </a:p>
        </p:txBody>
      </p:sp>
      <p:sp>
        <p:nvSpPr>
          <p:cNvPr id="33" name="CaixaDeTexto 32">
            <a:extLst>
              <a:ext uri="{FF2B5EF4-FFF2-40B4-BE49-F238E27FC236}">
                <a16:creationId xmlns:a16="http://schemas.microsoft.com/office/drawing/2014/main" id="{FEB72516-B796-4D35-9208-912525C87EB7}"/>
              </a:ext>
            </a:extLst>
          </p:cNvPr>
          <p:cNvSpPr txBox="1"/>
          <p:nvPr/>
        </p:nvSpPr>
        <p:spPr>
          <a:xfrm>
            <a:off x="2236667" y="2005163"/>
            <a:ext cx="1775057" cy="307777"/>
          </a:xfrm>
          <a:prstGeom prst="rect">
            <a:avLst/>
          </a:prstGeom>
          <a:noFill/>
        </p:spPr>
        <p:txBody>
          <a:bodyPr wrap="square" rtlCol="0">
            <a:spAutoFit/>
          </a:bodyPr>
          <a:lstStyle/>
          <a:p>
            <a:r>
              <a:rPr lang="pt-BR" sz="1400" dirty="0"/>
              <a:t>Ouve o marido</a:t>
            </a:r>
          </a:p>
        </p:txBody>
      </p:sp>
      <p:sp>
        <p:nvSpPr>
          <p:cNvPr id="36" name="CaixaDeTexto 35">
            <a:extLst>
              <a:ext uri="{FF2B5EF4-FFF2-40B4-BE49-F238E27FC236}">
                <a16:creationId xmlns:a16="http://schemas.microsoft.com/office/drawing/2014/main" id="{C2F43DB1-D4BA-4D4B-AD41-2F3D5DCAB767}"/>
              </a:ext>
            </a:extLst>
          </p:cNvPr>
          <p:cNvSpPr txBox="1"/>
          <p:nvPr/>
        </p:nvSpPr>
        <p:spPr>
          <a:xfrm>
            <a:off x="3206375" y="1243853"/>
            <a:ext cx="1775057" cy="307777"/>
          </a:xfrm>
          <a:prstGeom prst="rect">
            <a:avLst/>
          </a:prstGeom>
          <a:noFill/>
        </p:spPr>
        <p:txBody>
          <a:bodyPr wrap="square" rtlCol="0">
            <a:spAutoFit/>
          </a:bodyPr>
          <a:lstStyle/>
          <a:p>
            <a:r>
              <a:rPr lang="pt-BR" sz="1400" dirty="0"/>
              <a:t>Sente empatia</a:t>
            </a:r>
          </a:p>
        </p:txBody>
      </p:sp>
      <p:sp>
        <p:nvSpPr>
          <p:cNvPr id="37" name="CaixaDeTexto 36">
            <a:extLst>
              <a:ext uri="{FF2B5EF4-FFF2-40B4-BE49-F238E27FC236}">
                <a16:creationId xmlns:a16="http://schemas.microsoft.com/office/drawing/2014/main" id="{08E8CA2D-B029-4FBA-99AC-07C5B7DF8AAA}"/>
              </a:ext>
            </a:extLst>
          </p:cNvPr>
          <p:cNvSpPr txBox="1"/>
          <p:nvPr/>
        </p:nvSpPr>
        <p:spPr>
          <a:xfrm>
            <a:off x="4774686" y="1217647"/>
            <a:ext cx="2677418" cy="307777"/>
          </a:xfrm>
          <a:prstGeom prst="rect">
            <a:avLst/>
          </a:prstGeom>
          <a:noFill/>
        </p:spPr>
        <p:txBody>
          <a:bodyPr wrap="square" rtlCol="0">
            <a:spAutoFit/>
          </a:bodyPr>
          <a:lstStyle/>
          <a:p>
            <a:r>
              <a:rPr lang="pt-BR" sz="1400" dirty="0"/>
              <a:t>Pensa que poderia ajudar mais</a:t>
            </a:r>
          </a:p>
        </p:txBody>
      </p:sp>
      <p:sp>
        <p:nvSpPr>
          <p:cNvPr id="38" name="CaixaDeTexto 37">
            <a:extLst>
              <a:ext uri="{FF2B5EF4-FFF2-40B4-BE49-F238E27FC236}">
                <a16:creationId xmlns:a16="http://schemas.microsoft.com/office/drawing/2014/main" id="{E0A83E4E-08AA-4E08-9D8D-268BB2F185E8}"/>
              </a:ext>
            </a:extLst>
          </p:cNvPr>
          <p:cNvSpPr txBox="1"/>
          <p:nvPr/>
        </p:nvSpPr>
        <p:spPr>
          <a:xfrm>
            <a:off x="4528131" y="1901637"/>
            <a:ext cx="2677418" cy="307777"/>
          </a:xfrm>
          <a:prstGeom prst="rect">
            <a:avLst/>
          </a:prstGeom>
          <a:noFill/>
        </p:spPr>
        <p:txBody>
          <a:bodyPr wrap="square" rtlCol="0">
            <a:spAutoFit/>
          </a:bodyPr>
          <a:lstStyle/>
          <a:p>
            <a:r>
              <a:rPr lang="pt-BR" sz="1400" dirty="0"/>
              <a:t>Sente pena</a:t>
            </a:r>
          </a:p>
        </p:txBody>
      </p:sp>
      <p:sp>
        <p:nvSpPr>
          <p:cNvPr id="39" name="CaixaDeTexto 38">
            <a:extLst>
              <a:ext uri="{FF2B5EF4-FFF2-40B4-BE49-F238E27FC236}">
                <a16:creationId xmlns:a16="http://schemas.microsoft.com/office/drawing/2014/main" id="{FD135592-5CB3-4552-9B91-23326BEAD619}"/>
              </a:ext>
            </a:extLst>
          </p:cNvPr>
          <p:cNvSpPr txBox="1"/>
          <p:nvPr/>
        </p:nvSpPr>
        <p:spPr>
          <a:xfrm>
            <a:off x="3833571" y="1644876"/>
            <a:ext cx="2677418" cy="307777"/>
          </a:xfrm>
          <a:prstGeom prst="rect">
            <a:avLst/>
          </a:prstGeom>
          <a:noFill/>
        </p:spPr>
        <p:txBody>
          <a:bodyPr wrap="square" rtlCol="0">
            <a:spAutoFit/>
          </a:bodyPr>
          <a:lstStyle/>
          <a:p>
            <a:r>
              <a:rPr lang="pt-BR" sz="1400" dirty="0"/>
              <a:t>Sente-se impotente</a:t>
            </a:r>
          </a:p>
        </p:txBody>
      </p:sp>
      <p:sp>
        <p:nvSpPr>
          <p:cNvPr id="40" name="CaixaDeTexto 39">
            <a:extLst>
              <a:ext uri="{FF2B5EF4-FFF2-40B4-BE49-F238E27FC236}">
                <a16:creationId xmlns:a16="http://schemas.microsoft.com/office/drawing/2014/main" id="{A04C0F4C-BBA1-45FC-864E-781FDF33EA1B}"/>
              </a:ext>
            </a:extLst>
          </p:cNvPr>
          <p:cNvSpPr txBox="1"/>
          <p:nvPr/>
        </p:nvSpPr>
        <p:spPr>
          <a:xfrm>
            <a:off x="5399482" y="1686194"/>
            <a:ext cx="2987485" cy="523220"/>
          </a:xfrm>
          <a:prstGeom prst="rect">
            <a:avLst/>
          </a:prstGeom>
          <a:noFill/>
        </p:spPr>
        <p:txBody>
          <a:bodyPr wrap="square" rtlCol="0">
            <a:spAutoFit/>
          </a:bodyPr>
          <a:lstStyle/>
          <a:p>
            <a:pPr algn="ctr"/>
            <a:r>
              <a:rPr lang="pt-BR" sz="1400" dirty="0"/>
              <a:t>Sente-se tocada com os projetos sociais</a:t>
            </a:r>
          </a:p>
        </p:txBody>
      </p:sp>
      <p:sp>
        <p:nvSpPr>
          <p:cNvPr id="41" name="CaixaDeTexto 40">
            <a:extLst>
              <a:ext uri="{FF2B5EF4-FFF2-40B4-BE49-F238E27FC236}">
                <a16:creationId xmlns:a16="http://schemas.microsoft.com/office/drawing/2014/main" id="{05A47088-6C58-425C-B7C3-8C61B3361C35}"/>
              </a:ext>
            </a:extLst>
          </p:cNvPr>
          <p:cNvSpPr txBox="1"/>
          <p:nvPr/>
        </p:nvSpPr>
        <p:spPr>
          <a:xfrm>
            <a:off x="6872757" y="1265290"/>
            <a:ext cx="2987485" cy="307777"/>
          </a:xfrm>
          <a:prstGeom prst="rect">
            <a:avLst/>
          </a:prstGeom>
          <a:noFill/>
        </p:spPr>
        <p:txBody>
          <a:bodyPr wrap="square" rtlCol="0">
            <a:spAutoFit/>
          </a:bodyPr>
          <a:lstStyle/>
          <a:p>
            <a:pPr algn="ctr"/>
            <a:r>
              <a:rPr lang="pt-BR" sz="1400" dirty="0"/>
              <a:t>Sente compaixão</a:t>
            </a:r>
          </a:p>
        </p:txBody>
      </p:sp>
      <p:sp>
        <p:nvSpPr>
          <p:cNvPr id="42" name="CaixaDeTexto 41">
            <a:extLst>
              <a:ext uri="{FF2B5EF4-FFF2-40B4-BE49-F238E27FC236}">
                <a16:creationId xmlns:a16="http://schemas.microsoft.com/office/drawing/2014/main" id="{53D62E2C-2E46-4E33-A521-E99DE1869751}"/>
              </a:ext>
            </a:extLst>
          </p:cNvPr>
          <p:cNvSpPr txBox="1"/>
          <p:nvPr/>
        </p:nvSpPr>
        <p:spPr>
          <a:xfrm>
            <a:off x="1986509" y="5753160"/>
            <a:ext cx="2582894" cy="307777"/>
          </a:xfrm>
          <a:prstGeom prst="rect">
            <a:avLst/>
          </a:prstGeom>
          <a:noFill/>
        </p:spPr>
        <p:txBody>
          <a:bodyPr wrap="square" rtlCol="0">
            <a:spAutoFit/>
          </a:bodyPr>
          <a:lstStyle/>
          <a:p>
            <a:pPr algn="ctr"/>
            <a:r>
              <a:rPr lang="pt-BR" sz="1400" dirty="0"/>
              <a:t>Não tem tempo para doar</a:t>
            </a:r>
          </a:p>
        </p:txBody>
      </p:sp>
      <p:sp>
        <p:nvSpPr>
          <p:cNvPr id="43" name="CaixaDeTexto 42">
            <a:extLst>
              <a:ext uri="{FF2B5EF4-FFF2-40B4-BE49-F238E27FC236}">
                <a16:creationId xmlns:a16="http://schemas.microsoft.com/office/drawing/2014/main" id="{28FFEB06-8F47-4A3D-AA8E-7BF760B945AA}"/>
              </a:ext>
            </a:extLst>
          </p:cNvPr>
          <p:cNvSpPr txBox="1"/>
          <p:nvPr/>
        </p:nvSpPr>
        <p:spPr>
          <a:xfrm>
            <a:off x="2222301" y="6054742"/>
            <a:ext cx="2987485" cy="307777"/>
          </a:xfrm>
          <a:prstGeom prst="rect">
            <a:avLst/>
          </a:prstGeom>
          <a:noFill/>
        </p:spPr>
        <p:txBody>
          <a:bodyPr wrap="square" rtlCol="0">
            <a:spAutoFit/>
          </a:bodyPr>
          <a:lstStyle/>
          <a:p>
            <a:pPr algn="ctr"/>
            <a:endParaRPr lang="pt-BR" sz="1400" dirty="0"/>
          </a:p>
        </p:txBody>
      </p:sp>
    </p:spTree>
    <p:extLst>
      <p:ext uri="{BB962C8B-B14F-4D97-AF65-F5344CB8AC3E}">
        <p14:creationId xmlns:p14="http://schemas.microsoft.com/office/powerpoint/2010/main" val="191825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err="1"/>
              <a:t>Proto-Personas</a:t>
            </a:r>
            <a:r>
              <a:rPr lang="pt-BR" dirty="0"/>
              <a:t> – Justificativa</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064734"/>
            <a:ext cx="10273806" cy="4993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sz="2400" dirty="0">
                <a:latin typeface="+mj-lt"/>
              </a:rPr>
              <a:t>Explique quais foram as análises realizadas para a definição da persona (</a:t>
            </a:r>
            <a:r>
              <a:rPr lang="pt-BR" sz="2400" dirty="0" err="1">
                <a:latin typeface="+mj-lt"/>
              </a:rPr>
              <a:t>Máx</a:t>
            </a:r>
            <a:r>
              <a:rPr lang="pt-BR" sz="2400" dirty="0">
                <a:latin typeface="+mj-lt"/>
              </a:rPr>
              <a:t> de 10 linhas).</a:t>
            </a:r>
          </a:p>
          <a:p>
            <a:pPr marL="0" indent="0">
              <a:lnSpc>
                <a:spcPct val="100000"/>
              </a:lnSpc>
              <a:buNone/>
            </a:pPr>
            <a:r>
              <a:rPr lang="pt-BR" sz="2400" dirty="0">
                <a:latin typeface="+mj-lt"/>
              </a:rPr>
              <a:t>Focamos em estudar pessoas de classe média para baixa, onde as mesma demonstram mais empatia com pessoas em extrema necessidade, visto que muitas delas tem a capacidade de se colocar no lugar das mesmas, mostrando interesse em doar, porém muitas não conseguem doar valores mais simbólicos, como valores mais altos, por serem de classe média para baixa a renda fica muito apertada e sobra pouco e por fim, relatam a falta de confiabilidade das ONGs com o seu dinheiro.</a:t>
            </a:r>
          </a:p>
          <a:p>
            <a:pPr marL="0" indent="0">
              <a:lnSpc>
                <a:spcPct val="150000"/>
              </a:lnSpc>
              <a:buNone/>
            </a:pPr>
            <a:endParaRPr lang="pt-BR" sz="2400" dirty="0">
              <a:solidFill>
                <a:srgbClr val="253746"/>
              </a:solidFill>
              <a:latin typeface="+mj-lt"/>
            </a:endParaRPr>
          </a:p>
          <a:p>
            <a:pPr marL="0" indent="0">
              <a:lnSpc>
                <a:spcPct val="150000"/>
              </a:lnSpc>
              <a:buFont typeface="Arial" panose="020B0604020202020204" pitchFamily="34" charset="0"/>
              <a:buNone/>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latin typeface="+mj-lt"/>
            </a:endParaRPr>
          </a:p>
        </p:txBody>
      </p:sp>
    </p:spTree>
    <p:extLst>
      <p:ext uri="{BB962C8B-B14F-4D97-AF65-F5344CB8AC3E}">
        <p14:creationId xmlns:p14="http://schemas.microsoft.com/office/powerpoint/2010/main" val="321695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customXml/itemProps2.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3.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5434</TotalTime>
  <Words>649</Words>
  <Application>Microsoft Office PowerPoint</Application>
  <PresentationFormat>Widescreen</PresentationFormat>
  <Paragraphs>124</Paragraphs>
  <Slides>11</Slides>
  <Notes>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Arial</vt:lpstr>
      <vt:lpstr>Barlow</vt:lpstr>
      <vt:lpstr>Calibri</vt:lpstr>
      <vt:lpstr>Exo 2</vt:lpstr>
      <vt:lpstr>Simplon Mono</vt:lpstr>
      <vt:lpstr>Wingdings</vt:lpstr>
      <vt:lpstr>Tema do Office</vt:lpstr>
      <vt:lpstr>Apresentação do PowerPoint</vt:lpstr>
      <vt:lpstr>Engenharia de Software</vt:lpstr>
      <vt:lpstr>Dados do Grupo</vt:lpstr>
      <vt:lpstr>Negócio</vt:lpstr>
      <vt:lpstr>Negócio</vt:lpstr>
      <vt:lpstr>Proto-Personas – Usuário/Necessidades</vt:lpstr>
      <vt:lpstr>Proto-Personas – Usuário/Necessidades</vt:lpstr>
      <vt:lpstr>Mapa de Empatia – Em Socioemocional</vt:lpstr>
      <vt:lpstr>Proto-Personas – Justificativa</vt:lpstr>
      <vt:lpstr>Jornada - Simplificada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ROBERTA APARECIDA PIRES .</cp:lastModifiedBy>
  <cp:revision>254</cp:revision>
  <dcterms:created xsi:type="dcterms:W3CDTF">2021-08-25T19:26:40Z</dcterms:created>
  <dcterms:modified xsi:type="dcterms:W3CDTF">2022-03-08T23:59:00Z</dcterms:modified>
</cp:coreProperties>
</file>