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3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4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5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theme/theme6.xml" ContentType="application/vnd.openxmlformats-officedocument.theme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7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theme/theme8.xml" ContentType="application/vnd.openxmlformats-officedocument.theme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00" r:id="rId2"/>
    <p:sldMasterId id="2147483777" r:id="rId3"/>
    <p:sldMasterId id="2147483829" r:id="rId4"/>
    <p:sldMasterId id="2147483862" r:id="rId5"/>
    <p:sldMasterId id="2147483907" r:id="rId6"/>
    <p:sldMasterId id="2147483953" r:id="rId7"/>
    <p:sldMasterId id="2147483987" r:id="rId8"/>
    <p:sldMasterId id="2147484029" r:id="rId9"/>
  </p:sldMasterIdLst>
  <p:notesMasterIdLst>
    <p:notesMasterId r:id="rId26"/>
  </p:notesMasterIdLst>
  <p:handoutMasterIdLst>
    <p:handoutMasterId r:id="rId27"/>
  </p:handoutMasterIdLst>
  <p:sldIdLst>
    <p:sldId id="1367" r:id="rId10"/>
    <p:sldId id="1376" r:id="rId11"/>
    <p:sldId id="1424" r:id="rId12"/>
    <p:sldId id="1425" r:id="rId13"/>
    <p:sldId id="1436" r:id="rId14"/>
    <p:sldId id="1426" r:id="rId15"/>
    <p:sldId id="1435" r:id="rId16"/>
    <p:sldId id="1430" r:id="rId17"/>
    <p:sldId id="1429" r:id="rId18"/>
    <p:sldId id="1427" r:id="rId19"/>
    <p:sldId id="1428" r:id="rId20"/>
    <p:sldId id="1433" r:id="rId21"/>
    <p:sldId id="1432" r:id="rId22"/>
    <p:sldId id="1431" r:id="rId23"/>
    <p:sldId id="1421" r:id="rId24"/>
    <p:sldId id="14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42BC"/>
    <a:srgbClr val="423FBF"/>
    <a:srgbClr val="5C55FF"/>
    <a:srgbClr val="4352AB"/>
    <a:srgbClr val="9DAAFF"/>
    <a:srgbClr val="4A4BBB"/>
    <a:srgbClr val="0230AD"/>
    <a:srgbClr val="00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28"/>
    <p:restoredTop sz="86164" autoAdjust="0"/>
  </p:normalViewPr>
  <p:slideViewPr>
    <p:cSldViewPr snapToGrid="0" snapToObjects="1">
      <p:cViewPr varScale="1">
        <p:scale>
          <a:sx n="109" d="100"/>
          <a:sy n="109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31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commentAuthors" Target="commentAuthor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C8D318-C99E-6840-8EBD-72EC34328F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0A992-190F-1E4F-8201-AC4C028438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C75D7-686B-7940-B0E1-A55F47FE21B9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77DCC-D0A0-E449-9D45-9678E8F96F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067FA-F62D-A44D-AF4A-536A1676D8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3F2D4-0DA2-5244-AC56-483104A42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9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5054A-9CDE-FC49-B1B0-49635C95CF5F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274320" bIns="182880" rtlCol="0" anchor="b"/>
          <a:lstStyle>
            <a:lvl1pPr algn="r">
              <a:defRPr sz="900">
                <a:latin typeface="IBM Plex Sans" panose="020B0503050203000203" pitchFamily="34" charset="0"/>
              </a:defRPr>
            </a:lvl1pPr>
          </a:lstStyle>
          <a:p>
            <a:fld id="{2C5AF0EA-5C0D-7643-9C15-5DB493C5A9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E479D2A4-86D0-2743-AA78-9F8280E53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92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355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66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9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E38B8-B0B4-AD41-AC6E-B781F46A9F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charset="0"/>
                <a:ea typeface="+mn-ea"/>
                <a:cs typeface="+mn-cs"/>
              </a:rPr>
              <a:pPr marL="0" marR="0" lvl="0" indent="0" algn="r" defTabSz="6859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364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 indent="-635" algn="just">
              <a:lnSpc>
                <a:spcPct val="100000"/>
              </a:lnSpc>
              <a:spcBef>
                <a:spcPts val="600"/>
              </a:spcBef>
            </a:pPr>
            <a:endParaRPr lang="en-US" sz="1200" b="1" spc="-60" dirty="0">
              <a:latin typeface="IBM Plex Sans" panose="020B0503050203000203" pitchFamily="34" charset="77"/>
              <a:cs typeface="Arial Unicode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BCAD50-9786-8F49-9727-DEE3420C07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75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emf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emf"/></Relationships>
</file>

<file path=ppt/slideLayouts/_rels/slideLayout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8.emf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8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3.emf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8.emf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9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3913" y="5428437"/>
            <a:ext cx="1082297" cy="100894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71968"/>
            <a:ext cx="11582400" cy="5063067"/>
          </a:xfrm>
        </p:spPr>
        <p:txBody>
          <a:bodyPr/>
          <a:lstStyle>
            <a:lvl1pPr>
              <a:defRPr sz="8800"/>
            </a:lvl1pPr>
            <a:lvl2pPr marL="230712" marR="0" indent="-230712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984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60275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6233381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2010605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99241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7681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0950495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4286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203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3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404134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16320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93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78609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72114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7847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0808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4199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205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95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8690990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05430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6375888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2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11582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1784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623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970644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EFBFA-16EE-C14A-B982-E2B1CA0AAA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8570" y="2743200"/>
            <a:ext cx="5907126" cy="735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F06AF2-51FB-A945-98CD-3505F7B58D9C}"/>
              </a:ext>
            </a:extLst>
          </p:cNvPr>
          <p:cNvSpPr txBox="1"/>
          <p:nvPr userDrawn="1"/>
        </p:nvSpPr>
        <p:spPr>
          <a:xfrm>
            <a:off x="3051512" y="3688397"/>
            <a:ext cx="226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tx1"/>
                </a:solidFill>
                <a:latin typeface="IBM Plex Sans Light" panose="020B0403050203000203" pitchFamily="34" charset="77"/>
              </a:rPr>
              <a:t>in collaboration with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7EAA4-50E4-F448-BAF6-4A94EBB1E7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4899" y="3702252"/>
            <a:ext cx="3660517" cy="3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1467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533297-F264-BE4F-A4B0-7E9F8C169A41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A23F4-11D3-EA4E-B76B-7C96108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476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</a:t>
            </a:r>
            <a:r>
              <a:rPr lang="is-IS"/>
              <a:t>2017</a:t>
            </a:r>
            <a:r>
              <a:rPr lang="en-US"/>
              <a:t> 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24600"/>
            <a:ext cx="2844800" cy="2455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72E8737-4056-744B-B581-C04E650671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8504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</a:t>
            </a:r>
            <a:r>
              <a:rPr lang="is-IS"/>
              <a:t>2017</a:t>
            </a:r>
            <a:r>
              <a:rPr lang="en-US"/>
              <a:t> International Business Machines Corporation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24600"/>
            <a:ext cx="2844800" cy="2455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5C76D7-EA9B-FE41-AD18-75EBFB4F2B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5327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54327"/>
            <a:ext cx="695452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0060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1885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4180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692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7780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0565060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774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7416712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3846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4895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6644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233283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204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56673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11538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885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64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93312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7837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782224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817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93354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67861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tx1"/>
          </a:solidFill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6908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8804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3441701"/>
            <a:ext cx="3048000" cy="3416300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425952" cy="34290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333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3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333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5555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6BA5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942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5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57035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023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432883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033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40608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6422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2144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192177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43119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5228788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727537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39312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71968"/>
            <a:ext cx="11582400" cy="5063067"/>
          </a:xfrm>
        </p:spPr>
        <p:txBody>
          <a:bodyPr/>
          <a:lstStyle>
            <a:lvl1pPr>
              <a:defRPr sz="8800"/>
            </a:lvl1pPr>
            <a:lvl2pPr marL="230712" marR="0" indent="-230712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3913" y="5427584"/>
            <a:ext cx="1083212" cy="10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4180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1" y="6301401"/>
            <a:ext cx="638351" cy="2560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977" y="733130"/>
            <a:ext cx="7404599" cy="612487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E65BA6C-C226-8B4C-B5D2-D2DA07321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168481"/>
            <a:ext cx="5486401" cy="5075686"/>
          </a:xfrm>
        </p:spPr>
        <p:txBody>
          <a:bodyPr/>
          <a:lstStyle>
            <a:lvl1pPr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5479E-0D1D-7E4E-B254-4B8804E6D8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6295048"/>
            <a:ext cx="648227" cy="25603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41B654-47A8-2C4E-87F2-2114D8AAC6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27378"/>
            <a:ext cx="5486400" cy="4057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Course 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F78CE5B-0456-0F45-BA1A-B7A3E54609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784011"/>
            <a:ext cx="5486400" cy="33358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Lecture #</a:t>
            </a:r>
          </a:p>
        </p:txBody>
      </p:sp>
    </p:spTree>
    <p:extLst>
      <p:ext uri="{BB962C8B-B14F-4D97-AF65-F5344CB8AC3E}">
        <p14:creationId xmlns:p14="http://schemas.microsoft.com/office/powerpoint/2010/main" val="331608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8226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651" y="5848604"/>
            <a:ext cx="758549" cy="707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6151576"/>
            <a:ext cx="638351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1103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5"/>
            <a:ext cx="10586720" cy="564896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60871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548640"/>
            <a:ext cx="11277600" cy="768096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32369EA7-5FC8-4842-9B3A-5BF094C0D671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1. Artificial Intelligence Trends</a:t>
            </a:r>
          </a:p>
        </p:txBody>
      </p:sp>
    </p:spTree>
    <p:extLst>
      <p:ext uri="{BB962C8B-B14F-4D97-AF65-F5344CB8AC3E}">
        <p14:creationId xmlns:p14="http://schemas.microsoft.com/office/powerpoint/2010/main" val="1431929424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548640"/>
            <a:ext cx="11277600" cy="768096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32369EA7-5FC8-4842-9B3A-5BF094C0D671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2. NLP Explained</a:t>
            </a:r>
          </a:p>
        </p:txBody>
      </p:sp>
    </p:spTree>
    <p:extLst>
      <p:ext uri="{BB962C8B-B14F-4D97-AF65-F5344CB8AC3E}">
        <p14:creationId xmlns:p14="http://schemas.microsoft.com/office/powerpoint/2010/main" val="17184479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548640"/>
            <a:ext cx="11277600" cy="768096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32369EA7-5FC8-4842-9B3A-5BF094C0D671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3. </a:t>
            </a:r>
            <a:r>
              <a:rPr kumimoji="0" lang="en-US" sz="506" b="1" i="0" u="none" strike="noStrike" kern="0" cap="all" spc="215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AI predictions in the next 5 years</a:t>
            </a:r>
          </a:p>
        </p:txBody>
      </p:sp>
    </p:spTree>
    <p:extLst>
      <p:ext uri="{BB962C8B-B14F-4D97-AF65-F5344CB8AC3E}">
        <p14:creationId xmlns:p14="http://schemas.microsoft.com/office/powerpoint/2010/main" val="1230600228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96315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11582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9800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97177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0938543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66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76771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03871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3579905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6275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868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2355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5182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853411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3311870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94858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2634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255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7871942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41888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332948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3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54204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30653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755517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0329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92066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7723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4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704007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48926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12895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21760073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78244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185558648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9516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498257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079196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EFBFA-16EE-C14A-B982-E2B1CA0AAA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8570" y="2743200"/>
            <a:ext cx="5907126" cy="735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F06AF2-51FB-A945-98CD-3505F7B58D9C}"/>
              </a:ext>
            </a:extLst>
          </p:cNvPr>
          <p:cNvSpPr txBox="1"/>
          <p:nvPr userDrawn="1"/>
        </p:nvSpPr>
        <p:spPr>
          <a:xfrm>
            <a:off x="3051512" y="3688397"/>
            <a:ext cx="226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tx1"/>
                </a:solidFill>
                <a:latin typeface="IBM Plex Sans Light" panose="020B0403050203000203" pitchFamily="34" charset="77"/>
              </a:rPr>
              <a:t>in collaboration with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7EAA4-50E4-F448-BAF6-4A94EBB1E7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4899" y="3702252"/>
            <a:ext cx="3660517" cy="3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258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533297-F264-BE4F-A4B0-7E9F8C169A41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757A23F4-11D3-EA4E-B76B-7C96108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975" y="733130"/>
            <a:ext cx="7410027" cy="61248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6301399"/>
            <a:ext cx="648227" cy="25603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AF3D5736-5671-CD4D-AF70-D40C8A519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168481"/>
            <a:ext cx="5486401" cy="5075686"/>
          </a:xfrm>
        </p:spPr>
        <p:txBody>
          <a:bodyPr/>
          <a:lstStyle>
            <a:lvl1pPr>
              <a:lnSpc>
                <a:spcPct val="90000"/>
              </a:lnSpc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5A9A76-BDFA-3F4B-8E0C-01AC7DFA5E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6295048"/>
            <a:ext cx="648227" cy="25603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22F672-A0C0-2A45-9F6B-59856906E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27378"/>
            <a:ext cx="5486400" cy="405752"/>
          </a:xfrm>
        </p:spPr>
        <p:txBody>
          <a:bodyPr/>
          <a:lstStyle/>
          <a:p>
            <a:pPr lvl="0"/>
            <a:r>
              <a:rPr lang="en-US" dirty="0"/>
              <a:t>Course 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04A98FC-2D40-9743-BFFA-62247A6C89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784011"/>
            <a:ext cx="5486400" cy="333589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Lecture #</a:t>
            </a:r>
          </a:p>
        </p:txBody>
      </p:sp>
    </p:spTree>
    <p:extLst>
      <p:ext uri="{BB962C8B-B14F-4D97-AF65-F5344CB8AC3E}">
        <p14:creationId xmlns:p14="http://schemas.microsoft.com/office/powerpoint/2010/main" val="34110232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7151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449" y="5838081"/>
            <a:ext cx="755521" cy="70431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151576"/>
            <a:ext cx="648227" cy="2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37158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544286"/>
            <a:ext cx="10591800" cy="620485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57610A74-5AFF-8B41-B85C-E718674E554D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4. Where Is It Used?</a:t>
            </a:r>
          </a:p>
        </p:txBody>
      </p:sp>
    </p:spTree>
    <p:extLst>
      <p:ext uri="{BB962C8B-B14F-4D97-AF65-F5344CB8AC3E}">
        <p14:creationId xmlns:p14="http://schemas.microsoft.com/office/powerpoint/2010/main" val="3350963743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71968"/>
            <a:ext cx="11582400" cy="5063067"/>
          </a:xfrm>
        </p:spPr>
        <p:txBody>
          <a:bodyPr/>
          <a:lstStyle>
            <a:lvl1pPr>
              <a:defRPr sz="8800"/>
            </a:lvl1pPr>
            <a:lvl2pPr marL="230712" marR="0" indent="-230712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3913" y="5427584"/>
            <a:ext cx="1083212" cy="10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66044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1" y="6301401"/>
            <a:ext cx="638351" cy="2560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977" y="733130"/>
            <a:ext cx="7404599" cy="612487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E65BA6C-C226-8B4C-B5D2-D2DA07321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168481"/>
            <a:ext cx="5486401" cy="5075686"/>
          </a:xfrm>
        </p:spPr>
        <p:txBody>
          <a:bodyPr/>
          <a:lstStyle>
            <a:lvl1pPr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5479E-0D1D-7E4E-B254-4B8804E6D8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6295048"/>
            <a:ext cx="648227" cy="25603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41B654-47A8-2C4E-87F2-2114D8AAC6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27378"/>
            <a:ext cx="5486400" cy="4057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Course 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F78CE5B-0456-0F45-BA1A-B7A3E54609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784011"/>
            <a:ext cx="5486400" cy="33358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Lecture #</a:t>
            </a:r>
          </a:p>
        </p:txBody>
      </p:sp>
    </p:spTree>
    <p:extLst>
      <p:ext uri="{BB962C8B-B14F-4D97-AF65-F5344CB8AC3E}">
        <p14:creationId xmlns:p14="http://schemas.microsoft.com/office/powerpoint/2010/main" val="3757374859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651" y="5848604"/>
            <a:ext cx="758549" cy="707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6151576"/>
            <a:ext cx="638351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86955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19492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457200"/>
            <a:ext cx="10765971" cy="662505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8148C81F-4981-3A4C-95AA-01DCADA92E37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1. Machine Learning Explained</a:t>
            </a:r>
          </a:p>
        </p:txBody>
      </p:sp>
    </p:spTree>
    <p:extLst>
      <p:ext uri="{BB962C8B-B14F-4D97-AF65-F5344CB8AC3E}">
        <p14:creationId xmlns:p14="http://schemas.microsoft.com/office/powerpoint/2010/main" val="226514546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457200"/>
            <a:ext cx="10765971" cy="662505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8148C81F-4981-3A4C-95AA-01DCADA92E37}"/>
              </a:ext>
            </a:extLst>
          </p:cNvPr>
          <p:cNvSpPr/>
          <p:nvPr userDrawn="1"/>
        </p:nvSpPr>
        <p:spPr>
          <a:xfrm>
            <a:off x="304800" y="121657"/>
            <a:ext cx="4305300" cy="9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2. Decision tree classifier</a:t>
            </a:r>
          </a:p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6" b="1" i="0" u="none" strike="noStrike" kern="0" cap="all" spc="215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93551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457200"/>
            <a:ext cx="10765971" cy="662505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8148C81F-4981-3A4C-95AA-01DCADA92E37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3. Where and when is ML used</a:t>
            </a:r>
          </a:p>
        </p:txBody>
      </p:sp>
    </p:spTree>
    <p:extLst>
      <p:ext uri="{BB962C8B-B14F-4D97-AF65-F5344CB8AC3E}">
        <p14:creationId xmlns:p14="http://schemas.microsoft.com/office/powerpoint/2010/main" val="3211293381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457200"/>
            <a:ext cx="10765971" cy="662505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8148C81F-4981-3A4C-95AA-01DCADA92E37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4. Deep learning ecosystem</a:t>
            </a:r>
          </a:p>
        </p:txBody>
      </p:sp>
    </p:spTree>
    <p:extLst>
      <p:ext uri="{BB962C8B-B14F-4D97-AF65-F5344CB8AC3E}">
        <p14:creationId xmlns:p14="http://schemas.microsoft.com/office/powerpoint/2010/main" val="574065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0072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457200"/>
            <a:ext cx="10765971" cy="662505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8148C81F-4981-3A4C-95AA-01DCADA92E37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5. Fabric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894216979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70883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11582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34582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007287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13555191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713318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527860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29598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72747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52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91851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19766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8870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7790403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3884558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1725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615501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55243685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4092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10423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3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81185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714244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23601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97573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380082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95478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6243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91129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2088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93035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404106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082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48141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03727219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97727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379050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751954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EFBFA-16EE-C14A-B982-E2B1CA0AAA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8570" y="2743200"/>
            <a:ext cx="5907126" cy="735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F06AF2-51FB-A945-98CD-3505F7B58D9C}"/>
              </a:ext>
            </a:extLst>
          </p:cNvPr>
          <p:cNvSpPr txBox="1"/>
          <p:nvPr userDrawn="1"/>
        </p:nvSpPr>
        <p:spPr>
          <a:xfrm>
            <a:off x="3051512" y="3688397"/>
            <a:ext cx="226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tx1"/>
                </a:solidFill>
                <a:latin typeface="IBM Plex Sans Light" panose="020B0403050203000203" pitchFamily="34" charset="77"/>
              </a:rPr>
              <a:t>in collaboration with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7EAA4-50E4-F448-BAF6-4A94EBB1E7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4899" y="3702252"/>
            <a:ext cx="3660517" cy="3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96321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533297-F264-BE4F-A4B0-7E9F8C169A41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757A23F4-11D3-EA4E-B76B-7C961085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7448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</a:t>
            </a:r>
            <a:r>
              <a:rPr lang="is-IS"/>
              <a:t>2017</a:t>
            </a:r>
            <a:r>
              <a:rPr lang="en-US"/>
              <a:t> International Business Machines Corporation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24600"/>
            <a:ext cx="2844800" cy="2455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272E8737-4056-744B-B581-C04E650671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1708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54327"/>
            <a:ext cx="695452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01513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3505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36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19216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0737029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561278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21920"/>
            <a:ext cx="11704229" cy="5872480"/>
          </a:xfrm>
        </p:spPr>
        <p:txBody>
          <a:bodyPr/>
          <a:lstStyle>
            <a:lvl1pPr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24205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7416712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48497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50106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01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568303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925929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88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436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35850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11186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9436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896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067224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ligh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885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388608" y="268224"/>
            <a:ext cx="5498592" cy="57261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512619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6623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09670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64459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5498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3540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31973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6096000" y="3426883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6096000" cy="3431116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62260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0" y="3426883"/>
            <a:ext cx="3048000" cy="3431117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425951"/>
          </a:xfrm>
          <a:solidFill>
            <a:schemeClr val="tx1"/>
          </a:solidFill>
        </p:spPr>
        <p:txBody>
          <a:bodyPr lIns="182880" tIns="164592" rIns="228600" bIns="228600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8"/>
          </p:nvPr>
        </p:nvSpPr>
        <p:spPr>
          <a:xfrm>
            <a:off x="9144000" y="3426883"/>
            <a:ext cx="3048000" cy="3431117"/>
          </a:xfrm>
          <a:solidFill>
            <a:srgbClr val="6BA5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9"/>
          </p:nvPr>
        </p:nvSpPr>
        <p:spPr>
          <a:xfrm>
            <a:off x="3048001" y="3426883"/>
            <a:ext cx="3048000" cy="3431116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0"/>
          </p:nvPr>
        </p:nvSpPr>
        <p:spPr>
          <a:xfrm>
            <a:off x="0" y="3426883"/>
            <a:ext cx="3048000" cy="3431116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15713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0" y="1701800"/>
            <a:ext cx="12192000" cy="51562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Group Name / DOC ID / Month XX, 2018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52175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64096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3441701"/>
            <a:ext cx="3048000" cy="3416300"/>
          </a:xfrm>
          <a:solidFill>
            <a:schemeClr val="bg1"/>
          </a:solidFill>
        </p:spPr>
        <p:txBody>
          <a:bodyPr lIns="228600" tIns="228600" rIns="228600" bIns="2286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425952" cy="342900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333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333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333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333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47356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0" y="0"/>
            <a:ext cx="3048000" cy="6864096"/>
          </a:xfrm>
          <a:solidFill>
            <a:srgbClr val="031973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3048000" y="0"/>
            <a:ext cx="3048000" cy="6864096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096000" y="0"/>
            <a:ext cx="3048000" cy="6864096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6864096"/>
          </a:xfrm>
          <a:solidFill>
            <a:srgbClr val="6BA5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0542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62624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1658112"/>
            <a:ext cx="8534400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219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73406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5265136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340608" y="1658112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862037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2450592" cy="5726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40608" y="268224"/>
            <a:ext cx="8546501" cy="5726176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11035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26043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571107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2608" y="1682496"/>
            <a:ext cx="5498592" cy="4311904"/>
          </a:xfrm>
        </p:spPr>
        <p:txBody>
          <a:bodyPr/>
          <a:lstStyle>
            <a:lvl1pPr>
              <a:spcBef>
                <a:spcPts val="0"/>
              </a:spcBef>
              <a:defRPr sz="1333"/>
            </a:lvl1pPr>
            <a:lvl2pPr marL="0" indent="0">
              <a:spcBef>
                <a:spcPts val="0"/>
              </a:spcBef>
              <a:buNone/>
              <a:defRPr/>
            </a:lvl2pPr>
            <a:lvl3pPr marL="268809" indent="0">
              <a:buNone/>
              <a:defRPr/>
            </a:lvl3pPr>
            <a:lvl4pPr marL="579952" indent="0">
              <a:buNone/>
              <a:defRPr/>
            </a:lvl4pPr>
            <a:lvl5pPr marL="842412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145948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Group Name / DOC ID / Month XX, 2018 / 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3078270"/>
            <a:ext cx="1722792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22026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X-Divider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17500" y="6372939"/>
            <a:ext cx="254000" cy="249712"/>
          </a:xfrm>
          <a:prstGeom prst="rect">
            <a:avLst/>
          </a:prstGeom>
        </p:spPr>
        <p:txBody>
          <a:bodyPr wrap="square" lIns="121917" tIns="121917" rIns="121917" bIns="121917"/>
          <a:lstStyle>
            <a:lvl1pPr defTabSz="623360">
              <a:lnSpc>
                <a:spcPts val="1000"/>
              </a:lnSpc>
              <a:spcBef>
                <a:spcPts val="500"/>
              </a:spcBef>
              <a:defRPr sz="751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6" name="Shape 3"/>
          <p:cNvSpPr txBox="1"/>
          <p:nvPr/>
        </p:nvSpPr>
        <p:spPr>
          <a:xfrm>
            <a:off x="825501" y="6432989"/>
            <a:ext cx="2857500" cy="12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lnSpc>
                <a:spcPts val="2000"/>
              </a:lnSpc>
              <a:spcBef>
                <a:spcPts val="1000"/>
              </a:spcBef>
              <a:defRPr sz="1500">
                <a:solidFill>
                  <a:srgbClr val="000000"/>
                </a:solidFill>
              </a:defRPr>
            </a:lvl1pPr>
          </a:lstStyle>
          <a:p>
            <a:r>
              <a:rPr sz="751"/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37383902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7346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3913" y="5428437"/>
            <a:ext cx="1082297" cy="100894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71968"/>
            <a:ext cx="11582400" cy="5063067"/>
          </a:xfrm>
        </p:spPr>
        <p:txBody>
          <a:bodyPr/>
          <a:lstStyle>
            <a:lvl1pPr>
              <a:defRPr sz="8800"/>
            </a:lvl1pPr>
            <a:lvl2pPr marL="230712" marR="0" indent="-230712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135337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975" y="733130"/>
            <a:ext cx="7410027" cy="612487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6301399"/>
            <a:ext cx="648227" cy="25603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AF3D5736-5671-CD4D-AF70-D40C8A519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168481"/>
            <a:ext cx="5486401" cy="5075686"/>
          </a:xfrm>
        </p:spPr>
        <p:txBody>
          <a:bodyPr/>
          <a:lstStyle>
            <a:lvl1pPr>
              <a:lnSpc>
                <a:spcPct val="90000"/>
              </a:lnSpc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5A9A76-BDFA-3F4B-8E0C-01AC7DFA5E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6295048"/>
            <a:ext cx="648227" cy="25603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22F672-A0C0-2A45-9F6B-59856906E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27378"/>
            <a:ext cx="5486400" cy="405752"/>
          </a:xfrm>
        </p:spPr>
        <p:txBody>
          <a:bodyPr/>
          <a:lstStyle/>
          <a:p>
            <a:pPr lvl="0"/>
            <a:r>
              <a:rPr lang="en-US" dirty="0"/>
              <a:t>Course 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04A98FC-2D40-9743-BFFA-62247A6C89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784011"/>
            <a:ext cx="5486400" cy="333589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Lecture #</a:t>
            </a:r>
          </a:p>
        </p:txBody>
      </p:sp>
    </p:spTree>
    <p:extLst>
      <p:ext uri="{BB962C8B-B14F-4D97-AF65-F5344CB8AC3E}">
        <p14:creationId xmlns:p14="http://schemas.microsoft.com/office/powerpoint/2010/main" val="1159918827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449" y="5838081"/>
            <a:ext cx="755521" cy="70431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151576"/>
            <a:ext cx="648227" cy="2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20087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680" y="5851428"/>
            <a:ext cx="755521" cy="7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01463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65365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7704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76782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0822250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47976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596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460794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9957407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11582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3101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22892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03851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807238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67654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23815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93234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8704351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1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449" y="5838081"/>
            <a:ext cx="755521" cy="704313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151576"/>
            <a:ext cx="648227" cy="2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330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67441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53842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92172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8903110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1"/>
            <a:ext cx="6096000" cy="2815167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838940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71962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2584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5837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6900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355047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37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36715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334525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09837682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04901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94147850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51804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912484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024821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73B52-D3FD-EC4E-A24D-6D5FDB36B1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8570" y="2743200"/>
            <a:ext cx="5907126" cy="735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AB79F-8253-084D-89CC-D9AC7FB6A185}"/>
              </a:ext>
            </a:extLst>
          </p:cNvPr>
          <p:cNvSpPr txBox="1"/>
          <p:nvPr userDrawn="1"/>
        </p:nvSpPr>
        <p:spPr>
          <a:xfrm>
            <a:off x="3051512" y="3688397"/>
            <a:ext cx="226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bg2"/>
                </a:solidFill>
                <a:latin typeface="IBM Plex Sans Light" panose="020B0403050203000203" pitchFamily="34" charset="77"/>
              </a:rPr>
              <a:t>in collaboration with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6D782-F508-EC40-A0BC-539FC46A77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0579" y="3667751"/>
            <a:ext cx="3639801" cy="3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63508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71968"/>
            <a:ext cx="11582400" cy="5063067"/>
          </a:xfrm>
        </p:spPr>
        <p:txBody>
          <a:bodyPr/>
          <a:lstStyle>
            <a:lvl1pPr>
              <a:defRPr sz="8800"/>
            </a:lvl1pPr>
            <a:lvl2pPr marL="230712" marR="0" indent="-230712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3913" y="5427584"/>
            <a:ext cx="1083212" cy="10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30247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1" y="6301401"/>
            <a:ext cx="638351" cy="2560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977" y="733130"/>
            <a:ext cx="7404599" cy="612487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E65BA6C-C226-8B4C-B5D2-D2DA07321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168481"/>
            <a:ext cx="5486401" cy="5075686"/>
          </a:xfrm>
        </p:spPr>
        <p:txBody>
          <a:bodyPr/>
          <a:lstStyle>
            <a:lvl1pPr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5479E-0D1D-7E4E-B254-4B8804E6D8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6295048"/>
            <a:ext cx="648227" cy="25603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41B654-47A8-2C4E-87F2-2114D8AAC6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27378"/>
            <a:ext cx="5486400" cy="4057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Course 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F78CE5B-0456-0F45-BA1A-B7A3E54609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784011"/>
            <a:ext cx="5486400" cy="33358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Lecture #</a:t>
            </a:r>
          </a:p>
        </p:txBody>
      </p:sp>
    </p:spTree>
    <p:extLst>
      <p:ext uri="{BB962C8B-B14F-4D97-AF65-F5344CB8AC3E}">
        <p14:creationId xmlns:p14="http://schemas.microsoft.com/office/powerpoint/2010/main" val="3618151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7609246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651" y="5848604"/>
            <a:ext cx="758549" cy="707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6151576"/>
            <a:ext cx="638351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714961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66206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15607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57610A74-5AFF-8B41-B85C-E718674E554D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1. AI impact in the world today</a:t>
            </a:r>
          </a:p>
        </p:txBody>
      </p:sp>
    </p:spTree>
    <p:extLst>
      <p:ext uri="{BB962C8B-B14F-4D97-AF65-F5344CB8AC3E}">
        <p14:creationId xmlns:p14="http://schemas.microsoft.com/office/powerpoint/2010/main" val="3567237156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548640"/>
            <a:ext cx="10417629" cy="616131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57610A74-5AFF-8B41-B85C-E718674E554D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4. AI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73304330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544286"/>
            <a:ext cx="5486400" cy="5715607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57610A74-5AFF-8B41-B85C-E718674E554D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2. History and Evolution of Artificial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304702656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544286"/>
            <a:ext cx="5486400" cy="5715607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57610A74-5AFF-8B41-B85C-E718674E554D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5. Summary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3227418961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544287"/>
            <a:ext cx="11146972" cy="685800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57610A74-5AFF-8B41-B85C-E718674E554D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3. AI Explained</a:t>
            </a:r>
          </a:p>
        </p:txBody>
      </p:sp>
    </p:spTree>
    <p:extLst>
      <p:ext uri="{BB962C8B-B14F-4D97-AF65-F5344CB8AC3E}">
        <p14:creationId xmlns:p14="http://schemas.microsoft.com/office/powerpoint/2010/main" val="3926678286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544286"/>
            <a:ext cx="10591800" cy="620485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57610A74-5AFF-8B41-B85C-E718674E554D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2. Cognition from Humans to Machines</a:t>
            </a:r>
          </a:p>
        </p:txBody>
      </p:sp>
    </p:spTree>
    <p:extLst>
      <p:ext uri="{BB962C8B-B14F-4D97-AF65-F5344CB8AC3E}">
        <p14:creationId xmlns:p14="http://schemas.microsoft.com/office/powerpoint/2010/main" val="2515911303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544286"/>
            <a:ext cx="10591800" cy="620485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57610A74-5AFF-8B41-B85C-E718674E554D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4. Where Is It Used?</a:t>
            </a:r>
          </a:p>
        </p:txBody>
      </p:sp>
    </p:spTree>
    <p:extLst>
      <p:ext uri="{BB962C8B-B14F-4D97-AF65-F5344CB8AC3E}">
        <p14:creationId xmlns:p14="http://schemas.microsoft.com/office/powerpoint/2010/main" val="1703068772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439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88017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02080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864481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11582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2108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9347163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1262917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17466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015939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963618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50910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34917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23579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34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4273091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64960415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9719027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85690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8742079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92746980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9054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454278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56033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268268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321376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304800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089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27892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84372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19202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3863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948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415837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68264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60395241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62436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852067747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53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339666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7066309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1762567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BEFBFA-16EE-C14A-B982-E2B1CA0AAA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8570" y="2743200"/>
            <a:ext cx="5907126" cy="735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F06AF2-51FB-A945-98CD-3505F7B58D9C}"/>
              </a:ext>
            </a:extLst>
          </p:cNvPr>
          <p:cNvSpPr txBox="1"/>
          <p:nvPr userDrawn="1"/>
        </p:nvSpPr>
        <p:spPr>
          <a:xfrm>
            <a:off x="3051512" y="3688397"/>
            <a:ext cx="226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tx1"/>
                </a:solidFill>
                <a:latin typeface="IBM Plex Sans Light" panose="020B0403050203000203" pitchFamily="34" charset="77"/>
              </a:rPr>
              <a:t>in collaboration with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B7EAA4-50E4-F448-BAF6-4A94EBB1E7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4899" y="3702252"/>
            <a:ext cx="3660517" cy="3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659707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3913" y="5428437"/>
            <a:ext cx="1082297" cy="100894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71968"/>
            <a:ext cx="11582400" cy="5063067"/>
          </a:xfrm>
        </p:spPr>
        <p:txBody>
          <a:bodyPr/>
          <a:lstStyle>
            <a:lvl1pPr>
              <a:defRPr sz="8800"/>
            </a:lvl1pPr>
            <a:lvl2pPr marL="230712" marR="0" indent="-230712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840513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324600"/>
            <a:ext cx="2844800" cy="24553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DD74829-9EA1-1C4A-81EA-2CC44A9CE9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7027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-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553287"/>
            <a:ext cx="10154024" cy="604341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IBM GARAGE">
            <a:extLst>
              <a:ext uri="{FF2B5EF4-FFF2-40B4-BE49-F238E27FC236}">
                <a16:creationId xmlns:a16="http://schemas.microsoft.com/office/drawing/2014/main" id="{79BE4504-535F-3E46-A600-197E97FEE156}"/>
              </a:ext>
            </a:extLst>
          </p:cNvPr>
          <p:cNvSpPr/>
          <p:nvPr userDrawn="1"/>
        </p:nvSpPr>
        <p:spPr>
          <a:xfrm>
            <a:off x="299847" y="162209"/>
            <a:ext cx="5740400" cy="2527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1095347" rtl="0" eaLnBrk="1" fontAlgn="auto" latinLnBrk="0" hangingPunct="1">
              <a:lnSpc>
                <a:spcPts val="2400"/>
              </a:lnSpc>
              <a:spcBef>
                <a:spcPts val="6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1" i="0" u="none" strike="noStrike" kern="0" cap="all" spc="287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1. What is the Internet of Things? </a:t>
            </a:r>
          </a:p>
        </p:txBody>
      </p:sp>
    </p:spTree>
    <p:extLst>
      <p:ext uri="{BB962C8B-B14F-4D97-AF65-F5344CB8AC3E}">
        <p14:creationId xmlns:p14="http://schemas.microsoft.com/office/powerpoint/2010/main" val="7925265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83947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073B52-D3FD-EC4E-A24D-6D5FDB36B1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8570" y="2743200"/>
            <a:ext cx="5907126" cy="7358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3AB79F-8253-084D-89CC-D9AC7FB6A185}"/>
              </a:ext>
            </a:extLst>
          </p:cNvPr>
          <p:cNvSpPr txBox="1"/>
          <p:nvPr userDrawn="1"/>
        </p:nvSpPr>
        <p:spPr>
          <a:xfrm>
            <a:off x="3051512" y="3688397"/>
            <a:ext cx="226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bg2"/>
                </a:solidFill>
                <a:latin typeface="IBM Plex Sans Light" panose="020B0403050203000203" pitchFamily="34" charset="77"/>
              </a:rPr>
              <a:t>in collaboration with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6D782-F508-EC40-A0BC-539FC46A77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0579" y="3667751"/>
            <a:ext cx="3639801" cy="3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29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3913" y="5428437"/>
            <a:ext cx="1082297" cy="100894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71968"/>
            <a:ext cx="11582400" cy="5063067"/>
          </a:xfrm>
        </p:spPr>
        <p:txBody>
          <a:bodyPr/>
          <a:lstStyle>
            <a:lvl1pPr>
              <a:defRPr sz="8800"/>
            </a:lvl1pPr>
            <a:lvl2pPr marL="230712" marR="0" indent="-230712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663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680" y="5851428"/>
            <a:ext cx="755521" cy="7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262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1168481"/>
            <a:ext cx="5486401" cy="5075686"/>
          </a:xfrm>
        </p:spPr>
        <p:txBody>
          <a:bodyPr/>
          <a:lstStyle>
            <a:lvl1pPr>
              <a:lnSpc>
                <a:spcPct val="90000"/>
              </a:lnSpc>
              <a:defRPr sz="6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975" y="733130"/>
            <a:ext cx="7410027" cy="612487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6295048"/>
            <a:ext cx="648227" cy="256035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B6E0-028A-EF41-8228-F002E41890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27378"/>
            <a:ext cx="5486400" cy="405752"/>
          </a:xfrm>
        </p:spPr>
        <p:txBody>
          <a:bodyPr/>
          <a:lstStyle/>
          <a:p>
            <a:pPr lvl="0"/>
            <a:r>
              <a:rPr lang="en-US" dirty="0"/>
              <a:t>Course Name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95953D-6524-0647-979F-D8A71EFFDE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784011"/>
            <a:ext cx="5486400" cy="333589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Lecture #</a:t>
            </a:r>
          </a:p>
        </p:txBody>
      </p:sp>
    </p:spTree>
    <p:extLst>
      <p:ext uri="{BB962C8B-B14F-4D97-AF65-F5344CB8AC3E}">
        <p14:creationId xmlns:p14="http://schemas.microsoft.com/office/powerpoint/2010/main" val="29923593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91" name="Picture 9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5449" y="5838081"/>
            <a:ext cx="755521" cy="70431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6151576"/>
            <a:ext cx="648227" cy="2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34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304800" y="6437376"/>
            <a:ext cx="8534400" cy="182880"/>
          </a:xfrm>
        </p:spPr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680" y="5851428"/>
            <a:ext cx="755521" cy="70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379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859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708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73061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858483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630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4658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079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348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053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11582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473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187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8431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6460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0"/>
            <a:ext cx="5486400" cy="478112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810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39"/>
            <a:ext cx="2438400" cy="478112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63039"/>
            <a:ext cx="2438400" cy="478112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573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5516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7696"/>
            <a:ext cx="5486400" cy="4754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99617"/>
            <a:ext cx="5486400" cy="46685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467"/>
              </a:spcBef>
              <a:buFontTx/>
              <a:buNone/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851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5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7060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8705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50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0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062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43841"/>
            <a:ext cx="5486400" cy="400049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63041"/>
            <a:ext cx="5486400" cy="4651641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062807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1" y="3429000"/>
            <a:ext cx="6096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3429000"/>
            <a:ext cx="6096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4000" y="0"/>
            <a:ext cx="3048000" cy="34290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6096000" y="0"/>
            <a:ext cx="3048000" cy="342900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6095999" cy="342900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889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9143997" y="3429000"/>
            <a:ext cx="3048000" cy="342900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0" y="3429000"/>
            <a:ext cx="3048000" cy="3429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6096002" y="3429000"/>
            <a:ext cx="3047996" cy="3429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3048000" y="3429000"/>
            <a:ext cx="3048000" cy="342900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342900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41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12191999" cy="1720852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864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3810000"/>
            <a:ext cx="3048000" cy="3048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333">
                <a:solidFill>
                  <a:schemeClr val="bg2"/>
                </a:solidFill>
              </a:defRPr>
            </a:lvl2pPr>
            <a:lvl3pPr>
              <a:defRPr sz="1333">
                <a:solidFill>
                  <a:schemeClr val="bg2"/>
                </a:solidFill>
              </a:defRPr>
            </a:lvl3pPr>
            <a:lvl4pPr>
              <a:defRPr sz="1333">
                <a:solidFill>
                  <a:schemeClr val="bg2"/>
                </a:solidFill>
              </a:defRPr>
            </a:lvl4pPr>
            <a:lvl5pPr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161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3048000" cy="68580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2133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048000" y="0"/>
            <a:ext cx="3048000" cy="68580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6096000" y="0"/>
            <a:ext cx="3048000" cy="68580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9144000" y="0"/>
            <a:ext cx="3048000" cy="68580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867">
                <a:solidFill>
                  <a:schemeClr val="bg2"/>
                </a:solidFill>
              </a:defRPr>
            </a:lvl1pPr>
            <a:lvl2pPr>
              <a:defRPr sz="1467">
                <a:solidFill>
                  <a:schemeClr val="bg2"/>
                </a:solidFill>
              </a:defRPr>
            </a:lvl2pPr>
            <a:lvl3pPr>
              <a:defRPr sz="1467">
                <a:solidFill>
                  <a:schemeClr val="bg2"/>
                </a:solidFill>
              </a:defRPr>
            </a:lvl3pPr>
            <a:lvl4pPr>
              <a:defRPr sz="1467">
                <a:solidFill>
                  <a:schemeClr val="bg2"/>
                </a:solidFill>
              </a:defRPr>
            </a:lvl4pPr>
            <a:lvl5pPr>
              <a:defRPr sz="14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763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63041"/>
            <a:ext cx="2438400" cy="4668593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4658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352800" y="889000"/>
            <a:ext cx="8534400" cy="50990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0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881696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88651"/>
            <a:ext cx="2438400" cy="4605867"/>
          </a:xfrm>
        </p:spPr>
        <p:txBody>
          <a:bodyPr/>
          <a:lstStyle>
            <a:lvl1pPr>
              <a:defRPr sz="1867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819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7807039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93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04800" y="1463040"/>
            <a:ext cx="2438400" cy="4669536"/>
          </a:xfrm>
        </p:spPr>
        <p:txBody>
          <a:bodyPr/>
          <a:lstStyle>
            <a:lvl1pPr>
              <a:defRPr sz="2133"/>
            </a:lvl1pPr>
            <a:lvl2pPr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352800" y="1499616"/>
            <a:ext cx="2438400" cy="4608576"/>
          </a:xfrm>
        </p:spPr>
        <p:txBody>
          <a:bodyPr/>
          <a:lstStyle>
            <a:lvl1pPr>
              <a:defRPr sz="1867"/>
            </a:lvl1pPr>
            <a:lvl2pPr marL="0" indent="0">
              <a:buNone/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267189" y="1454615"/>
            <a:ext cx="5620011" cy="4608576"/>
          </a:xfrm>
        </p:spPr>
        <p:txBody>
          <a:bodyPr/>
          <a:lstStyle>
            <a:lvl1pPr marL="156629" indent="-156629">
              <a:tabLst/>
              <a:defRPr sz="3200"/>
            </a:lvl1pPr>
            <a:lvl2pPr marL="0" indent="0"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938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256033"/>
            <a:ext cx="2438400" cy="5878660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3352800" y="300567"/>
            <a:ext cx="8534400" cy="6129867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489541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183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9524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5240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 sz="1467"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42118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8570" y="2743200"/>
            <a:ext cx="5907126" cy="7358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1A72C6-352E-6649-B1E7-C35F23357561}"/>
              </a:ext>
            </a:extLst>
          </p:cNvPr>
          <p:cNvSpPr txBox="1"/>
          <p:nvPr userDrawn="1"/>
        </p:nvSpPr>
        <p:spPr>
          <a:xfrm>
            <a:off x="3051512" y="3688397"/>
            <a:ext cx="226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dirty="0">
                <a:solidFill>
                  <a:schemeClr val="bg2"/>
                </a:solidFill>
                <a:latin typeface="IBM Plex Sans Light" panose="020B0403050203000203" pitchFamily="34" charset="77"/>
              </a:rPr>
              <a:t>in collaboration with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80990-3E1D-6349-A338-0B7527BDD5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0579" y="3667751"/>
            <a:ext cx="3639801" cy="3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79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7 Text only (big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74624" y="6303264"/>
            <a:ext cx="2412576" cy="268224"/>
          </a:xfrm>
          <a:prstGeom prst="rect">
            <a:avLst/>
          </a:prstGeom>
        </p:spPr>
        <p:txBody>
          <a:bodyPr/>
          <a:lstStyle/>
          <a:p>
            <a:fld id="{7BD0F09C-33D0-1F42-B8A9-5123C94105A5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800" y="6303264"/>
            <a:ext cx="280416" cy="268224"/>
          </a:xfrm>
          <a:prstGeom prst="rect">
            <a:avLst/>
          </a:prstGeom>
        </p:spPr>
        <p:txBody>
          <a:bodyPr/>
          <a:lstStyle/>
          <a:p>
            <a:fld id="{64604A4F-97BD-A740-8DC4-85FC3CD4149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2684" y="130811"/>
            <a:ext cx="11428729" cy="5791200"/>
          </a:xfrm>
        </p:spPr>
        <p:txBody>
          <a:bodyPr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3906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06571F-6DEE-E047-9448-533BA43A3AA4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10549-118A-F24A-A343-B28098CEA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72640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66860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8972F9-CF54-5642-9DAF-B4D1E9B639AF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68CA9-5438-F04B-AE34-4688E3EE8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6964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71968"/>
            <a:ext cx="11582400" cy="5063067"/>
          </a:xfrm>
        </p:spPr>
        <p:txBody>
          <a:bodyPr/>
          <a:lstStyle>
            <a:lvl1pPr>
              <a:defRPr sz="8800"/>
            </a:lvl1pPr>
            <a:lvl2pPr marL="230712" marR="0" indent="-230712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lvl2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3913" y="5427584"/>
            <a:ext cx="1083212" cy="10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35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1" y="6301401"/>
            <a:ext cx="638351" cy="25603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1977" y="733130"/>
            <a:ext cx="7404599" cy="612487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2E65BA6C-C226-8B4C-B5D2-D2DA07321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1168481"/>
            <a:ext cx="5486401" cy="5075686"/>
          </a:xfrm>
        </p:spPr>
        <p:txBody>
          <a:bodyPr/>
          <a:lstStyle>
            <a:lvl1pPr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5479E-0D1D-7E4E-B254-4B8804E6D8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99" y="6295048"/>
            <a:ext cx="648227" cy="25603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E41B654-47A8-2C4E-87F2-2114D8AAC6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327378"/>
            <a:ext cx="5486400" cy="40575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Course 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F78CE5B-0456-0F45-BA1A-B7A3E54609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784011"/>
            <a:ext cx="5486400" cy="33358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Lecture #</a:t>
            </a:r>
          </a:p>
        </p:txBody>
      </p:sp>
    </p:spTree>
    <p:extLst>
      <p:ext uri="{BB962C8B-B14F-4D97-AF65-F5344CB8AC3E}">
        <p14:creationId xmlns:p14="http://schemas.microsoft.com/office/powerpoint/2010/main" val="25332460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1708"/>
            <a:ext cx="5486401" cy="597245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49" y="6273801"/>
            <a:ext cx="695452" cy="2819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651" y="5848604"/>
            <a:ext cx="758549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0652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5991669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39144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548640"/>
            <a:ext cx="10714299" cy="576728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E36FFD21-56EE-DB41-BA02-630BD7250771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1. NLP Overview</a:t>
            </a:r>
          </a:p>
        </p:txBody>
      </p:sp>
    </p:spTree>
    <p:extLst>
      <p:ext uri="{BB962C8B-B14F-4D97-AF65-F5344CB8AC3E}">
        <p14:creationId xmlns:p14="http://schemas.microsoft.com/office/powerpoint/2010/main" val="64688509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548640"/>
            <a:ext cx="10714299" cy="576728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E36FFD21-56EE-DB41-BA02-630BD7250771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2. NLP Explained</a:t>
            </a:r>
          </a:p>
        </p:txBody>
      </p:sp>
    </p:spTree>
    <p:extLst>
      <p:ext uri="{BB962C8B-B14F-4D97-AF65-F5344CB8AC3E}">
        <p14:creationId xmlns:p14="http://schemas.microsoft.com/office/powerpoint/2010/main" val="397113720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548640"/>
            <a:ext cx="10714299" cy="576728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E36FFD21-56EE-DB41-BA02-630BD7250771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3. Virtual Agents Overview</a:t>
            </a:r>
          </a:p>
        </p:txBody>
      </p:sp>
    </p:spTree>
    <p:extLst>
      <p:ext uri="{BB962C8B-B14F-4D97-AF65-F5344CB8AC3E}">
        <p14:creationId xmlns:p14="http://schemas.microsoft.com/office/powerpoint/2010/main" val="91795817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799" y="548640"/>
            <a:ext cx="10714299" cy="576728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IBM GARAGE">
            <a:extLst>
              <a:ext uri="{FF2B5EF4-FFF2-40B4-BE49-F238E27FC236}">
                <a16:creationId xmlns:a16="http://schemas.microsoft.com/office/drawing/2014/main" id="{E36FFD21-56EE-DB41-BA02-630BD7250771}"/>
              </a:ext>
            </a:extLst>
          </p:cNvPr>
          <p:cNvSpPr/>
          <p:nvPr userDrawn="1"/>
        </p:nvSpPr>
        <p:spPr>
          <a:xfrm>
            <a:off x="304800" y="121657"/>
            <a:ext cx="4305300" cy="189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t" anchorCtr="0">
            <a:spAutoFit/>
          </a:bodyPr>
          <a:lstStyle>
            <a:lvl1pPr defTabSz="821531">
              <a:lnSpc>
                <a:spcPts val="1800"/>
              </a:lnSpc>
              <a:spcBef>
                <a:spcPts val="4500"/>
              </a:spcBef>
              <a:defRPr b="1" cap="all" spc="215">
                <a:solidFill>
                  <a:srgbClr val="000000"/>
                </a:solidFill>
              </a:defRPr>
            </a:lvl1pPr>
          </a:lstStyle>
          <a:p>
            <a:pPr marL="0" marR="0" lvl="0" indent="0" algn="l" defTabSz="821531" rtl="0" eaLnBrk="1" fontAlgn="auto" latinLnBrk="0" hangingPunct="1">
              <a:lnSpc>
                <a:spcPts val="18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6" b="1" i="0" u="none" strike="noStrike" kern="0" cap="all" spc="21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rPr>
              <a:t>4. Virtual Agents for the Enterprise</a:t>
            </a:r>
          </a:p>
        </p:txBody>
      </p:sp>
    </p:spTree>
    <p:extLst>
      <p:ext uri="{BB962C8B-B14F-4D97-AF65-F5344CB8AC3E}">
        <p14:creationId xmlns:p14="http://schemas.microsoft.com/office/powerpoint/2010/main" val="363345549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400800" y="1498600"/>
            <a:ext cx="5486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1467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4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5896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1409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11582400" cy="4779264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5253435" algn="dec"/>
              </a:tabLst>
              <a:defRPr/>
            </a:lvl1pPr>
            <a:lvl2pPr marL="230712" indent="-230712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5364346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68935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67644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0417"/>
            <a:ext cx="5486400" cy="1338409"/>
          </a:xfrm>
        </p:spPr>
        <p:txBody>
          <a:bodyPr/>
          <a:lstStyle>
            <a:lvl1pPr>
              <a:defRPr sz="21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2015407"/>
            <a:ext cx="5486400" cy="414528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128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865967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3569"/>
            <a:ext cx="11582400" cy="5964767"/>
          </a:xfrm>
        </p:spPr>
        <p:txBody>
          <a:bodyPr/>
          <a:lstStyle>
            <a:lvl1pPr>
              <a:lnSpc>
                <a:spcPct val="90000"/>
              </a:lnSpc>
              <a:defRPr sz="1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9409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6916616" cy="6027740"/>
          </a:xfrm>
        </p:spPr>
        <p:txBody>
          <a:bodyPr/>
          <a:lstStyle>
            <a:lvl1pPr marL="156629" indent="-156629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20000"/>
                  </a:schemeClr>
                </a:solidFill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9079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5486400" cy="57707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658368"/>
            <a:ext cx="5486400" cy="5599640"/>
          </a:xfrm>
        </p:spPr>
        <p:txBody>
          <a:bodyPr/>
          <a:lstStyle>
            <a:lvl1pPr>
              <a:spcBef>
                <a:spcPts val="1467"/>
              </a:spcBef>
              <a:spcAft>
                <a:spcPts val="0"/>
              </a:spcAft>
              <a:defRPr/>
            </a:lvl1pPr>
            <a:lvl2pPr>
              <a:spcBef>
                <a:spcPts val="1467"/>
              </a:spcBef>
              <a:defRPr/>
            </a:lvl2pPr>
            <a:lvl3pPr>
              <a:spcBef>
                <a:spcPts val="1467"/>
              </a:spcBef>
              <a:defRPr/>
            </a:lvl3pPr>
            <a:lvl4pPr>
              <a:spcBef>
                <a:spcPts val="1467"/>
              </a:spcBef>
              <a:defRPr/>
            </a:lvl4pPr>
            <a:lvl5pPr>
              <a:spcBef>
                <a:spcPts val="1467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7418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732846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1279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04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400800" y="1499617"/>
            <a:ext cx="5486400" cy="4781127"/>
          </a:xfrm>
        </p:spPr>
        <p:txBody>
          <a:bodyPr/>
          <a:lstStyle>
            <a:lvl1pPr>
              <a:spcBef>
                <a:spcPts val="0"/>
              </a:spcBef>
              <a:defRPr sz="1867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89383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60"/>
            <a:ext cx="5486400" cy="4786208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61"/>
            <a:ext cx="5486400" cy="4786207"/>
          </a:xfr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1048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304800" y="1327358"/>
            <a:ext cx="5486400" cy="4916809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1488865"/>
            <a:ext cx="5486400" cy="4755303"/>
          </a:xfr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8715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48640"/>
            <a:ext cx="8534400" cy="853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© 2018 IBM Corporation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6400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04800" y="268225"/>
            <a:ext cx="5486400" cy="400049"/>
          </a:xfrm>
        </p:spPr>
        <p:txBody>
          <a:bodyPr/>
          <a:lstStyle>
            <a:lvl1pPr>
              <a:defRPr sz="1467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04800" y="1457959"/>
            <a:ext cx="2438400" cy="4786207"/>
          </a:xfrm>
        </p:spPr>
        <p:txBody>
          <a:bodyPr/>
          <a:lstStyle>
            <a:lvl1pPr>
              <a:spcBef>
                <a:spcPts val="1467"/>
              </a:spcBef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352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448800" y="1457959"/>
            <a:ext cx="2438400" cy="4786207"/>
          </a:xfrm>
        </p:spPr>
        <p:txBody>
          <a:bodyPr/>
          <a:lstStyle>
            <a:lvl1pPr>
              <a:defRPr sz="2133"/>
            </a:lvl1pPr>
            <a:lvl2pPr marL="0" indent="0">
              <a:spcBef>
                <a:spcPts val="1467"/>
              </a:spcBef>
              <a:buFontTx/>
              <a:buNone/>
              <a:defRPr sz="1467"/>
            </a:lvl2pPr>
            <a:lvl3pPr>
              <a:defRPr sz="1467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5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9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59.xml"/><Relationship Id="rId34" Type="http://schemas.openxmlformats.org/officeDocument/2006/relationships/slideLayout" Target="../slideLayouts/slideLayout72.xml"/><Relationship Id="rId42" Type="http://schemas.openxmlformats.org/officeDocument/2006/relationships/slideLayout" Target="../slideLayouts/slideLayout80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41" Type="http://schemas.openxmlformats.org/officeDocument/2006/relationships/slideLayout" Target="../slideLayouts/slideLayout79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75.xml"/><Relationship Id="rId40" Type="http://schemas.openxmlformats.org/officeDocument/2006/relationships/slideLayout" Target="../slideLayouts/slideLayout78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36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slideLayout" Target="../slideLayouts/slideLayout69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Relationship Id="rId35" Type="http://schemas.openxmlformats.org/officeDocument/2006/relationships/slideLayout" Target="../slideLayouts/slideLayout73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33" Type="http://schemas.openxmlformats.org/officeDocument/2006/relationships/slideLayout" Target="../slideLayouts/slideLayout71.xml"/><Relationship Id="rId38" Type="http://schemas.openxmlformats.org/officeDocument/2006/relationships/slideLayout" Target="../slideLayouts/slideLayout7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9" Type="http://schemas.openxmlformats.org/officeDocument/2006/relationships/slideLayout" Target="../slideLayouts/slideLayout119.xml"/><Relationship Id="rId21" Type="http://schemas.openxmlformats.org/officeDocument/2006/relationships/slideLayout" Target="../slideLayouts/slideLayout101.xml"/><Relationship Id="rId34" Type="http://schemas.openxmlformats.org/officeDocument/2006/relationships/slideLayout" Target="../slideLayouts/slideLayout114.xml"/><Relationship Id="rId42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slideLayout" Target="../slideLayouts/slideLayout112.xml"/><Relationship Id="rId37" Type="http://schemas.openxmlformats.org/officeDocument/2006/relationships/slideLayout" Target="../slideLayouts/slideLayout117.xml"/><Relationship Id="rId40" Type="http://schemas.openxmlformats.org/officeDocument/2006/relationships/slideLayout" Target="../slideLayouts/slideLayout120.xml"/><Relationship Id="rId45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36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4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Relationship Id="rId35" Type="http://schemas.openxmlformats.org/officeDocument/2006/relationships/slideLayout" Target="../slideLayouts/slideLayout115.xml"/><Relationship Id="rId43" Type="http://schemas.openxmlformats.org/officeDocument/2006/relationships/slideLayout" Target="../slideLayouts/slideLayout123.xml"/><Relationship Id="rId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slideLayout" Target="../slideLayouts/slideLayout113.xml"/><Relationship Id="rId38" Type="http://schemas.openxmlformats.org/officeDocument/2006/relationships/slideLayout" Target="../slideLayouts/slideLayout118.xml"/><Relationship Id="rId46" Type="http://schemas.openxmlformats.org/officeDocument/2006/relationships/theme" Target="../theme/theme3.xml"/><Relationship Id="rId20" Type="http://schemas.openxmlformats.org/officeDocument/2006/relationships/slideLayout" Target="../slideLayouts/slideLayout100.xml"/><Relationship Id="rId41" Type="http://schemas.openxmlformats.org/officeDocument/2006/relationships/slideLayout" Target="../slideLayouts/slideLayout12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8.xml"/><Relationship Id="rId18" Type="http://schemas.openxmlformats.org/officeDocument/2006/relationships/slideLayout" Target="../slideLayouts/slideLayout143.xml"/><Relationship Id="rId26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28.xml"/><Relationship Id="rId21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32.xml"/><Relationship Id="rId12" Type="http://schemas.openxmlformats.org/officeDocument/2006/relationships/slideLayout" Target="../slideLayouts/slideLayout137.xml"/><Relationship Id="rId17" Type="http://schemas.openxmlformats.org/officeDocument/2006/relationships/slideLayout" Target="../slideLayouts/slideLayout142.xml"/><Relationship Id="rId25" Type="http://schemas.openxmlformats.org/officeDocument/2006/relationships/slideLayout" Target="../slideLayouts/slideLayout150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27.xml"/><Relationship Id="rId16" Type="http://schemas.openxmlformats.org/officeDocument/2006/relationships/slideLayout" Target="../slideLayouts/slideLayout141.xml"/><Relationship Id="rId20" Type="http://schemas.openxmlformats.org/officeDocument/2006/relationships/slideLayout" Target="../slideLayouts/slideLayout145.xml"/><Relationship Id="rId29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24" Type="http://schemas.openxmlformats.org/officeDocument/2006/relationships/slideLayout" Target="../slideLayouts/slideLayout149.xml"/><Relationship Id="rId32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30.xml"/><Relationship Id="rId15" Type="http://schemas.openxmlformats.org/officeDocument/2006/relationships/slideLayout" Target="../slideLayouts/slideLayout140.xml"/><Relationship Id="rId23" Type="http://schemas.openxmlformats.org/officeDocument/2006/relationships/slideLayout" Target="../slideLayouts/slideLayout148.xml"/><Relationship Id="rId28" Type="http://schemas.openxmlformats.org/officeDocument/2006/relationships/slideLayout" Target="../slideLayouts/slideLayout153.xml"/><Relationship Id="rId10" Type="http://schemas.openxmlformats.org/officeDocument/2006/relationships/slideLayout" Target="../slideLayouts/slideLayout135.xml"/><Relationship Id="rId19" Type="http://schemas.openxmlformats.org/officeDocument/2006/relationships/slideLayout" Target="../slideLayouts/slideLayout144.xml"/><Relationship Id="rId31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Relationship Id="rId14" Type="http://schemas.openxmlformats.org/officeDocument/2006/relationships/slideLayout" Target="../slideLayouts/slideLayout139.xml"/><Relationship Id="rId22" Type="http://schemas.openxmlformats.org/officeDocument/2006/relationships/slideLayout" Target="../slideLayouts/slideLayout147.xml"/><Relationship Id="rId27" Type="http://schemas.openxmlformats.org/officeDocument/2006/relationships/slideLayout" Target="../slideLayouts/slideLayout152.xml"/><Relationship Id="rId30" Type="http://schemas.openxmlformats.org/officeDocument/2006/relationships/slideLayout" Target="../slideLayouts/slideLayout155.xml"/><Relationship Id="rId8" Type="http://schemas.openxmlformats.org/officeDocument/2006/relationships/slideLayout" Target="../slideLayouts/slideLayout13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0.xml"/><Relationship Id="rId18" Type="http://schemas.openxmlformats.org/officeDocument/2006/relationships/slideLayout" Target="../slideLayouts/slideLayout175.xml"/><Relationship Id="rId26" Type="http://schemas.openxmlformats.org/officeDocument/2006/relationships/slideLayout" Target="../slideLayouts/slideLayout183.xml"/><Relationship Id="rId39" Type="http://schemas.openxmlformats.org/officeDocument/2006/relationships/slideLayout" Target="../slideLayouts/slideLayout196.xml"/><Relationship Id="rId21" Type="http://schemas.openxmlformats.org/officeDocument/2006/relationships/slideLayout" Target="../slideLayouts/slideLayout178.xml"/><Relationship Id="rId34" Type="http://schemas.openxmlformats.org/officeDocument/2006/relationships/slideLayout" Target="../slideLayouts/slideLayout191.xml"/><Relationship Id="rId42" Type="http://schemas.openxmlformats.org/officeDocument/2006/relationships/slideLayout" Target="../slideLayouts/slideLayout199.xml"/><Relationship Id="rId7" Type="http://schemas.openxmlformats.org/officeDocument/2006/relationships/slideLayout" Target="../slideLayouts/slideLayout164.xml"/><Relationship Id="rId2" Type="http://schemas.openxmlformats.org/officeDocument/2006/relationships/slideLayout" Target="../slideLayouts/slideLayout159.xml"/><Relationship Id="rId16" Type="http://schemas.openxmlformats.org/officeDocument/2006/relationships/slideLayout" Target="../slideLayouts/slideLayout173.xml"/><Relationship Id="rId29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24" Type="http://schemas.openxmlformats.org/officeDocument/2006/relationships/slideLayout" Target="../slideLayouts/slideLayout181.xml"/><Relationship Id="rId32" Type="http://schemas.openxmlformats.org/officeDocument/2006/relationships/slideLayout" Target="../slideLayouts/slideLayout189.xml"/><Relationship Id="rId37" Type="http://schemas.openxmlformats.org/officeDocument/2006/relationships/slideLayout" Target="../slideLayouts/slideLayout194.xml"/><Relationship Id="rId40" Type="http://schemas.openxmlformats.org/officeDocument/2006/relationships/slideLayout" Target="../slideLayouts/slideLayout197.xml"/><Relationship Id="rId45" Type="http://schemas.openxmlformats.org/officeDocument/2006/relationships/theme" Target="../theme/theme5.xml"/><Relationship Id="rId5" Type="http://schemas.openxmlformats.org/officeDocument/2006/relationships/slideLayout" Target="../slideLayouts/slideLayout162.xml"/><Relationship Id="rId15" Type="http://schemas.openxmlformats.org/officeDocument/2006/relationships/slideLayout" Target="../slideLayouts/slideLayout172.xml"/><Relationship Id="rId23" Type="http://schemas.openxmlformats.org/officeDocument/2006/relationships/slideLayout" Target="../slideLayouts/slideLayout180.xml"/><Relationship Id="rId28" Type="http://schemas.openxmlformats.org/officeDocument/2006/relationships/slideLayout" Target="../slideLayouts/slideLayout185.xml"/><Relationship Id="rId36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67.xml"/><Relationship Id="rId19" Type="http://schemas.openxmlformats.org/officeDocument/2006/relationships/slideLayout" Target="../slideLayouts/slideLayout176.xml"/><Relationship Id="rId31" Type="http://schemas.openxmlformats.org/officeDocument/2006/relationships/slideLayout" Target="../slideLayouts/slideLayout188.xml"/><Relationship Id="rId44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71.xml"/><Relationship Id="rId22" Type="http://schemas.openxmlformats.org/officeDocument/2006/relationships/slideLayout" Target="../slideLayouts/slideLayout179.xml"/><Relationship Id="rId27" Type="http://schemas.openxmlformats.org/officeDocument/2006/relationships/slideLayout" Target="../slideLayouts/slideLayout184.xml"/><Relationship Id="rId30" Type="http://schemas.openxmlformats.org/officeDocument/2006/relationships/slideLayout" Target="../slideLayouts/slideLayout187.xml"/><Relationship Id="rId35" Type="http://schemas.openxmlformats.org/officeDocument/2006/relationships/slideLayout" Target="../slideLayouts/slideLayout192.xml"/><Relationship Id="rId43" Type="http://schemas.openxmlformats.org/officeDocument/2006/relationships/slideLayout" Target="../slideLayouts/slideLayout200.xml"/><Relationship Id="rId8" Type="http://schemas.openxmlformats.org/officeDocument/2006/relationships/slideLayout" Target="../slideLayouts/slideLayout165.xml"/><Relationship Id="rId3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9.xml"/><Relationship Id="rId17" Type="http://schemas.openxmlformats.org/officeDocument/2006/relationships/slideLayout" Target="../slideLayouts/slideLayout174.xml"/><Relationship Id="rId25" Type="http://schemas.openxmlformats.org/officeDocument/2006/relationships/slideLayout" Target="../slideLayouts/slideLayout182.xml"/><Relationship Id="rId33" Type="http://schemas.openxmlformats.org/officeDocument/2006/relationships/slideLayout" Target="../slideLayouts/slideLayout190.xml"/><Relationship Id="rId38" Type="http://schemas.openxmlformats.org/officeDocument/2006/relationships/slideLayout" Target="../slideLayouts/slideLayout195.xml"/><Relationship Id="rId20" Type="http://schemas.openxmlformats.org/officeDocument/2006/relationships/slideLayout" Target="../slideLayouts/slideLayout177.xml"/><Relationship Id="rId41" Type="http://schemas.openxmlformats.org/officeDocument/2006/relationships/slideLayout" Target="../slideLayouts/slideLayout198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14.xml"/><Relationship Id="rId18" Type="http://schemas.openxmlformats.org/officeDocument/2006/relationships/slideLayout" Target="../slideLayouts/slideLayout219.xml"/><Relationship Id="rId26" Type="http://schemas.openxmlformats.org/officeDocument/2006/relationships/slideLayout" Target="../slideLayouts/slideLayout227.xml"/><Relationship Id="rId39" Type="http://schemas.openxmlformats.org/officeDocument/2006/relationships/slideLayout" Target="../slideLayouts/slideLayout240.xml"/><Relationship Id="rId21" Type="http://schemas.openxmlformats.org/officeDocument/2006/relationships/slideLayout" Target="../slideLayouts/slideLayout222.xml"/><Relationship Id="rId34" Type="http://schemas.openxmlformats.org/officeDocument/2006/relationships/slideLayout" Target="../slideLayouts/slideLayout235.xml"/><Relationship Id="rId42" Type="http://schemas.openxmlformats.org/officeDocument/2006/relationships/slideLayout" Target="../slideLayouts/slideLayout243.xml"/><Relationship Id="rId7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203.xml"/><Relationship Id="rId16" Type="http://schemas.openxmlformats.org/officeDocument/2006/relationships/slideLayout" Target="../slideLayouts/slideLayout217.xml"/><Relationship Id="rId29" Type="http://schemas.openxmlformats.org/officeDocument/2006/relationships/slideLayout" Target="../slideLayouts/slideLayout230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24" Type="http://schemas.openxmlformats.org/officeDocument/2006/relationships/slideLayout" Target="../slideLayouts/slideLayout225.xml"/><Relationship Id="rId32" Type="http://schemas.openxmlformats.org/officeDocument/2006/relationships/slideLayout" Target="../slideLayouts/slideLayout233.xml"/><Relationship Id="rId37" Type="http://schemas.openxmlformats.org/officeDocument/2006/relationships/slideLayout" Target="../slideLayouts/slideLayout238.xml"/><Relationship Id="rId40" Type="http://schemas.openxmlformats.org/officeDocument/2006/relationships/slideLayout" Target="../slideLayouts/slideLayout241.xml"/><Relationship Id="rId45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06.xml"/><Relationship Id="rId15" Type="http://schemas.openxmlformats.org/officeDocument/2006/relationships/slideLayout" Target="../slideLayouts/slideLayout216.xml"/><Relationship Id="rId23" Type="http://schemas.openxmlformats.org/officeDocument/2006/relationships/slideLayout" Target="../slideLayouts/slideLayout224.xml"/><Relationship Id="rId28" Type="http://schemas.openxmlformats.org/officeDocument/2006/relationships/slideLayout" Target="../slideLayouts/slideLayout229.xml"/><Relationship Id="rId36" Type="http://schemas.openxmlformats.org/officeDocument/2006/relationships/slideLayout" Target="../slideLayouts/slideLayout237.xml"/><Relationship Id="rId10" Type="http://schemas.openxmlformats.org/officeDocument/2006/relationships/slideLayout" Target="../slideLayouts/slideLayout211.xml"/><Relationship Id="rId19" Type="http://schemas.openxmlformats.org/officeDocument/2006/relationships/slideLayout" Target="../slideLayouts/slideLayout220.xml"/><Relationship Id="rId31" Type="http://schemas.openxmlformats.org/officeDocument/2006/relationships/slideLayout" Target="../slideLayouts/slideLayout232.xml"/><Relationship Id="rId44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Relationship Id="rId14" Type="http://schemas.openxmlformats.org/officeDocument/2006/relationships/slideLayout" Target="../slideLayouts/slideLayout215.xml"/><Relationship Id="rId22" Type="http://schemas.openxmlformats.org/officeDocument/2006/relationships/slideLayout" Target="../slideLayouts/slideLayout223.xml"/><Relationship Id="rId27" Type="http://schemas.openxmlformats.org/officeDocument/2006/relationships/slideLayout" Target="../slideLayouts/slideLayout228.xml"/><Relationship Id="rId30" Type="http://schemas.openxmlformats.org/officeDocument/2006/relationships/slideLayout" Target="../slideLayouts/slideLayout231.xml"/><Relationship Id="rId35" Type="http://schemas.openxmlformats.org/officeDocument/2006/relationships/slideLayout" Target="../slideLayouts/slideLayout236.xml"/><Relationship Id="rId43" Type="http://schemas.openxmlformats.org/officeDocument/2006/relationships/slideLayout" Target="../slideLayouts/slideLayout244.xml"/><Relationship Id="rId8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204.xml"/><Relationship Id="rId12" Type="http://schemas.openxmlformats.org/officeDocument/2006/relationships/slideLayout" Target="../slideLayouts/slideLayout213.xml"/><Relationship Id="rId17" Type="http://schemas.openxmlformats.org/officeDocument/2006/relationships/slideLayout" Target="../slideLayouts/slideLayout218.xml"/><Relationship Id="rId25" Type="http://schemas.openxmlformats.org/officeDocument/2006/relationships/slideLayout" Target="../slideLayouts/slideLayout226.xml"/><Relationship Id="rId33" Type="http://schemas.openxmlformats.org/officeDocument/2006/relationships/slideLayout" Target="../slideLayouts/slideLayout234.xml"/><Relationship Id="rId38" Type="http://schemas.openxmlformats.org/officeDocument/2006/relationships/slideLayout" Target="../slideLayouts/slideLayout239.xml"/><Relationship Id="rId46" Type="http://schemas.openxmlformats.org/officeDocument/2006/relationships/theme" Target="../theme/theme6.xml"/><Relationship Id="rId20" Type="http://schemas.openxmlformats.org/officeDocument/2006/relationships/slideLayout" Target="../slideLayouts/slideLayout221.xml"/><Relationship Id="rId41" Type="http://schemas.openxmlformats.org/officeDocument/2006/relationships/slideLayout" Target="../slideLayouts/slideLayout242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9.xml"/><Relationship Id="rId18" Type="http://schemas.openxmlformats.org/officeDocument/2006/relationships/slideLayout" Target="../slideLayouts/slideLayout264.xml"/><Relationship Id="rId26" Type="http://schemas.openxmlformats.org/officeDocument/2006/relationships/slideLayout" Target="../slideLayouts/slideLayout272.xml"/><Relationship Id="rId3" Type="http://schemas.openxmlformats.org/officeDocument/2006/relationships/slideLayout" Target="../slideLayouts/slideLayout249.xml"/><Relationship Id="rId21" Type="http://schemas.openxmlformats.org/officeDocument/2006/relationships/slideLayout" Target="../slideLayouts/slideLayout267.xml"/><Relationship Id="rId34" Type="http://schemas.openxmlformats.org/officeDocument/2006/relationships/theme" Target="../theme/theme7.xml"/><Relationship Id="rId7" Type="http://schemas.openxmlformats.org/officeDocument/2006/relationships/slideLayout" Target="../slideLayouts/slideLayout253.xml"/><Relationship Id="rId12" Type="http://schemas.openxmlformats.org/officeDocument/2006/relationships/slideLayout" Target="../slideLayouts/slideLayout258.xml"/><Relationship Id="rId17" Type="http://schemas.openxmlformats.org/officeDocument/2006/relationships/slideLayout" Target="../slideLayouts/slideLayout263.xml"/><Relationship Id="rId25" Type="http://schemas.openxmlformats.org/officeDocument/2006/relationships/slideLayout" Target="../slideLayouts/slideLayout271.xml"/><Relationship Id="rId33" Type="http://schemas.openxmlformats.org/officeDocument/2006/relationships/slideLayout" Target="../slideLayouts/slideLayout279.xml"/><Relationship Id="rId2" Type="http://schemas.openxmlformats.org/officeDocument/2006/relationships/slideLayout" Target="../slideLayouts/slideLayout248.xml"/><Relationship Id="rId16" Type="http://schemas.openxmlformats.org/officeDocument/2006/relationships/slideLayout" Target="../slideLayouts/slideLayout262.xml"/><Relationship Id="rId20" Type="http://schemas.openxmlformats.org/officeDocument/2006/relationships/slideLayout" Target="../slideLayouts/slideLayout266.xml"/><Relationship Id="rId29" Type="http://schemas.openxmlformats.org/officeDocument/2006/relationships/slideLayout" Target="../slideLayouts/slideLayout275.xml"/><Relationship Id="rId1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52.xml"/><Relationship Id="rId11" Type="http://schemas.openxmlformats.org/officeDocument/2006/relationships/slideLayout" Target="../slideLayouts/slideLayout257.xml"/><Relationship Id="rId24" Type="http://schemas.openxmlformats.org/officeDocument/2006/relationships/slideLayout" Target="../slideLayouts/slideLayout270.xml"/><Relationship Id="rId32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51.xml"/><Relationship Id="rId15" Type="http://schemas.openxmlformats.org/officeDocument/2006/relationships/slideLayout" Target="../slideLayouts/slideLayout261.xml"/><Relationship Id="rId23" Type="http://schemas.openxmlformats.org/officeDocument/2006/relationships/slideLayout" Target="../slideLayouts/slideLayout269.xml"/><Relationship Id="rId28" Type="http://schemas.openxmlformats.org/officeDocument/2006/relationships/slideLayout" Target="../slideLayouts/slideLayout274.xml"/><Relationship Id="rId10" Type="http://schemas.openxmlformats.org/officeDocument/2006/relationships/slideLayout" Target="../slideLayouts/slideLayout256.xml"/><Relationship Id="rId19" Type="http://schemas.openxmlformats.org/officeDocument/2006/relationships/slideLayout" Target="../slideLayouts/slideLayout265.xml"/><Relationship Id="rId31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5.xml"/><Relationship Id="rId14" Type="http://schemas.openxmlformats.org/officeDocument/2006/relationships/slideLayout" Target="../slideLayouts/slideLayout260.xml"/><Relationship Id="rId22" Type="http://schemas.openxmlformats.org/officeDocument/2006/relationships/slideLayout" Target="../slideLayouts/slideLayout268.xml"/><Relationship Id="rId27" Type="http://schemas.openxmlformats.org/officeDocument/2006/relationships/slideLayout" Target="../slideLayouts/slideLayout273.xml"/><Relationship Id="rId30" Type="http://schemas.openxmlformats.org/officeDocument/2006/relationships/slideLayout" Target="../slideLayouts/slideLayout276.xml"/><Relationship Id="rId8" Type="http://schemas.openxmlformats.org/officeDocument/2006/relationships/slideLayout" Target="../slideLayouts/slideLayout254.xml"/></Relationships>
</file>

<file path=ppt/slideMasters/_rels/slideMaster8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2.xml"/><Relationship Id="rId18" Type="http://schemas.openxmlformats.org/officeDocument/2006/relationships/slideLayout" Target="../slideLayouts/slideLayout297.xml"/><Relationship Id="rId26" Type="http://schemas.openxmlformats.org/officeDocument/2006/relationships/slideLayout" Target="../slideLayouts/slideLayout305.xml"/><Relationship Id="rId39" Type="http://schemas.openxmlformats.org/officeDocument/2006/relationships/theme" Target="../theme/theme8.xml"/><Relationship Id="rId21" Type="http://schemas.openxmlformats.org/officeDocument/2006/relationships/slideLayout" Target="../slideLayouts/slideLayout300.xml"/><Relationship Id="rId34" Type="http://schemas.openxmlformats.org/officeDocument/2006/relationships/slideLayout" Target="../slideLayouts/slideLayout313.xml"/><Relationship Id="rId7" Type="http://schemas.openxmlformats.org/officeDocument/2006/relationships/slideLayout" Target="../slideLayouts/slideLayout286.xml"/><Relationship Id="rId12" Type="http://schemas.openxmlformats.org/officeDocument/2006/relationships/slideLayout" Target="../slideLayouts/slideLayout291.xml"/><Relationship Id="rId17" Type="http://schemas.openxmlformats.org/officeDocument/2006/relationships/slideLayout" Target="../slideLayouts/slideLayout296.xml"/><Relationship Id="rId25" Type="http://schemas.openxmlformats.org/officeDocument/2006/relationships/slideLayout" Target="../slideLayouts/slideLayout304.xml"/><Relationship Id="rId33" Type="http://schemas.openxmlformats.org/officeDocument/2006/relationships/slideLayout" Target="../slideLayouts/slideLayout312.xml"/><Relationship Id="rId38" Type="http://schemas.openxmlformats.org/officeDocument/2006/relationships/slideLayout" Target="../slideLayouts/slideLayout317.xml"/><Relationship Id="rId2" Type="http://schemas.openxmlformats.org/officeDocument/2006/relationships/slideLayout" Target="../slideLayouts/slideLayout281.xml"/><Relationship Id="rId16" Type="http://schemas.openxmlformats.org/officeDocument/2006/relationships/slideLayout" Target="../slideLayouts/slideLayout295.xml"/><Relationship Id="rId20" Type="http://schemas.openxmlformats.org/officeDocument/2006/relationships/slideLayout" Target="../slideLayouts/slideLayout299.xml"/><Relationship Id="rId29" Type="http://schemas.openxmlformats.org/officeDocument/2006/relationships/slideLayout" Target="../slideLayouts/slideLayout308.xml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1" Type="http://schemas.openxmlformats.org/officeDocument/2006/relationships/slideLayout" Target="../slideLayouts/slideLayout290.xml"/><Relationship Id="rId24" Type="http://schemas.openxmlformats.org/officeDocument/2006/relationships/slideLayout" Target="../slideLayouts/slideLayout303.xml"/><Relationship Id="rId32" Type="http://schemas.openxmlformats.org/officeDocument/2006/relationships/slideLayout" Target="../slideLayouts/slideLayout311.xml"/><Relationship Id="rId37" Type="http://schemas.openxmlformats.org/officeDocument/2006/relationships/slideLayout" Target="../slideLayouts/slideLayout316.xml"/><Relationship Id="rId5" Type="http://schemas.openxmlformats.org/officeDocument/2006/relationships/slideLayout" Target="../slideLayouts/slideLayout284.xml"/><Relationship Id="rId15" Type="http://schemas.openxmlformats.org/officeDocument/2006/relationships/slideLayout" Target="../slideLayouts/slideLayout294.xml"/><Relationship Id="rId23" Type="http://schemas.openxmlformats.org/officeDocument/2006/relationships/slideLayout" Target="../slideLayouts/slideLayout302.xml"/><Relationship Id="rId28" Type="http://schemas.openxmlformats.org/officeDocument/2006/relationships/slideLayout" Target="../slideLayouts/slideLayout307.xml"/><Relationship Id="rId36" Type="http://schemas.openxmlformats.org/officeDocument/2006/relationships/slideLayout" Target="../slideLayouts/slideLayout315.xml"/><Relationship Id="rId10" Type="http://schemas.openxmlformats.org/officeDocument/2006/relationships/slideLayout" Target="../slideLayouts/slideLayout289.xml"/><Relationship Id="rId19" Type="http://schemas.openxmlformats.org/officeDocument/2006/relationships/slideLayout" Target="../slideLayouts/slideLayout298.xml"/><Relationship Id="rId31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Relationship Id="rId14" Type="http://schemas.openxmlformats.org/officeDocument/2006/relationships/slideLayout" Target="../slideLayouts/slideLayout293.xml"/><Relationship Id="rId22" Type="http://schemas.openxmlformats.org/officeDocument/2006/relationships/slideLayout" Target="../slideLayouts/slideLayout301.xml"/><Relationship Id="rId27" Type="http://schemas.openxmlformats.org/officeDocument/2006/relationships/slideLayout" Target="../slideLayouts/slideLayout306.xml"/><Relationship Id="rId30" Type="http://schemas.openxmlformats.org/officeDocument/2006/relationships/slideLayout" Target="../slideLayouts/slideLayout309.xml"/><Relationship Id="rId35" Type="http://schemas.openxmlformats.org/officeDocument/2006/relationships/slideLayout" Target="../slideLayouts/slideLayout314.xml"/><Relationship Id="rId8" Type="http://schemas.openxmlformats.org/officeDocument/2006/relationships/slideLayout" Target="../slideLayouts/slideLayout287.xml"/><Relationship Id="rId3" Type="http://schemas.openxmlformats.org/officeDocument/2006/relationships/slideLayout" Target="../slideLayouts/slideLayout282.xml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0.xml"/><Relationship Id="rId18" Type="http://schemas.openxmlformats.org/officeDocument/2006/relationships/slideLayout" Target="../slideLayouts/slideLayout335.xml"/><Relationship Id="rId26" Type="http://schemas.openxmlformats.org/officeDocument/2006/relationships/slideLayout" Target="../slideLayouts/slideLayout343.xml"/><Relationship Id="rId39" Type="http://schemas.openxmlformats.org/officeDocument/2006/relationships/slideLayout" Target="../slideLayouts/slideLayout356.xml"/><Relationship Id="rId21" Type="http://schemas.openxmlformats.org/officeDocument/2006/relationships/slideLayout" Target="../slideLayouts/slideLayout338.xml"/><Relationship Id="rId34" Type="http://schemas.openxmlformats.org/officeDocument/2006/relationships/slideLayout" Target="../slideLayouts/slideLayout351.xml"/><Relationship Id="rId42" Type="http://schemas.openxmlformats.org/officeDocument/2006/relationships/slideLayout" Target="../slideLayouts/slideLayout359.xml"/><Relationship Id="rId47" Type="http://schemas.openxmlformats.org/officeDocument/2006/relationships/slideLayout" Target="../slideLayouts/slideLayout364.xml"/><Relationship Id="rId7" Type="http://schemas.openxmlformats.org/officeDocument/2006/relationships/slideLayout" Target="../slideLayouts/slideLayout324.xml"/><Relationship Id="rId2" Type="http://schemas.openxmlformats.org/officeDocument/2006/relationships/slideLayout" Target="../slideLayouts/slideLayout319.xml"/><Relationship Id="rId16" Type="http://schemas.openxmlformats.org/officeDocument/2006/relationships/slideLayout" Target="../slideLayouts/slideLayout333.xml"/><Relationship Id="rId29" Type="http://schemas.openxmlformats.org/officeDocument/2006/relationships/slideLayout" Target="../slideLayouts/slideLayout346.xml"/><Relationship Id="rId11" Type="http://schemas.openxmlformats.org/officeDocument/2006/relationships/slideLayout" Target="../slideLayouts/slideLayout328.xml"/><Relationship Id="rId24" Type="http://schemas.openxmlformats.org/officeDocument/2006/relationships/slideLayout" Target="../slideLayouts/slideLayout341.xml"/><Relationship Id="rId32" Type="http://schemas.openxmlformats.org/officeDocument/2006/relationships/slideLayout" Target="../slideLayouts/slideLayout349.xml"/><Relationship Id="rId37" Type="http://schemas.openxmlformats.org/officeDocument/2006/relationships/slideLayout" Target="../slideLayouts/slideLayout354.xml"/><Relationship Id="rId40" Type="http://schemas.openxmlformats.org/officeDocument/2006/relationships/slideLayout" Target="../slideLayouts/slideLayout357.xml"/><Relationship Id="rId45" Type="http://schemas.openxmlformats.org/officeDocument/2006/relationships/slideLayout" Target="../slideLayouts/slideLayout362.xml"/><Relationship Id="rId5" Type="http://schemas.openxmlformats.org/officeDocument/2006/relationships/slideLayout" Target="../slideLayouts/slideLayout322.xml"/><Relationship Id="rId15" Type="http://schemas.openxmlformats.org/officeDocument/2006/relationships/slideLayout" Target="../slideLayouts/slideLayout332.xml"/><Relationship Id="rId23" Type="http://schemas.openxmlformats.org/officeDocument/2006/relationships/slideLayout" Target="../slideLayouts/slideLayout340.xml"/><Relationship Id="rId28" Type="http://schemas.openxmlformats.org/officeDocument/2006/relationships/slideLayout" Target="../slideLayouts/slideLayout345.xml"/><Relationship Id="rId36" Type="http://schemas.openxmlformats.org/officeDocument/2006/relationships/slideLayout" Target="../slideLayouts/slideLayout353.xml"/><Relationship Id="rId49" Type="http://schemas.openxmlformats.org/officeDocument/2006/relationships/theme" Target="../theme/theme9.xml"/><Relationship Id="rId10" Type="http://schemas.openxmlformats.org/officeDocument/2006/relationships/slideLayout" Target="../slideLayouts/slideLayout327.xml"/><Relationship Id="rId19" Type="http://schemas.openxmlformats.org/officeDocument/2006/relationships/slideLayout" Target="../slideLayouts/slideLayout336.xml"/><Relationship Id="rId31" Type="http://schemas.openxmlformats.org/officeDocument/2006/relationships/slideLayout" Target="../slideLayouts/slideLayout348.xml"/><Relationship Id="rId44" Type="http://schemas.openxmlformats.org/officeDocument/2006/relationships/slideLayout" Target="../slideLayouts/slideLayout361.xml"/><Relationship Id="rId4" Type="http://schemas.openxmlformats.org/officeDocument/2006/relationships/slideLayout" Target="../slideLayouts/slideLayout321.xml"/><Relationship Id="rId9" Type="http://schemas.openxmlformats.org/officeDocument/2006/relationships/slideLayout" Target="../slideLayouts/slideLayout326.xml"/><Relationship Id="rId14" Type="http://schemas.openxmlformats.org/officeDocument/2006/relationships/slideLayout" Target="../slideLayouts/slideLayout331.xml"/><Relationship Id="rId22" Type="http://schemas.openxmlformats.org/officeDocument/2006/relationships/slideLayout" Target="../slideLayouts/slideLayout339.xml"/><Relationship Id="rId27" Type="http://schemas.openxmlformats.org/officeDocument/2006/relationships/slideLayout" Target="../slideLayouts/slideLayout344.xml"/><Relationship Id="rId30" Type="http://schemas.openxmlformats.org/officeDocument/2006/relationships/slideLayout" Target="../slideLayouts/slideLayout347.xml"/><Relationship Id="rId35" Type="http://schemas.openxmlformats.org/officeDocument/2006/relationships/slideLayout" Target="../slideLayouts/slideLayout352.xml"/><Relationship Id="rId43" Type="http://schemas.openxmlformats.org/officeDocument/2006/relationships/slideLayout" Target="../slideLayouts/slideLayout360.xml"/><Relationship Id="rId48" Type="http://schemas.openxmlformats.org/officeDocument/2006/relationships/slideLayout" Target="../slideLayouts/slideLayout365.xml"/><Relationship Id="rId8" Type="http://schemas.openxmlformats.org/officeDocument/2006/relationships/slideLayout" Target="../slideLayouts/slideLayout325.xml"/><Relationship Id="rId3" Type="http://schemas.openxmlformats.org/officeDocument/2006/relationships/slideLayout" Target="../slideLayouts/slideLayout320.xml"/><Relationship Id="rId12" Type="http://schemas.openxmlformats.org/officeDocument/2006/relationships/slideLayout" Target="../slideLayouts/slideLayout329.xml"/><Relationship Id="rId17" Type="http://schemas.openxmlformats.org/officeDocument/2006/relationships/slideLayout" Target="../slideLayouts/slideLayout334.xml"/><Relationship Id="rId25" Type="http://schemas.openxmlformats.org/officeDocument/2006/relationships/slideLayout" Target="../slideLayouts/slideLayout342.xml"/><Relationship Id="rId33" Type="http://schemas.openxmlformats.org/officeDocument/2006/relationships/slideLayout" Target="../slideLayouts/slideLayout350.xml"/><Relationship Id="rId38" Type="http://schemas.openxmlformats.org/officeDocument/2006/relationships/slideLayout" Target="../slideLayouts/slideLayout355.xml"/><Relationship Id="rId46" Type="http://schemas.openxmlformats.org/officeDocument/2006/relationships/slideLayout" Target="../slideLayouts/slideLayout363.xml"/><Relationship Id="rId20" Type="http://schemas.openxmlformats.org/officeDocument/2006/relationships/slideLayout" Target="../slideLayouts/slideLayout337.xml"/><Relationship Id="rId41" Type="http://schemas.openxmlformats.org/officeDocument/2006/relationships/slideLayout" Target="../slideLayouts/slideLayout358.xml"/><Relationship Id="rId1" Type="http://schemas.openxmlformats.org/officeDocument/2006/relationships/slideLayout" Target="../slideLayouts/slideLayout318.xml"/><Relationship Id="rId6" Type="http://schemas.openxmlformats.org/officeDocument/2006/relationships/slideLayout" Target="../slideLayouts/slideLayout3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>
                    <a:alpha val="2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6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>
                    <a:alpha val="2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 dirty="0"/>
              <a:t>© 2018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8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816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  <p:sldLayoutId id="2147483730" r:id="rId31"/>
    <p:sldLayoutId id="2147483731" r:id="rId32"/>
    <p:sldLayoutId id="2147483732" r:id="rId33"/>
    <p:sldLayoutId id="2147483733" r:id="rId34"/>
    <p:sldLayoutId id="2147483734" r:id="rId35"/>
    <p:sldLayoutId id="2147483735" r:id="rId36"/>
    <p:sldLayoutId id="2147483736" r:id="rId37"/>
    <p:sldLayoutId id="2147483737" r:id="rId38"/>
    <p:sldLayoutId id="2147483738" r:id="rId39"/>
    <p:sldLayoutId id="2147483818" r:id="rId40"/>
    <p:sldLayoutId id="2147483821" r:id="rId41"/>
    <p:sldLayoutId id="2147483823" r:id="rId42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9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826" r:id="rId5"/>
    <p:sldLayoutId id="2147483827" r:id="rId6"/>
    <p:sldLayoutId id="2147483828" r:id="rId7"/>
    <p:sldLayoutId id="2147484028" r:id="rId8"/>
    <p:sldLayoutId id="2147483782" r:id="rId9"/>
    <p:sldLayoutId id="2147483815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  <p:sldLayoutId id="2147483790" r:id="rId18"/>
    <p:sldLayoutId id="2147483791" r:id="rId19"/>
    <p:sldLayoutId id="2147483792" r:id="rId20"/>
    <p:sldLayoutId id="2147483793" r:id="rId21"/>
    <p:sldLayoutId id="2147483794" r:id="rId22"/>
    <p:sldLayoutId id="2147483795" r:id="rId23"/>
    <p:sldLayoutId id="2147483796" r:id="rId24"/>
    <p:sldLayoutId id="2147483797" r:id="rId25"/>
    <p:sldLayoutId id="2147483798" r:id="rId26"/>
    <p:sldLayoutId id="2147483799" r:id="rId27"/>
    <p:sldLayoutId id="2147483800" r:id="rId28"/>
    <p:sldLayoutId id="2147483801" r:id="rId29"/>
    <p:sldLayoutId id="2147483802" r:id="rId30"/>
    <p:sldLayoutId id="2147483803" r:id="rId31"/>
    <p:sldLayoutId id="2147483804" r:id="rId32"/>
    <p:sldLayoutId id="2147483805" r:id="rId33"/>
    <p:sldLayoutId id="2147483806" r:id="rId34"/>
    <p:sldLayoutId id="2147483807" r:id="rId35"/>
    <p:sldLayoutId id="2147483808" r:id="rId36"/>
    <p:sldLayoutId id="2147483809" r:id="rId37"/>
    <p:sldLayoutId id="2147483810" r:id="rId38"/>
    <p:sldLayoutId id="2147483811" r:id="rId39"/>
    <p:sldLayoutId id="2147483812" r:id="rId40"/>
    <p:sldLayoutId id="2147483813" r:id="rId41"/>
    <p:sldLayoutId id="2147483814" r:id="rId42"/>
    <p:sldLayoutId id="2147483822" r:id="rId43"/>
    <p:sldLayoutId id="2147483824" r:id="rId44"/>
    <p:sldLayoutId id="2147483825" r:id="rId45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00093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  <p:sldLayoutId id="2147483850" r:id="rId21"/>
    <p:sldLayoutId id="2147483851" r:id="rId22"/>
    <p:sldLayoutId id="2147483852" r:id="rId23"/>
    <p:sldLayoutId id="2147483853" r:id="rId24"/>
    <p:sldLayoutId id="2147483854" r:id="rId25"/>
    <p:sldLayoutId id="2147483855" r:id="rId26"/>
    <p:sldLayoutId id="2147483856" r:id="rId27"/>
    <p:sldLayoutId id="2147483857" r:id="rId28"/>
    <p:sldLayoutId id="2147483858" r:id="rId29"/>
    <p:sldLayoutId id="2147483859" r:id="rId30"/>
    <p:sldLayoutId id="2147483860" r:id="rId31"/>
    <p:sldLayoutId id="2147483861" r:id="rId3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228594" indent="-228594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457189" indent="-188379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838179" indent="-25822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1071007" indent="-228594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2111549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56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364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772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0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16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21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29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3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43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5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258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1DE4C50-97A5-3C41-BEEB-55C2668E6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9800" y="6468071"/>
            <a:ext cx="2057400" cy="13716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aseline="0">
                <a:solidFill>
                  <a:schemeClr val="tx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AAF35591-9921-1B4A-AA06-5E509FAA62BB}"/>
              </a:ext>
            </a:extLst>
          </p:cNvPr>
          <p:cNvSpPr txBox="1">
            <a:spLocks/>
          </p:cNvSpPr>
          <p:nvPr userDrawn="1"/>
        </p:nvSpPr>
        <p:spPr>
          <a:xfrm>
            <a:off x="304800" y="6468071"/>
            <a:ext cx="6400800" cy="13716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685800" rtl="0" eaLnBrk="1" latinLnBrk="0" hangingPunct="1">
              <a:defRPr sz="600" kern="1200" baseline="0">
                <a:solidFill>
                  <a:schemeClr val="tx1"/>
                </a:solidFill>
                <a:latin typeface="IBM Plex Sans" panose="020B0503050203000203" pitchFamily="34" charset="77"/>
                <a:ea typeface="IBM Plex Sans" panose="020B0503050203000203" pitchFamily="34" charset="77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Arial" panose="020B0604020202020204" pitchFamily="34" charset="0"/>
              </a:rPr>
              <a:t>IBM Skills Academy / © 2020 IBM Corporation.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Arial" panose="020B0604020202020204" pitchFamily="34" charset="0"/>
              </a:rPr>
            </a:b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Arial" panose="020B0604020202020204" pitchFamily="34" charset="0"/>
              </a:rPr>
              <a:t>Course materials may not be reproduced in whole or in part without the prior written permission of IBM.</a:t>
            </a:r>
            <a:endParaRPr kumimoji="0" lang="de-DE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40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  <p:sldLayoutId id="2147483881" r:id="rId19"/>
    <p:sldLayoutId id="2147483882" r:id="rId20"/>
    <p:sldLayoutId id="2147483883" r:id="rId21"/>
    <p:sldLayoutId id="2147483884" r:id="rId22"/>
    <p:sldLayoutId id="2147483885" r:id="rId23"/>
    <p:sldLayoutId id="2147483886" r:id="rId24"/>
    <p:sldLayoutId id="2147483887" r:id="rId25"/>
    <p:sldLayoutId id="2147483888" r:id="rId26"/>
    <p:sldLayoutId id="2147483889" r:id="rId27"/>
    <p:sldLayoutId id="2147483890" r:id="rId28"/>
    <p:sldLayoutId id="2147483891" r:id="rId29"/>
    <p:sldLayoutId id="2147483892" r:id="rId30"/>
    <p:sldLayoutId id="2147483893" r:id="rId31"/>
    <p:sldLayoutId id="2147483894" r:id="rId32"/>
    <p:sldLayoutId id="2147483895" r:id="rId33"/>
    <p:sldLayoutId id="2147483896" r:id="rId34"/>
    <p:sldLayoutId id="2147483897" r:id="rId35"/>
    <p:sldLayoutId id="2147483898" r:id="rId36"/>
    <p:sldLayoutId id="2147483899" r:id="rId37"/>
    <p:sldLayoutId id="2147483900" r:id="rId38"/>
    <p:sldLayoutId id="2147483901" r:id="rId39"/>
    <p:sldLayoutId id="2147483902" r:id="rId40"/>
    <p:sldLayoutId id="2147483903" r:id="rId41"/>
    <p:sldLayoutId id="2147483904" r:id="rId42"/>
    <p:sldLayoutId id="2147483905" r:id="rId43"/>
    <p:sldLayoutId id="2147483906" r:id="rId44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IBM Plex Sans" panose="020B0503050203000203" pitchFamily="34" charset="0"/>
          <a:ea typeface="IBM Plex Sans" panose="020B0503050203000203" pitchFamily="34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5618DDDD-4A7D-104F-B2BA-91B99F7DE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1F4631A-1E66-8C47-BDFD-4560526B3BD4}"/>
              </a:ext>
            </a:extLst>
          </p:cNvPr>
          <p:cNvSpPr txBox="1">
            <a:spLocks/>
          </p:cNvSpPr>
          <p:nvPr userDrawn="1"/>
        </p:nvSpPr>
        <p:spPr>
          <a:xfrm>
            <a:off x="304800" y="6468071"/>
            <a:ext cx="6400800" cy="13716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685800" rtl="0" eaLnBrk="1" latinLnBrk="0" hangingPunct="1">
              <a:defRPr sz="600" kern="1200" baseline="0">
                <a:solidFill>
                  <a:schemeClr val="tx1"/>
                </a:solidFill>
                <a:latin typeface="IBM Plex Sans" panose="020B0503050203000203" pitchFamily="34" charset="77"/>
                <a:ea typeface="IBM Plex Sans" panose="020B0503050203000203" pitchFamily="34" charset="77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Arial" panose="020B0604020202020204" pitchFamily="34" charset="0"/>
              </a:rPr>
              <a:t>IBM Skills Academy / © 2019 IBM Corporation.</a:t>
            </a:r>
            <a:br>
              <a:rPr kumimoji="0" lang="de-DE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Arial" panose="020B0604020202020204" pitchFamily="34" charset="0"/>
              </a:rPr>
            </a:b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Arial" panose="020B0604020202020204" pitchFamily="34" charset="0"/>
              </a:rPr>
              <a:t>Course materials may not be reproduced in whole or in part without the prior written permission of IBM.</a:t>
            </a:r>
            <a:endParaRPr kumimoji="0" lang="de-DE" sz="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8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  <p:sldLayoutId id="2147483924" r:id="rId17"/>
    <p:sldLayoutId id="2147483925" r:id="rId18"/>
    <p:sldLayoutId id="2147483926" r:id="rId19"/>
    <p:sldLayoutId id="2147483927" r:id="rId20"/>
    <p:sldLayoutId id="2147483928" r:id="rId21"/>
    <p:sldLayoutId id="2147483929" r:id="rId22"/>
    <p:sldLayoutId id="2147483930" r:id="rId23"/>
    <p:sldLayoutId id="2147483931" r:id="rId24"/>
    <p:sldLayoutId id="2147483932" r:id="rId25"/>
    <p:sldLayoutId id="2147483933" r:id="rId26"/>
    <p:sldLayoutId id="2147483934" r:id="rId27"/>
    <p:sldLayoutId id="2147483935" r:id="rId28"/>
    <p:sldLayoutId id="2147483936" r:id="rId29"/>
    <p:sldLayoutId id="2147483937" r:id="rId30"/>
    <p:sldLayoutId id="2147483938" r:id="rId31"/>
    <p:sldLayoutId id="2147483939" r:id="rId32"/>
    <p:sldLayoutId id="2147483940" r:id="rId33"/>
    <p:sldLayoutId id="2147483941" r:id="rId34"/>
    <p:sldLayoutId id="2147483942" r:id="rId35"/>
    <p:sldLayoutId id="2147483943" r:id="rId36"/>
    <p:sldLayoutId id="2147483944" r:id="rId37"/>
    <p:sldLayoutId id="2147483945" r:id="rId38"/>
    <p:sldLayoutId id="2147483946" r:id="rId39"/>
    <p:sldLayoutId id="2147483947" r:id="rId40"/>
    <p:sldLayoutId id="2147483948" r:id="rId41"/>
    <p:sldLayoutId id="2147483949" r:id="rId42"/>
    <p:sldLayoutId id="2147483950" r:id="rId43"/>
    <p:sldLayoutId id="2147483951" r:id="rId44"/>
    <p:sldLayoutId id="2147483952" r:id="rId45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388608" y="268224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04888" y="6383868"/>
            <a:ext cx="5486312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462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Global University Programs / V2.1 / May 18, 2018 / © 2018 IBM Corporation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9448800" y="6383868"/>
            <a:ext cx="2438309" cy="22224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/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/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/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/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28023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  <p:sldLayoutId id="2147483972" r:id="rId19"/>
    <p:sldLayoutId id="2147483973" r:id="rId20"/>
    <p:sldLayoutId id="2147483974" r:id="rId21"/>
    <p:sldLayoutId id="2147483975" r:id="rId22"/>
    <p:sldLayoutId id="2147483976" r:id="rId23"/>
    <p:sldLayoutId id="2147483977" r:id="rId24"/>
    <p:sldLayoutId id="2147483978" r:id="rId25"/>
    <p:sldLayoutId id="2147483979" r:id="rId26"/>
    <p:sldLayoutId id="2147483980" r:id="rId27"/>
    <p:sldLayoutId id="2147483981" r:id="rId28"/>
    <p:sldLayoutId id="2147483982" r:id="rId29"/>
    <p:sldLayoutId id="2147483983" r:id="rId30"/>
    <p:sldLayoutId id="2147483984" r:id="rId31"/>
    <p:sldLayoutId id="2147483985" r:id="rId32"/>
    <p:sldLayoutId id="2147483986" r:id="rId33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5pPr>
      <a:lvl6pPr marL="4834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6pPr>
      <a:lvl7pPr marL="9668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7pPr>
      <a:lvl8pPr marL="145022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8pPr>
      <a:lvl9pPr marL="19336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6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rgbClr val="6D6E70"/>
        </a:buClr>
        <a:buSzPct val="90000"/>
        <a:buFont typeface="Wingdings" pitchFamily="2" charset="2"/>
        <a:buNone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1pPr>
      <a:lvl2pPr marL="228594" indent="-228594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2pPr>
      <a:lvl3pPr marL="457189" indent="-188379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Arial" panose="020B0604020202020204" pitchFamily="34" charset="0"/>
        <a:buChar char="•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3pPr>
      <a:lvl4pPr marL="838179" indent="-258227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SzPct val="100000"/>
        <a:buFont typeface=".AppleSystemUIFont" charset="-120"/>
        <a:buChar char="–"/>
        <a:tabLst/>
        <a:defRPr sz="1867" baseline="0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4pPr>
      <a:lvl5pPr marL="1071007" indent="-228594" algn="l" rtl="0" eaLnBrk="1" fontAlgn="base" hangingPunct="1">
        <a:lnSpc>
          <a:spcPct val="100000"/>
        </a:lnSpc>
        <a:spcBef>
          <a:spcPts val="1467"/>
        </a:spcBef>
        <a:spcAft>
          <a:spcPct val="0"/>
        </a:spcAft>
        <a:buClr>
          <a:schemeClr val="bg1"/>
        </a:buClr>
        <a:buFont typeface=".AppleSystemUIFont" charset="-120"/>
        <a:buChar char="»"/>
        <a:tabLst/>
        <a:defRPr sz="1867">
          <a:solidFill>
            <a:schemeClr val="bg1"/>
          </a:solidFill>
          <a:latin typeface="IBM Plex Sans" charset="0"/>
          <a:ea typeface="IBM Plex Sans" charset="0"/>
          <a:cs typeface="IBM Plex Sans" charset="0"/>
        </a:defRPr>
      </a:lvl5pPr>
      <a:lvl6pPr marL="2111549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6pPr>
      <a:lvl7pPr marL="2594956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7pPr>
      <a:lvl8pPr marL="3078364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8pPr>
      <a:lvl9pPr marL="3561772" indent="-172886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2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1pPr>
      <a:lvl2pPr marL="48340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2pPr>
      <a:lvl3pPr marL="966816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3pPr>
      <a:lvl4pPr marL="1450221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4pPr>
      <a:lvl5pPr marL="1933629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5pPr>
      <a:lvl6pPr marL="2417037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6pPr>
      <a:lvl7pPr marL="2900443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7pPr>
      <a:lvl8pPr marL="3383850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8pPr>
      <a:lvl9pPr marL="3867258" algn="l" defTabSz="966816" rtl="0" eaLnBrk="1" latinLnBrk="0" hangingPunct="1">
        <a:defRPr sz="19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>
          <p15:clr>
            <a:srgbClr val="F26B43"/>
          </p15:clr>
        </p15:guide>
        <p15:guide id="2" pos="144">
          <p15:clr>
            <a:srgbClr val="F26B43"/>
          </p15:clr>
        </p15:guide>
        <p15:guide id="3" pos="5616">
          <p15:clr>
            <a:srgbClr val="F26B43"/>
          </p15:clr>
        </p15:guide>
        <p15:guide id="4" orient="horz" pos="2832">
          <p15:clr>
            <a:srgbClr val="F26B43"/>
          </p15:clr>
        </p15:guide>
        <p15:guide id="5" orient="horz" pos="3088">
          <p15:clr>
            <a:srgbClr val="F26B43"/>
          </p15:clr>
        </p15:guide>
        <p15:guide id="6" pos="2880">
          <p15:clr>
            <a:srgbClr val="F26B43"/>
          </p15:clr>
        </p15:guide>
        <p15:guide id="7" pos="2736">
          <p15:clr>
            <a:srgbClr val="F26B43"/>
          </p15:clr>
        </p15:guide>
        <p15:guide id="8" pos="1440">
          <p15:clr>
            <a:srgbClr val="F26B43"/>
          </p15:clr>
        </p15:guide>
        <p15:guide id="9" pos="3024">
          <p15:clr>
            <a:srgbClr val="F26B43"/>
          </p15:clr>
        </p15:guide>
        <p15:guide id="10" pos="1296">
          <p15:clr>
            <a:srgbClr val="F26B43"/>
          </p15:clr>
        </p15:guide>
        <p15:guide id="11" pos="1584">
          <p15:clr>
            <a:srgbClr val="F26B43"/>
          </p15:clr>
        </p15:guide>
        <p15:guide id="12" pos="4320">
          <p15:clr>
            <a:srgbClr val="F26B43"/>
          </p15:clr>
        </p15:guide>
        <p15:guide id="13" pos="4176">
          <p15:clr>
            <a:srgbClr val="F26B43"/>
          </p15:clr>
        </p15:guide>
        <p15:guide id="14" pos="4464">
          <p15:clr>
            <a:srgbClr val="F26B43"/>
          </p15:clr>
        </p15:guide>
        <p15:guide id="15" orient="horz" pos="412">
          <p15:clr>
            <a:srgbClr val="F26B43"/>
          </p15:clr>
        </p15:guide>
        <p15:guide id="17" orient="horz" pos="812">
          <p15:clr>
            <a:srgbClr val="F26B43"/>
          </p15:clr>
        </p15:guide>
        <p15:guide id="18" orient="horz" pos="1620">
          <p15:clr>
            <a:srgbClr val="F26B43"/>
          </p15:clr>
        </p15:guide>
        <p15:guide id="19" orient="horz" pos="1216">
          <p15:clr>
            <a:srgbClr val="F26B43"/>
          </p15:clr>
        </p15:guide>
        <p15:guide id="20" orient="horz" pos="2022">
          <p15:clr>
            <a:srgbClr val="F26B43"/>
          </p15:clr>
        </p15:guide>
        <p15:guide id="21" orient="horz" pos="2424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5D625E3D-A166-4149-9052-FE902F8BCF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04800" y="6435307"/>
            <a:ext cx="85344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aseline="0">
                <a:solidFill>
                  <a:schemeClr val="bg2">
                    <a:alpha val="20000"/>
                  </a:schemeClr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9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  <p:sldLayoutId id="2147484002" r:id="rId15"/>
    <p:sldLayoutId id="2147484003" r:id="rId16"/>
    <p:sldLayoutId id="2147484004" r:id="rId17"/>
    <p:sldLayoutId id="2147484005" r:id="rId18"/>
    <p:sldLayoutId id="2147484006" r:id="rId19"/>
    <p:sldLayoutId id="2147484007" r:id="rId20"/>
    <p:sldLayoutId id="2147484008" r:id="rId21"/>
    <p:sldLayoutId id="2147484009" r:id="rId22"/>
    <p:sldLayoutId id="2147484010" r:id="rId23"/>
    <p:sldLayoutId id="2147484011" r:id="rId24"/>
    <p:sldLayoutId id="2147484012" r:id="rId25"/>
    <p:sldLayoutId id="2147484013" r:id="rId26"/>
    <p:sldLayoutId id="2147484014" r:id="rId27"/>
    <p:sldLayoutId id="2147484015" r:id="rId28"/>
    <p:sldLayoutId id="2147484016" r:id="rId29"/>
    <p:sldLayoutId id="2147484017" r:id="rId30"/>
    <p:sldLayoutId id="2147484018" r:id="rId31"/>
    <p:sldLayoutId id="2147484019" r:id="rId32"/>
    <p:sldLayoutId id="2147484020" r:id="rId33"/>
    <p:sldLayoutId id="2147484021" r:id="rId34"/>
    <p:sldLayoutId id="2147484022" r:id="rId35"/>
    <p:sldLayoutId id="2147484023" r:id="rId36"/>
    <p:sldLayoutId id="2147484024" r:id="rId37"/>
    <p:sldLayoutId id="2147484025" r:id="rId38"/>
  </p:sldLayoutIdLst>
  <p:hf hdr="0" ft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68225"/>
            <a:ext cx="5486400" cy="59881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0" y="256033"/>
            <a:ext cx="5486400" cy="600032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A61FBBE6-0219-6344-B1D2-2F4CE6013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9800" y="6468071"/>
            <a:ext cx="2057400" cy="13716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38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  <p:sldLayoutId id="2147484046" r:id="rId17"/>
    <p:sldLayoutId id="2147484047" r:id="rId18"/>
    <p:sldLayoutId id="2147484048" r:id="rId19"/>
    <p:sldLayoutId id="2147484049" r:id="rId20"/>
    <p:sldLayoutId id="2147484050" r:id="rId21"/>
    <p:sldLayoutId id="2147484051" r:id="rId22"/>
    <p:sldLayoutId id="2147484052" r:id="rId23"/>
    <p:sldLayoutId id="2147484053" r:id="rId24"/>
    <p:sldLayoutId id="2147484054" r:id="rId25"/>
    <p:sldLayoutId id="2147484055" r:id="rId26"/>
    <p:sldLayoutId id="2147484056" r:id="rId27"/>
    <p:sldLayoutId id="2147484057" r:id="rId28"/>
    <p:sldLayoutId id="2147484058" r:id="rId29"/>
    <p:sldLayoutId id="2147484059" r:id="rId30"/>
    <p:sldLayoutId id="2147484060" r:id="rId31"/>
    <p:sldLayoutId id="2147484061" r:id="rId32"/>
    <p:sldLayoutId id="2147484062" r:id="rId33"/>
    <p:sldLayoutId id="2147484063" r:id="rId34"/>
    <p:sldLayoutId id="2147484064" r:id="rId35"/>
    <p:sldLayoutId id="2147484065" r:id="rId36"/>
    <p:sldLayoutId id="2147484066" r:id="rId37"/>
    <p:sldLayoutId id="2147484067" r:id="rId38"/>
    <p:sldLayoutId id="2147484068" r:id="rId39"/>
    <p:sldLayoutId id="2147484069" r:id="rId40"/>
    <p:sldLayoutId id="2147484070" r:id="rId41"/>
    <p:sldLayoutId id="2147484071" r:id="rId42"/>
    <p:sldLayoutId id="2147484072" r:id="rId43"/>
    <p:sldLayoutId id="2147484073" r:id="rId44"/>
    <p:sldLayoutId id="2147484074" r:id="rId45"/>
    <p:sldLayoutId id="2147484075" r:id="rId46"/>
    <p:sldLayoutId id="2147484076" r:id="rId47"/>
    <p:sldLayoutId id="2147484077" r:id="rId48"/>
  </p:sldLayoutIdLst>
  <p:hf hdr="0" ft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1467"/>
        </a:spcBef>
        <a:buFont typeface="Arial"/>
        <a:buNone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230712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529153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•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833946" indent="-224361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–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071007" indent="-230712" algn="l" defTabSz="609585" rtl="0" eaLnBrk="1" latinLnBrk="0" hangingPunct="1">
        <a:lnSpc>
          <a:spcPct val="100000"/>
        </a:lnSpc>
        <a:spcBef>
          <a:spcPts val="1467"/>
        </a:spcBef>
        <a:spcAft>
          <a:spcPts val="0"/>
        </a:spcAft>
        <a:buFont typeface="Arial"/>
        <a:buChar char="»"/>
        <a:defRPr sz="1867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oxzhX_XaEI8" TargetMode="External"/><Relationship Id="rId3" Type="http://schemas.openxmlformats.org/officeDocument/2006/relationships/hyperlink" Target="https://developer.ibm.com/articles/a-beginners-guide-to-natural-language-processing/" TargetMode="External"/><Relationship Id="rId7" Type="http://schemas.openxmlformats.org/officeDocument/2006/relationships/hyperlink" Target="https://www.youtube.com/watch?v=Uuz8ZTV5vd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5.xml"/><Relationship Id="rId6" Type="http://schemas.openxmlformats.org/officeDocument/2006/relationships/hyperlink" Target="https://www.youtube.com/watch?v=1I6bQ12VxV0" TargetMode="External"/><Relationship Id="rId5" Type="http://schemas.openxmlformats.org/officeDocument/2006/relationships/hyperlink" Target="https://www.youtube.com/watch?v=fLvJ8VdHLA0" TargetMode="External"/><Relationship Id="rId4" Type="http://schemas.openxmlformats.org/officeDocument/2006/relationships/hyperlink" Target="https://youtu.be/3_yy0dnIc5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SAIC | Data and Artificial Intelligence">
            <a:extLst>
              <a:ext uri="{FF2B5EF4-FFF2-40B4-BE49-F238E27FC236}">
                <a16:creationId xmlns:a16="http://schemas.microsoft.com/office/drawing/2014/main" id="{332AB8C8-877A-EF15-79AF-3ECC86AE3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78366" y="562708"/>
            <a:ext cx="9358235" cy="629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623360" rtl="0" eaLnBrk="1" fontAlgn="auto" latinLnBrk="0" hangingPunct="1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7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pPr marL="0" marR="0" lvl="0" indent="0" algn="r" defTabSz="623360" rtl="0" eaLnBrk="1" fontAlgn="auto" latinLnBrk="0" hangingPunct="1">
                <a:lnSpc>
                  <a:spcPts val="1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7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D133635-C76E-B944-B1B8-19E5DED2801A}"/>
              </a:ext>
            </a:extLst>
          </p:cNvPr>
          <p:cNvSpPr txBox="1">
            <a:spLocks/>
          </p:cNvSpPr>
          <p:nvPr/>
        </p:nvSpPr>
        <p:spPr>
          <a:xfrm>
            <a:off x="503405" y="1196760"/>
            <a:ext cx="7588409" cy="18769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lvl="0" defTabSz="914400">
              <a:defRPr/>
            </a:pPr>
            <a:r>
              <a:rPr lang="en-US" sz="6600" b="0" dirty="0">
                <a:solidFill>
                  <a:srgbClr val="FFFFFF"/>
                </a:solidFill>
                <a:latin typeface="IBM Plex Sans ExtraLight" panose="020B0303050203000203" pitchFamily="34" charset="77"/>
                <a:ea typeface="+mn-ea"/>
              </a:rPr>
              <a:t>Text Preprocessing and NLP Steps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ExtraLight" panose="020B0303050203000203" pitchFamily="34" charset="77"/>
              <a:ea typeface="+mn-ea"/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B6A017-8FB1-C443-956C-B9CCA8844F2C}"/>
              </a:ext>
            </a:extLst>
          </p:cNvPr>
          <p:cNvSpPr/>
          <p:nvPr/>
        </p:nvSpPr>
        <p:spPr>
          <a:xfrm>
            <a:off x="503406" y="4538653"/>
            <a:ext cx="1777731" cy="36933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182866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9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/>
                <a:ea typeface="+mn-ea"/>
                <a:cs typeface="+mn-cs"/>
                <a:sym typeface="IBM Plex Sans"/>
              </a:rPr>
              <a:t>WEEK 3</a:t>
            </a:r>
            <a:endParaRPr kumimoji="0" lang="en-US" sz="2400" b="1" i="0" u="none" strike="noStrike" kern="1200" cap="none" spc="9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/>
              <a:ea typeface="+mn-ea"/>
              <a:cs typeface="+mn-cs"/>
              <a:sym typeface="IBM Plex San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2B97B4-03B7-1844-88EA-B609BC7FA9EC}"/>
              </a:ext>
            </a:extLst>
          </p:cNvPr>
          <p:cNvSpPr/>
          <p:nvPr/>
        </p:nvSpPr>
        <p:spPr>
          <a:xfrm rot="16200000">
            <a:off x="-324778" y="1586100"/>
            <a:ext cx="863319" cy="213757"/>
          </a:xfrm>
          <a:prstGeom prst="rect">
            <a:avLst/>
          </a:prstGeom>
          <a:solidFill>
            <a:srgbClr val="5C56FF"/>
          </a:solidFill>
        </p:spPr>
        <p:txBody>
          <a:bodyPr wrap="square" lIns="182880" tIns="182880" rIns="182880" bIns="18288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IBM Plex Sans" panose="020B0503050203000203" pitchFamily="34" charset="77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59748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79AD-AE11-BF68-D1ED-EAB848C8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495864"/>
          </a:xfrm>
        </p:spPr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E10DC-FD28-A176-5166-15DB1A8D0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8C75-20EF-6767-50C0-D94E122C0F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1447" y="268224"/>
            <a:ext cx="4981184" cy="5751068"/>
          </a:xfrm>
        </p:spPr>
        <p:txBody>
          <a:bodyPr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required data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('wordnet')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('omw-1.4')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stemmer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stemmer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sentence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"we were able to see the Milky Way"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Tokenize the sentence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(sentence)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Apply stemming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stemmed =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stemmer.stem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Apply lemmatization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lemmatized =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lemmatizer.lemmatize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results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print("Original     :", tokens)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print("Stemmed      :", stemmed)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print("Lemmatized   :", lemmatized)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D1884D-DF22-DD9C-45A6-63E7877CF864}"/>
              </a:ext>
            </a:extLst>
          </p:cNvPr>
          <p:cNvSpPr txBox="1"/>
          <p:nvPr/>
        </p:nvSpPr>
        <p:spPr>
          <a:xfrm>
            <a:off x="411273" y="1098383"/>
            <a:ext cx="53799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Lemmatization is the process of finding the </a:t>
            </a:r>
            <a:r>
              <a:rPr lang="en-US" b="1" dirty="0"/>
              <a:t>base or dictionary form</a:t>
            </a:r>
            <a:r>
              <a:rPr lang="en-US" dirty="0"/>
              <a:t> of a word, known as the </a:t>
            </a:r>
            <a:r>
              <a:rPr lang="en-US" b="1" dirty="0"/>
              <a:t>lemma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turns words like </a:t>
            </a:r>
            <a:r>
              <a:rPr lang="en-US" b="1" dirty="0"/>
              <a:t>"running"</a:t>
            </a:r>
            <a:r>
              <a:rPr lang="en-US" dirty="0"/>
              <a:t>, </a:t>
            </a:r>
            <a:r>
              <a:rPr lang="en-US" b="1" dirty="0"/>
              <a:t>"ran"</a:t>
            </a:r>
            <a:r>
              <a:rPr lang="en-US" dirty="0"/>
              <a:t>, or </a:t>
            </a:r>
            <a:r>
              <a:rPr lang="en-US" b="1" dirty="0"/>
              <a:t>"runs"</a:t>
            </a:r>
            <a:r>
              <a:rPr lang="en-US" dirty="0"/>
              <a:t> into </a:t>
            </a:r>
            <a:r>
              <a:rPr lang="en-US" b="1" dirty="0"/>
              <a:t>"run"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lemma is always a real word you’d find in a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uses </a:t>
            </a:r>
            <a:r>
              <a:rPr lang="en-US" b="1" dirty="0"/>
              <a:t>grammar rules</a:t>
            </a:r>
            <a:r>
              <a:rPr lang="en-US" dirty="0"/>
              <a:t> (like tense, mood, or number) to choose the correct base form</a:t>
            </a:r>
          </a:p>
          <a:p>
            <a:r>
              <a:rPr lang="en-US" dirty="0"/>
              <a:t>For example:</a:t>
            </a:r>
          </a:p>
          <a:p>
            <a:r>
              <a:rPr lang="en-US" dirty="0"/>
              <a:t>"better" → </a:t>
            </a:r>
            <a:r>
              <a:rPr lang="en-US" b="1" dirty="0"/>
              <a:t>"good"</a:t>
            </a:r>
            <a:r>
              <a:rPr lang="en-US" dirty="0"/>
              <a:t> (because it knows "better" is a comparative form)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3BCBE-49B8-DCC4-EF1A-F7400FCE89EC}"/>
              </a:ext>
            </a:extLst>
          </p:cNvPr>
          <p:cNvSpPr txBox="1"/>
          <p:nvPr/>
        </p:nvSpPr>
        <p:spPr>
          <a:xfrm>
            <a:off x="304800" y="5205619"/>
            <a:ext cx="61001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Original : ['we', 'were', 'able', 'to', 'see', 'the', 'Milky', 'Way’]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Stemmed : ['we', 'were', 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'to', 'see', 'the', '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milki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 'way'] Lemmatized : ['we', 'were', 'able', 'to', 'see', 'the', 'Milky', 'Way']</a:t>
            </a: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4D409735-8CB4-1519-FA71-8E23643F9C8F}"/>
              </a:ext>
            </a:extLst>
          </p:cNvPr>
          <p:cNvSpPr/>
          <p:nvPr/>
        </p:nvSpPr>
        <p:spPr>
          <a:xfrm flipH="1" flipV="1">
            <a:off x="4634630" y="5958506"/>
            <a:ext cx="2642992" cy="385446"/>
          </a:xfrm>
          <a:prstGeom prst="uturnArrow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41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6185E-D33D-3D10-4EC1-DBCEA509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8224"/>
            <a:ext cx="5486400" cy="669544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kern="1200">
                <a:latin typeface="+mj-lt"/>
                <a:ea typeface="Arial" charset="0"/>
                <a:cs typeface="Arial" charset="0"/>
              </a:rPr>
              <a:t>POS: Part of Speech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1CFE07-6EE4-989B-F234-3D771AD6D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0BE6F14-FF48-0F4F-A8AA-2E3F25371E4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F2C6D-A4D2-4D1B-DB58-DC6F07847B03}"/>
              </a:ext>
            </a:extLst>
          </p:cNvPr>
          <p:cNvSpPr txBox="1"/>
          <p:nvPr/>
        </p:nvSpPr>
        <p:spPr>
          <a:xfrm>
            <a:off x="304800" y="1327358"/>
            <a:ext cx="5486400" cy="491680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defTabSz="609585">
              <a:lnSpc>
                <a:spcPct val="90000"/>
              </a:lnSpc>
              <a:spcBef>
                <a:spcPts val="1467"/>
              </a:spcBef>
            </a:pPr>
            <a:r>
              <a:rPr lang="en-US" sz="2000" kern="1200">
                <a:effectLst/>
                <a:latin typeface="+mn-lt"/>
                <a:ea typeface="Arial" charset="0"/>
                <a:cs typeface="Arial" charset="0"/>
              </a:rPr>
              <a:t>Every word in English sentences fall into nine major POS types. They are </a:t>
            </a:r>
          </a:p>
          <a:p>
            <a:pPr defTabSz="609585">
              <a:lnSpc>
                <a:spcPct val="90000"/>
              </a:lnSpc>
              <a:spcBef>
                <a:spcPts val="1467"/>
              </a:spcBef>
            </a:pPr>
            <a:r>
              <a:rPr lang="en-US" sz="2000" kern="1200">
                <a:effectLst/>
                <a:latin typeface="+mn-lt"/>
                <a:ea typeface="Arial" charset="0"/>
                <a:cs typeface="Arial" charset="0"/>
              </a:rPr>
              <a:t>adjectives, </a:t>
            </a:r>
          </a:p>
          <a:p>
            <a:pPr defTabSz="609585">
              <a:lnSpc>
                <a:spcPct val="90000"/>
              </a:lnSpc>
              <a:spcBef>
                <a:spcPts val="1467"/>
              </a:spcBef>
            </a:pPr>
            <a:r>
              <a:rPr lang="en-US" sz="2000" kern="1200">
                <a:effectLst/>
                <a:latin typeface="+mn-lt"/>
                <a:ea typeface="Arial" charset="0"/>
                <a:cs typeface="Arial" charset="0"/>
              </a:rPr>
              <a:t>verbs, </a:t>
            </a:r>
          </a:p>
          <a:p>
            <a:pPr defTabSz="609585">
              <a:lnSpc>
                <a:spcPct val="90000"/>
              </a:lnSpc>
              <a:spcBef>
                <a:spcPts val="1467"/>
              </a:spcBef>
            </a:pPr>
            <a:r>
              <a:rPr lang="en-US" sz="2000" kern="1200">
                <a:effectLst/>
                <a:latin typeface="+mn-lt"/>
                <a:ea typeface="Arial" charset="0"/>
                <a:cs typeface="Arial" charset="0"/>
              </a:rPr>
              <a:t>pronouns, </a:t>
            </a:r>
          </a:p>
          <a:p>
            <a:pPr defTabSz="609585">
              <a:lnSpc>
                <a:spcPct val="90000"/>
              </a:lnSpc>
              <a:spcBef>
                <a:spcPts val="1467"/>
              </a:spcBef>
            </a:pPr>
            <a:r>
              <a:rPr lang="en-US" sz="2000" kern="1200">
                <a:effectLst/>
                <a:latin typeface="+mn-lt"/>
                <a:ea typeface="Arial" charset="0"/>
                <a:cs typeface="Arial" charset="0"/>
              </a:rPr>
              <a:t>conjunctions, </a:t>
            </a:r>
          </a:p>
          <a:p>
            <a:pPr defTabSz="609585">
              <a:lnSpc>
                <a:spcPct val="90000"/>
              </a:lnSpc>
              <a:spcBef>
                <a:spcPts val="1467"/>
              </a:spcBef>
            </a:pPr>
            <a:r>
              <a:rPr lang="en-US" sz="2000" kern="1200">
                <a:effectLst/>
                <a:latin typeface="+mn-lt"/>
                <a:ea typeface="Arial" charset="0"/>
                <a:cs typeface="Arial" charset="0"/>
              </a:rPr>
              <a:t>prepositions, </a:t>
            </a:r>
          </a:p>
          <a:p>
            <a:pPr defTabSz="609585">
              <a:lnSpc>
                <a:spcPct val="90000"/>
              </a:lnSpc>
              <a:spcBef>
                <a:spcPts val="1467"/>
              </a:spcBef>
            </a:pPr>
            <a:r>
              <a:rPr lang="en-US" sz="2000" kern="1200">
                <a:effectLst/>
                <a:latin typeface="+mn-lt"/>
                <a:ea typeface="Arial" charset="0"/>
                <a:cs typeface="Arial" charset="0"/>
              </a:rPr>
              <a:t>articles (determiners), </a:t>
            </a:r>
          </a:p>
          <a:p>
            <a:pPr defTabSz="609585">
              <a:lnSpc>
                <a:spcPct val="90000"/>
              </a:lnSpc>
              <a:spcBef>
                <a:spcPts val="1467"/>
              </a:spcBef>
            </a:pPr>
            <a:r>
              <a:rPr lang="en-US" sz="2000" kern="1200">
                <a:effectLst/>
                <a:latin typeface="+mn-lt"/>
                <a:ea typeface="Arial" charset="0"/>
                <a:cs typeface="Arial" charset="0"/>
              </a:rPr>
              <a:t>adverbs, </a:t>
            </a:r>
          </a:p>
          <a:p>
            <a:pPr defTabSz="609585">
              <a:lnSpc>
                <a:spcPct val="90000"/>
              </a:lnSpc>
              <a:spcBef>
                <a:spcPts val="1467"/>
              </a:spcBef>
            </a:pPr>
            <a:r>
              <a:rPr lang="en-US" sz="2000" kern="1200">
                <a:effectLst/>
                <a:latin typeface="+mn-lt"/>
                <a:ea typeface="Arial" charset="0"/>
                <a:cs typeface="Arial" charset="0"/>
              </a:rPr>
              <a:t>nouns, and </a:t>
            </a:r>
          </a:p>
          <a:p>
            <a:pPr defTabSz="609585">
              <a:lnSpc>
                <a:spcPct val="90000"/>
              </a:lnSpc>
              <a:spcBef>
                <a:spcPts val="1467"/>
              </a:spcBef>
            </a:pPr>
            <a:r>
              <a:rPr lang="en-US" sz="2000" kern="1200">
                <a:effectLst/>
                <a:latin typeface="+mn-lt"/>
                <a:ea typeface="Arial" charset="0"/>
                <a:cs typeface="Arial" charset="0"/>
              </a:rPr>
              <a:t>interjections </a:t>
            </a:r>
            <a:endParaRPr lang="en-US" sz="2000" kern="1200"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625848-AAA4-8E58-9A82-5F40A7A6CD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91200" y="1488865"/>
            <a:ext cx="6096000" cy="4755303"/>
          </a:xfrm>
        </p:spPr>
        <p:txBody>
          <a:bodyPr vert="horz" lIns="0" tIns="0" rIns="0" bIns="0" rtlCol="0">
            <a:normAutofit/>
          </a:bodyPr>
          <a:lstStyle/>
          <a:p>
            <a:pPr>
              <a:buFont typeface="Arial"/>
              <a:buNone/>
            </a:pPr>
            <a:r>
              <a:rPr lang="en-US" b="1" dirty="0"/>
              <a:t>Part-of-Speech (POS) Tagging</a:t>
            </a:r>
            <a:r>
              <a:rPr lang="en-US" dirty="0"/>
              <a:t> means labeling each word in a sentence with its role or function. It answers the following questions:</a:t>
            </a:r>
          </a:p>
          <a:p>
            <a:pPr>
              <a:buFont typeface="Arial"/>
              <a:buNone/>
            </a:pPr>
            <a:br>
              <a:rPr lang="en-US" dirty="0"/>
            </a:br>
            <a:r>
              <a:rPr lang="en-US" b="1" dirty="0"/>
              <a:t>What kind of word is this?</a:t>
            </a:r>
            <a:endParaRPr lang="en-US" dirty="0"/>
          </a:p>
          <a:p>
            <a:pPr lvl="2"/>
            <a:r>
              <a:rPr lang="en-US" dirty="0"/>
              <a:t>Is it a </a:t>
            </a:r>
            <a:r>
              <a:rPr lang="en-US" b="1" dirty="0"/>
              <a:t>noun</a:t>
            </a:r>
            <a:r>
              <a:rPr lang="en-US" dirty="0"/>
              <a:t> (thing)?</a:t>
            </a:r>
          </a:p>
          <a:p>
            <a:pPr lvl="2"/>
            <a:r>
              <a:rPr lang="en-US" dirty="0"/>
              <a:t>A </a:t>
            </a:r>
            <a:r>
              <a:rPr lang="en-US" b="1" dirty="0"/>
              <a:t>verb</a:t>
            </a:r>
            <a:r>
              <a:rPr lang="en-US" dirty="0"/>
              <a:t> (action)?</a:t>
            </a:r>
          </a:p>
          <a:p>
            <a:pPr lvl="2"/>
            <a:r>
              <a:rPr lang="en-US" dirty="0"/>
              <a:t>An </a:t>
            </a:r>
            <a:r>
              <a:rPr lang="en-US" b="1" dirty="0"/>
              <a:t>adjective</a:t>
            </a:r>
            <a:r>
              <a:rPr lang="en-US" dirty="0"/>
              <a:t> (description)?</a:t>
            </a:r>
          </a:p>
          <a:p>
            <a:pPr>
              <a:buFont typeface="Arial"/>
              <a:buNone/>
            </a:pPr>
            <a:r>
              <a:rPr lang="en-US" b="1" dirty="0"/>
              <a:t>Example:</a:t>
            </a:r>
            <a:endParaRPr lang="en-US" dirty="0"/>
          </a:p>
          <a:p>
            <a:r>
              <a:rPr lang="en-US" i="1" dirty="0"/>
              <a:t>The quick brown fox jumps over the lazy dog.</a:t>
            </a:r>
            <a:br>
              <a:rPr lang="en-US" dirty="0"/>
            </a:br>
            <a:r>
              <a:rPr lang="en-US" dirty="0"/>
              <a:t>→ “The” = determiner, “fox” = noun, “jumps” = verb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1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5D96-7CF4-69DE-0DC3-5673F27B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POS tagging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59DB6F-B110-38E5-137B-70C025E91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D69B8-4FD0-425F-F743-92350BFD98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3181" y="1001855"/>
            <a:ext cx="5486400" cy="806189"/>
          </a:xfrm>
        </p:spPr>
        <p:txBody>
          <a:bodyPr/>
          <a:lstStyle/>
          <a:p>
            <a:r>
              <a:rPr lang="en-US" dirty="0"/>
              <a:t>Wow! The excited dog quickly ran across the yard because it saw another cat.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544C45-2159-5DAA-038F-88254ECE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23995"/>
              </p:ext>
            </p:extLst>
          </p:nvPr>
        </p:nvGraphicFramePr>
        <p:xfrm>
          <a:off x="7427934" y="268224"/>
          <a:ext cx="3795387" cy="6000752"/>
        </p:xfrm>
        <a:graphic>
          <a:graphicData uri="http://schemas.openxmlformats.org/drawingml/2006/table">
            <a:tbl>
              <a:tblPr/>
              <a:tblGrid>
                <a:gridCol w="1265129">
                  <a:extLst>
                    <a:ext uri="{9D8B030D-6E8A-4147-A177-3AD203B41FA5}">
                      <a16:colId xmlns:a16="http://schemas.microsoft.com/office/drawing/2014/main" val="1592588724"/>
                    </a:ext>
                  </a:extLst>
                </a:gridCol>
                <a:gridCol w="1265129">
                  <a:extLst>
                    <a:ext uri="{9D8B030D-6E8A-4147-A177-3AD203B41FA5}">
                      <a16:colId xmlns:a16="http://schemas.microsoft.com/office/drawing/2014/main" val="3528161938"/>
                    </a:ext>
                  </a:extLst>
                </a:gridCol>
                <a:gridCol w="1265129">
                  <a:extLst>
                    <a:ext uri="{9D8B030D-6E8A-4147-A177-3AD203B41FA5}">
                      <a16:colId xmlns:a16="http://schemas.microsoft.com/office/drawing/2014/main" val="3665049515"/>
                    </a:ext>
                  </a:extLst>
                </a:gridCol>
              </a:tblGrid>
              <a:tr h="357661">
                <a:tc>
                  <a:txBody>
                    <a:bodyPr/>
                    <a:lstStyle/>
                    <a:p>
                      <a:r>
                        <a:rPr lang="en-US" sz="1000"/>
                        <a:t>Word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Part of Speech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Why?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938021"/>
                  </a:ext>
                </a:extLst>
              </a:tr>
              <a:tr h="516621">
                <a:tc>
                  <a:txBody>
                    <a:bodyPr/>
                    <a:lstStyle/>
                    <a:p>
                      <a:r>
                        <a:rPr lang="en-US" sz="1000" b="1"/>
                        <a:t>Wow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Interjection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Expresses emotion/surprise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518633"/>
                  </a:ext>
                </a:extLst>
              </a:tr>
              <a:tr h="516621">
                <a:tc>
                  <a:txBody>
                    <a:bodyPr/>
                    <a:lstStyle/>
                    <a:p>
                      <a:r>
                        <a:rPr lang="en-US" sz="1000" b="1"/>
                        <a:t>The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Article (Determiner)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Points to a specific noun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382046"/>
                  </a:ext>
                </a:extLst>
              </a:tr>
              <a:tr h="516621">
                <a:tc>
                  <a:txBody>
                    <a:bodyPr/>
                    <a:lstStyle/>
                    <a:p>
                      <a:r>
                        <a:rPr lang="en-US" sz="1000" b="1"/>
                        <a:t>excited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Adjective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Describes the noun "dog"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681415"/>
                  </a:ext>
                </a:extLst>
              </a:tr>
              <a:tr h="357661">
                <a:tc>
                  <a:txBody>
                    <a:bodyPr/>
                    <a:lstStyle/>
                    <a:p>
                      <a:r>
                        <a:rPr lang="en-US" sz="1000" b="1"/>
                        <a:t>dog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Noun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Person/place/thing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268170"/>
                  </a:ext>
                </a:extLst>
              </a:tr>
              <a:tr h="516621">
                <a:tc>
                  <a:txBody>
                    <a:bodyPr/>
                    <a:lstStyle/>
                    <a:p>
                      <a:r>
                        <a:rPr lang="en-US" sz="1000" b="1"/>
                        <a:t>quickly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Adverb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Describes how the dog ran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591783"/>
                  </a:ext>
                </a:extLst>
              </a:tr>
              <a:tr h="198700">
                <a:tc>
                  <a:txBody>
                    <a:bodyPr/>
                    <a:lstStyle/>
                    <a:p>
                      <a:r>
                        <a:rPr lang="en-US" sz="1000" b="1"/>
                        <a:t>ran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Verb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Action word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145275"/>
                  </a:ext>
                </a:extLst>
              </a:tr>
              <a:tr h="516621">
                <a:tc>
                  <a:txBody>
                    <a:bodyPr/>
                    <a:lstStyle/>
                    <a:p>
                      <a:r>
                        <a:rPr lang="en-US" sz="1000" b="1"/>
                        <a:t>across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Preposition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Shows relationship (direction)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52917"/>
                  </a:ext>
                </a:extLst>
              </a:tr>
              <a:tr h="675581">
                <a:tc>
                  <a:txBody>
                    <a:bodyPr/>
                    <a:lstStyle/>
                    <a:p>
                      <a:r>
                        <a:rPr lang="en-US" sz="1000" b="1"/>
                        <a:t>the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Article (Determiner)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Again points to a specific noun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14993"/>
                  </a:ext>
                </a:extLst>
              </a:tr>
              <a:tr h="198700">
                <a:tc>
                  <a:txBody>
                    <a:bodyPr/>
                    <a:lstStyle/>
                    <a:p>
                      <a:r>
                        <a:rPr lang="en-US" sz="1000" b="1"/>
                        <a:t>yard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Noun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Place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474001"/>
                  </a:ext>
                </a:extLst>
              </a:tr>
              <a:tr h="357661">
                <a:tc>
                  <a:txBody>
                    <a:bodyPr/>
                    <a:lstStyle/>
                    <a:p>
                      <a:r>
                        <a:rPr lang="en-US" sz="1000" b="1"/>
                        <a:t>because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Conjunction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Connects clauses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564489"/>
                  </a:ext>
                </a:extLst>
              </a:tr>
              <a:tr h="357661">
                <a:tc>
                  <a:txBody>
                    <a:bodyPr/>
                    <a:lstStyle/>
                    <a:p>
                      <a:r>
                        <a:rPr lang="en-US" sz="1000" b="1"/>
                        <a:t>it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Pronoun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Replaces "dog"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84611"/>
                  </a:ext>
                </a:extLst>
              </a:tr>
              <a:tr h="357661">
                <a:tc>
                  <a:txBody>
                    <a:bodyPr/>
                    <a:lstStyle/>
                    <a:p>
                      <a:r>
                        <a:rPr lang="en-US" sz="1000" b="1"/>
                        <a:t>saw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Verb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Action (past tense)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394209"/>
                  </a:ext>
                </a:extLst>
              </a:tr>
              <a:tr h="357661">
                <a:tc>
                  <a:txBody>
                    <a:bodyPr/>
                    <a:lstStyle/>
                    <a:p>
                      <a:r>
                        <a:rPr lang="en-US" sz="1000" b="1"/>
                        <a:t>another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Adjective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Describes "cat"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525678"/>
                  </a:ext>
                </a:extLst>
              </a:tr>
              <a:tr h="198700">
                <a:tc>
                  <a:txBody>
                    <a:bodyPr/>
                    <a:lstStyle/>
                    <a:p>
                      <a:r>
                        <a:rPr lang="en-US" sz="1000" b="1"/>
                        <a:t>cat</a:t>
                      </a:r>
                      <a:endParaRPr lang="en-US" sz="1000"/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Noun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Thing</a:t>
                      </a:r>
                    </a:p>
                  </a:txBody>
                  <a:tcPr marL="39740" marR="39740" marT="19870" marB="198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89863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E8E98F4-F634-D6FF-B4DD-793BE7C6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68" y="1956375"/>
            <a:ext cx="5486400" cy="43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23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7C4F-6CDE-DA6E-D975-A647124A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POS Tagging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F2B49C-4B76-2106-A772-5E7C73AF38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19941-2E5C-CA38-DF7E-3C49E55C7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4768241" cy="4714310"/>
          </a:xfrm>
        </p:spPr>
        <p:txBody>
          <a:bodyPr/>
          <a:lstStyle/>
          <a:p>
            <a:r>
              <a:rPr lang="en-US" dirty="0"/>
              <a:t>Run this code in Anaconda:</a:t>
            </a:r>
          </a:p>
          <a:p>
            <a:endParaRPr lang="en-US" dirty="0"/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pos_tag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necessary data (only the first time)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averaged_perceptron_tagger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Sample sentence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"Wow! The excited dog quickly ran across the yard because it saw another cat."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Step 1: Tokenize the sentence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(sentence)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Step 2: POS tagging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tagged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pos_tag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(tokens)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Output results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print("POS Tagging Results:")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word, tag in tagged: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print(f"{word:10} -&gt; {tag}")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3BAB1-97C9-8470-79DC-66594FC1CD6B}"/>
              </a:ext>
            </a:extLst>
          </p:cNvPr>
          <p:cNvSpPr txBox="1"/>
          <p:nvPr/>
        </p:nvSpPr>
        <p:spPr>
          <a:xfrm>
            <a:off x="9144000" y="2147595"/>
            <a:ext cx="2743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You’ll see tags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NN – Noun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VB – Verb (base)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VBD – Verb (past tense)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JJ – Adjective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RB – Adverb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DT – Determiner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– Preposition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PRP – Pronoun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UH – Interjection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CC – Conjunction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0CA274-30A0-E740-E4C8-99629BE4D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2173005"/>
            <a:ext cx="1917700" cy="3365500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4EDB338B-C3B6-3D01-CA46-7A7AA98AE557}"/>
              </a:ext>
            </a:extLst>
          </p:cNvPr>
          <p:cNvSpPr/>
          <p:nvPr/>
        </p:nvSpPr>
        <p:spPr>
          <a:xfrm>
            <a:off x="4170478" y="4283902"/>
            <a:ext cx="978408" cy="484632"/>
          </a:xfrm>
          <a:prstGeom prst="rightArrow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8AFCA5F-D00C-FF2B-9E16-66561A5681AC}"/>
              </a:ext>
            </a:extLst>
          </p:cNvPr>
          <p:cNvSpPr/>
          <p:nvPr/>
        </p:nvSpPr>
        <p:spPr>
          <a:xfrm>
            <a:off x="7862010" y="4169428"/>
            <a:ext cx="978408" cy="484632"/>
          </a:xfrm>
          <a:prstGeom prst="rightArrow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555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9438-D33E-CB6D-DF2D-4A9CFC2B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15E28-5EE8-46E9-0E03-28467D5E2F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D5CD5-445B-C4FC-55D1-63030F3E13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498600"/>
            <a:ext cx="5194126" cy="4779264"/>
          </a:xfrm>
        </p:spPr>
        <p:txBody>
          <a:bodyPr/>
          <a:lstStyle/>
          <a:p>
            <a:pPr>
              <a:buNone/>
            </a:pPr>
            <a:r>
              <a:rPr lang="en-US" dirty="0"/>
              <a:t>What is Named Entity Recognition (NER)?</a:t>
            </a:r>
          </a:p>
          <a:p>
            <a:pPr>
              <a:buNone/>
            </a:pPr>
            <a:r>
              <a:rPr lang="en-US" dirty="0"/>
              <a:t>Named Entity Recognition (NER) is a process in NLP where we identify and classify proper nouns in a sentence into predefined categories, such as: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🧑 Person (e.g., "Barack Obama")</a:t>
            </a:r>
          </a:p>
          <a:p>
            <a:r>
              <a:rPr lang="en-US" dirty="0"/>
              <a:t>🏙️ Location (e.g., "New York")</a:t>
            </a:r>
          </a:p>
          <a:p>
            <a:r>
              <a:rPr lang="en-US" dirty="0"/>
              <a:t>🏢 Organization (e.g., "Google")</a:t>
            </a:r>
          </a:p>
          <a:p>
            <a:r>
              <a:rPr lang="en-US" dirty="0"/>
              <a:t>📅 Date/Time (e.g., "January 1st", "next week")</a:t>
            </a:r>
          </a:p>
          <a:p>
            <a:r>
              <a:rPr lang="en-US" dirty="0"/>
              <a:t>💲 Money/Percentage (e.g., "$1,000", "20%")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29E7B-BBC4-28D2-0B2C-57C9E1837F3D}"/>
              </a:ext>
            </a:extLst>
          </p:cNvPr>
          <p:cNvSpPr txBox="1"/>
          <p:nvPr/>
        </p:nvSpPr>
        <p:spPr>
          <a:xfrm>
            <a:off x="5880971" y="1498600"/>
            <a:ext cx="61001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Why is NER Important?</a:t>
            </a:r>
          </a:p>
          <a:p>
            <a:pPr>
              <a:buNone/>
            </a:pPr>
            <a:r>
              <a:rPr lang="en-US" dirty="0"/>
              <a:t>NER helps machines understand real-world entities in text, making it essential for: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✉️ Email filtering</a:t>
            </a:r>
          </a:p>
          <a:p>
            <a:r>
              <a:rPr lang="en-US" dirty="0"/>
              <a:t>📰 News categorization</a:t>
            </a:r>
          </a:p>
          <a:p>
            <a:r>
              <a:rPr lang="en-US" dirty="0"/>
              <a:t>🏛️ Legal and medical document analysis</a:t>
            </a:r>
          </a:p>
          <a:p>
            <a:r>
              <a:rPr lang="en-US" dirty="0"/>
              <a:t>💬 Chatbots and digital assistants</a:t>
            </a:r>
          </a:p>
          <a:p>
            <a:r>
              <a:rPr lang="en-US" dirty="0"/>
              <a:t>📊 Search engines and summarization tools</a:t>
            </a:r>
          </a:p>
          <a:p>
            <a:endParaRPr lang="en-US" dirty="0"/>
          </a:p>
          <a:p>
            <a:r>
              <a:rPr lang="en-US" dirty="0"/>
              <a:t>It’s how a computer knows that "Amazon" is a company, not just a forest.</a:t>
            </a:r>
          </a:p>
        </p:txBody>
      </p:sp>
    </p:spTree>
    <p:extLst>
      <p:ext uri="{BB962C8B-B14F-4D97-AF65-F5344CB8AC3E}">
        <p14:creationId xmlns:p14="http://schemas.microsoft.com/office/powerpoint/2010/main" val="162144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58560" y="6372939"/>
            <a:ext cx="371881" cy="24971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623360" rtl="0" eaLnBrk="1" fontAlgn="auto" latinLnBrk="0" hangingPunct="1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7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pPr marL="0" marR="0" lvl="0" indent="0" algn="r" defTabSz="623360" rtl="0" eaLnBrk="1" fontAlgn="auto" latinLnBrk="0" hangingPunct="1">
                <a:lnSpc>
                  <a:spcPts val="1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sz="751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D133635-C76E-B944-B1B8-19E5DED2801A}"/>
              </a:ext>
            </a:extLst>
          </p:cNvPr>
          <p:cNvSpPr txBox="1">
            <a:spLocks/>
          </p:cNvSpPr>
          <p:nvPr/>
        </p:nvSpPr>
        <p:spPr>
          <a:xfrm>
            <a:off x="564365" y="1833946"/>
            <a:ext cx="6917089" cy="13709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742950" marR="0" lvl="0" indent="-7429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IBM Plex Sans ExtraLight" panose="020B0303050203000203" pitchFamily="34" charset="77"/>
                <a:ea typeface="+mn-ea"/>
                <a:cs typeface="Arial" charset="0"/>
              </a:rPr>
              <a:t>NLP </a:t>
            </a:r>
            <a:r>
              <a:rPr lang="en-US" sz="2800" b="0" dirty="0">
                <a:solidFill>
                  <a:srgbClr val="000000">
                    <a:lumMod val="50000"/>
                    <a:lumOff val="50000"/>
                  </a:srgbClr>
                </a:solidFill>
                <a:latin typeface="IBM Plex Sans ExtraLight" panose="020B0303050203000203" pitchFamily="34" charset="77"/>
                <a:ea typeface="+mn-ea"/>
              </a:rPr>
              <a:t>Overview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IBM Plex Sans ExtraLight" panose="020B0303050203000203" pitchFamily="34" charset="77"/>
              <a:ea typeface="+mn-ea"/>
              <a:cs typeface="Arial" charset="0"/>
            </a:endParaRPr>
          </a:p>
          <a:p>
            <a:pPr marL="742950" lvl="0" indent="-74295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b="0" dirty="0">
                <a:solidFill>
                  <a:srgbClr val="000000">
                    <a:lumMod val="50000"/>
                    <a:lumOff val="50000"/>
                  </a:srgbClr>
                </a:solidFill>
                <a:latin typeface="IBM Plex Sans ExtraLight" panose="020B0303050203000203" pitchFamily="34" charset="77"/>
              </a:rPr>
              <a:t>Virtual Agents Overview</a:t>
            </a:r>
          </a:p>
          <a:p>
            <a:pPr marL="742950" indent="-74295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b="0" dirty="0">
                <a:solidFill>
                  <a:srgbClr val="000000">
                    <a:lumMod val="50000"/>
                    <a:lumOff val="50000"/>
                  </a:srgbClr>
                </a:solidFill>
                <a:latin typeface="IBM Plex Sans ExtraLight" panose="020B0303050203000203" pitchFamily="34" charset="77"/>
              </a:rPr>
              <a:t>IBM Project Debater</a:t>
            </a:r>
          </a:p>
          <a:p>
            <a:pPr marL="742950" lvl="0" indent="-74295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3600" b="0" dirty="0">
                <a:solidFill>
                  <a:srgbClr val="FFFFFF"/>
                </a:solidFill>
                <a:latin typeface="IBM Plex Sans Text" panose="020B0503050203000203" pitchFamily="34" charset="77"/>
                <a:ea typeface="+mn-ea"/>
              </a:rPr>
              <a:t>Resources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269E010C-2AD0-AD47-B3BF-21D6F80B665C}"/>
              </a:ext>
            </a:extLst>
          </p:cNvPr>
          <p:cNvSpPr/>
          <p:nvPr/>
        </p:nvSpPr>
        <p:spPr bwMode="auto">
          <a:xfrm rot="5400000">
            <a:off x="-110985" y="4567116"/>
            <a:ext cx="548488" cy="293594"/>
          </a:xfrm>
          <a:prstGeom prst="triangle">
            <a:avLst/>
          </a:prstGeom>
          <a:solidFill>
            <a:srgbClr val="5C56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BC1DB-8981-EC44-8568-58585DF35346}"/>
              </a:ext>
            </a:extLst>
          </p:cNvPr>
          <p:cNvSpPr/>
          <p:nvPr/>
        </p:nvSpPr>
        <p:spPr>
          <a:xfrm>
            <a:off x="444500" y="454276"/>
            <a:ext cx="7466473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IBM Plex Sans Text" panose="020B0503050203000203" pitchFamily="34" charset="77"/>
                <a:ea typeface="+mn-ea"/>
                <a:cs typeface="Arial" charset="0"/>
              </a:rPr>
              <a:t>LECTURE 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IBM Plex Sans ExtraLight" panose="020B0303050203000203" pitchFamily="34" charset="77"/>
                <a:ea typeface="+mn-ea"/>
                <a:cs typeface="Arial" charset="0"/>
              </a:rPr>
              <a:t>Natural Language Processing and Virtual Agents</a:t>
            </a:r>
            <a:endParaRPr kumimoji="0" 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IBM Plex Sans ExtraLight" panose="020B0303050203000203" pitchFamily="34" charset="77"/>
              <a:ea typeface="+mn-ea"/>
              <a:cs typeface="+mn-cs"/>
            </a:endParaRPr>
          </a:p>
        </p:txBody>
      </p:sp>
      <p:pic>
        <p:nvPicPr>
          <p:cNvPr id="3" name="Picture 2" descr="NLP animated tag word cloud;text design animation kinetic typography  seamless loop.">
            <a:extLst>
              <a:ext uri="{FF2B5EF4-FFF2-40B4-BE49-F238E27FC236}">
                <a16:creationId xmlns:a16="http://schemas.microsoft.com/office/drawing/2014/main" id="{5DD81EFC-2E5E-4C40-284F-1B26240F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14708" y="1497169"/>
            <a:ext cx="6857999" cy="386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387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C17A8-DF76-CE46-8751-83BD3ECA1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CDC912-7B3A-2946-B7EE-9192B25CC43F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6EA5129-D46F-9445-A938-6F889683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IBM Plex Sans" panose="020B0503050203000203" pitchFamily="34" charset="0"/>
                <a:cs typeface="Helvetica" panose="020B0604020202020204" pitchFamily="34" charset="0"/>
              </a:rPr>
              <a:t>Resources</a:t>
            </a:r>
            <a:endParaRPr lang="en-US" sz="3000" dirty="0">
              <a:latin typeface="IBM Plex Sans" panose="020B0503050203000203" pitchFamily="34" charset="0"/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32C98562-4545-D341-8712-5620E9FC93C0}"/>
              </a:ext>
            </a:extLst>
          </p:cNvPr>
          <p:cNvSpPr txBox="1">
            <a:spLocks/>
          </p:cNvSpPr>
          <p:nvPr/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600" kern="12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BE6F14-FF48-0F4F-A8AA-2E3F25371E4A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DFC9F-5317-BF4A-AE6C-3282F6C63315}"/>
              </a:ext>
            </a:extLst>
          </p:cNvPr>
          <p:cNvSpPr/>
          <p:nvPr/>
        </p:nvSpPr>
        <p:spPr>
          <a:xfrm>
            <a:off x="206048" y="1272560"/>
            <a:ext cx="11681151" cy="6190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342900" algn="l"/>
              </a:tabLst>
              <a:defRPr/>
            </a:pPr>
            <a:endParaRPr lang="en-US" sz="1500" spc="-5" dirty="0">
              <a:solidFill>
                <a:srgbClr val="000000"/>
              </a:solidFill>
              <a:latin typeface="IBM Plex Sans Light" panose="020B0403050203000203" pitchFamily="34" charset="77"/>
            </a:endParaRPr>
          </a:p>
          <a:p>
            <a:pPr marL="355600" marR="5080" indent="-342900">
              <a:buFont typeface="+mj-lt"/>
              <a:buAutoNum type="arabicPeriod"/>
              <a:tabLst>
                <a:tab pos="342900" algn="l"/>
              </a:tabLst>
              <a:defRPr/>
            </a:pPr>
            <a:r>
              <a:rPr lang="en-US" sz="1500" spc="-5" dirty="0">
                <a:solidFill>
                  <a:srgbClr val="000000"/>
                </a:solidFill>
                <a:latin typeface="IBM Plex Sans Light" panose="020B0403050203000203" pitchFamily="34" charset="77"/>
              </a:rPr>
              <a:t>Beginner Guide to Natural Language Processing</a:t>
            </a:r>
            <a:br>
              <a:rPr lang="en-US" sz="1500" spc="-5" dirty="0">
                <a:solidFill>
                  <a:srgbClr val="000000"/>
                </a:solidFill>
                <a:latin typeface="IBM Plex Sans Light" panose="020B0403050203000203" pitchFamily="34" charset="77"/>
              </a:rPr>
            </a:br>
            <a:r>
              <a:rPr lang="en-US" sz="1500" spc="-5" dirty="0">
                <a:solidFill>
                  <a:srgbClr val="000000"/>
                </a:solidFill>
                <a:latin typeface="IBM Plex Sans Light" panose="020B0403050203000203" pitchFamily="34" charset="77"/>
                <a:hlinkClick r:id="rId3"/>
              </a:rPr>
              <a:t>https://developer.ibm.com/articles/a-beginners-guide-to-natural-language-processing/</a:t>
            </a:r>
            <a:endParaRPr lang="en-US" sz="1500" spc="-5" dirty="0">
              <a:solidFill>
                <a:srgbClr val="000000"/>
              </a:solidFill>
              <a:latin typeface="IBM Plex Sans Light" panose="020B0403050203000203" pitchFamily="34" charset="77"/>
            </a:endParaRPr>
          </a:p>
          <a:p>
            <a:pPr marL="355600" marR="5080" indent="-342900">
              <a:buFont typeface="+mj-lt"/>
              <a:buAutoNum type="arabicPeriod"/>
              <a:tabLst>
                <a:tab pos="342900" algn="l"/>
              </a:tabLst>
              <a:defRPr/>
            </a:pPr>
            <a:endParaRPr kumimoji="0" lang="en-US" sz="1500" b="0" i="0" u="none" strike="noStrike" kern="1200" cap="none" spc="-5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 panose="020B0403050203000203" pitchFamily="34" charset="77"/>
              <a:ea typeface="+mn-ea"/>
              <a:cs typeface="+mn-cs"/>
            </a:endParaRPr>
          </a:p>
          <a:p>
            <a:pPr marL="355600" marR="5080" indent="-342900">
              <a:buFont typeface="+mj-lt"/>
              <a:buAutoNum type="arabicPeriod"/>
              <a:tabLst>
                <a:tab pos="342900" algn="l"/>
              </a:tabLst>
              <a:defRPr/>
            </a:pPr>
            <a:r>
              <a:rPr lang="en-US" sz="1500" spc="-5" dirty="0">
                <a:solidFill>
                  <a:srgbClr val="000000"/>
                </a:solidFill>
                <a:latin typeface="IBM Plex Sans Light" panose="020B0403050203000203" pitchFamily="34" charset="77"/>
              </a:rPr>
              <a:t>IBM Project Debater</a:t>
            </a:r>
          </a:p>
          <a:p>
            <a:pPr marL="469900" marR="5080" lvl="1">
              <a:tabLst>
                <a:tab pos="342900" algn="l"/>
              </a:tabLst>
              <a:defRPr/>
            </a:pPr>
            <a:r>
              <a:rPr kumimoji="0" lang="en-US" sz="1500" b="0" i="0" u="none" strike="noStrike" kern="120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 Light" panose="020B0403050203000203" pitchFamily="34" charset="77"/>
                <a:ea typeface="+mn-ea"/>
                <a:cs typeface="+mn-cs"/>
                <a:hlinkClick r:id="rId4"/>
              </a:rPr>
              <a:t>https://youtu.be/3_yy0dnIc58</a:t>
            </a:r>
            <a:endParaRPr kumimoji="0" lang="en-US" sz="1500" b="0" i="0" u="none" strike="noStrike" kern="1200" cap="none" spc="-5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 panose="020B0403050203000203" pitchFamily="34" charset="77"/>
              <a:ea typeface="+mn-ea"/>
              <a:cs typeface="+mn-cs"/>
            </a:endParaRPr>
          </a:p>
          <a:p>
            <a:pPr marL="355600" marR="5080" indent="-342900">
              <a:buFont typeface="+mj-lt"/>
              <a:buAutoNum type="arabicPeriod"/>
              <a:tabLst>
                <a:tab pos="342900" algn="l"/>
              </a:tabLst>
              <a:defRPr/>
            </a:pPr>
            <a:endParaRPr kumimoji="0" lang="en-US" sz="1500" b="0" i="0" u="none" strike="noStrike" kern="1200" cap="none" spc="-5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 panose="020B0403050203000203" pitchFamily="34" charset="77"/>
              <a:ea typeface="+mn-ea"/>
              <a:cs typeface="+mn-cs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8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NLP (Natural Language Processing)?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u="sng" kern="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https://www.youtube.com/watch?v=fLvJ8VdHLA0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8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NLP vs NLU vs NLG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https://www.youtube.com/watch?v=1I6bQ12VxV0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8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History of Natural Language Processing (NLP)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https://www.youtube.com/watch?v=Uuz8ZTV5vdA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800" dirty="0">
                <a:solidFill>
                  <a:srgbClr val="0F0F0F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Natural Language Processing (NLP)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https://www.youtube.com/watch?v=oxzhX_XaEI8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  <a:defRPr/>
            </a:pPr>
            <a:endParaRPr kumimoji="0" lang="en-US" sz="1500" b="0" i="0" u="none" strike="noStrike" kern="1200" cap="none" spc="-5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 panose="020B0403050203000203" pitchFamily="34" charset="77"/>
              <a:ea typeface="+mn-ea"/>
              <a:cs typeface="+mn-cs"/>
            </a:endParaRPr>
          </a:p>
          <a:p>
            <a:pPr marL="355600" marR="508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>
                <a:tab pos="342900" algn="l"/>
              </a:tabLst>
              <a:defRPr/>
            </a:pPr>
            <a:endParaRPr kumimoji="0" lang="en-US" sz="1500" b="0" i="0" u="none" strike="noStrike" kern="1200" cap="none" spc="-5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 panose="020B0403050203000203" pitchFamily="34" charset="77"/>
              <a:ea typeface="+mn-ea"/>
              <a:cs typeface="+mn-cs"/>
            </a:endParaRPr>
          </a:p>
          <a:p>
            <a:pPr marL="12700" marR="508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342900" algn="l"/>
              </a:tabLst>
              <a:defRPr/>
            </a:pPr>
            <a:endParaRPr kumimoji="0" lang="en-US" sz="1500" b="0" i="0" u="none" strike="noStrike" kern="1200" cap="none" spc="-5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 Light" panose="020B040305020300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10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 algn="r" defTabSz="623360" rtl="0" eaLnBrk="1" fontAlgn="auto" latinLnBrk="0" hangingPunct="1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7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pPr marL="0" marR="0" lvl="0" indent="0" algn="r" defTabSz="623360" rtl="0" eaLnBrk="1" fontAlgn="auto" latinLnBrk="0" hangingPunct="1">
                <a:lnSpc>
                  <a:spcPts val="1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sz="751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DD133635-C76E-B944-B1B8-19E5DED2801A}"/>
              </a:ext>
            </a:extLst>
          </p:cNvPr>
          <p:cNvSpPr txBox="1">
            <a:spLocks/>
          </p:cNvSpPr>
          <p:nvPr/>
        </p:nvSpPr>
        <p:spPr>
          <a:xfrm>
            <a:off x="564365" y="1833946"/>
            <a:ext cx="6917089" cy="137094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742950" indent="-74295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3600" b="0" dirty="0">
                <a:solidFill>
                  <a:srgbClr val="FFFFFF"/>
                </a:solidFill>
                <a:latin typeface="IBM Plex Sans Text" panose="020B0503050203000203" pitchFamily="34" charset="77"/>
                <a:ea typeface="+mn-ea"/>
              </a:rPr>
              <a:t>NLP Overview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 Text" panose="020B0503050203000203" pitchFamily="34" charset="77"/>
              <a:ea typeface="+mn-ea"/>
              <a:cs typeface="Arial" charset="0"/>
            </a:endParaRPr>
          </a:p>
          <a:p>
            <a:pPr marL="742950" lvl="0" indent="-74295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b="0" dirty="0">
                <a:solidFill>
                  <a:srgbClr val="000000">
                    <a:lumMod val="50000"/>
                    <a:lumOff val="50000"/>
                  </a:srgbClr>
                </a:solidFill>
                <a:latin typeface="IBM Plex Sans ExtraLight" panose="020B0303050203000203" pitchFamily="34" charset="77"/>
                <a:ea typeface="+mn-ea"/>
              </a:rPr>
              <a:t>NLP Applications</a:t>
            </a:r>
          </a:p>
          <a:p>
            <a:pPr marL="742950" lvl="0" indent="-74295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b="0" dirty="0">
                <a:solidFill>
                  <a:srgbClr val="000000">
                    <a:lumMod val="50000"/>
                    <a:lumOff val="50000"/>
                  </a:srgbClr>
                </a:solidFill>
                <a:latin typeface="IBM Plex Sans ExtraLight" panose="020B0303050203000203" pitchFamily="34" charset="77"/>
                <a:ea typeface="+mn-ea"/>
              </a:rPr>
              <a:t>IBM Project Debater</a:t>
            </a:r>
          </a:p>
          <a:p>
            <a:pPr marL="742950" lvl="0" indent="-742950" defTabSz="91440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800" b="0" dirty="0">
                <a:solidFill>
                  <a:srgbClr val="000000">
                    <a:lumMod val="50000"/>
                    <a:lumOff val="50000"/>
                  </a:srgbClr>
                </a:solidFill>
                <a:latin typeface="IBM Plex Sans ExtraLight" panose="020B0303050203000203" pitchFamily="34" charset="77"/>
                <a:ea typeface="+mn-ea"/>
              </a:rPr>
              <a:t>Summary and Resources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269E010C-2AD0-AD47-B3BF-21D6F80B665C}"/>
              </a:ext>
            </a:extLst>
          </p:cNvPr>
          <p:cNvSpPr/>
          <p:nvPr/>
        </p:nvSpPr>
        <p:spPr bwMode="auto">
          <a:xfrm rot="5400000">
            <a:off x="-110985" y="1966436"/>
            <a:ext cx="548488" cy="293594"/>
          </a:xfrm>
          <a:prstGeom prst="triangle">
            <a:avLst/>
          </a:prstGeom>
          <a:solidFill>
            <a:srgbClr val="5C56FF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elvNeue Light for IBM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BC1DB-8981-EC44-8568-58585DF35346}"/>
              </a:ext>
            </a:extLst>
          </p:cNvPr>
          <p:cNvSpPr/>
          <p:nvPr/>
        </p:nvSpPr>
        <p:spPr>
          <a:xfrm>
            <a:off x="444500" y="454276"/>
            <a:ext cx="7466473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IBM Plex Sans Text" panose="020B0503050203000203" pitchFamily="34" charset="77"/>
                <a:ea typeface="+mn-ea"/>
                <a:cs typeface="Arial" charset="0"/>
              </a:rPr>
              <a:t>Week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spc="300" dirty="0">
                <a:solidFill>
                  <a:srgbClr val="FFFFFF">
                    <a:lumMod val="65000"/>
                  </a:srgbClr>
                </a:solidFill>
                <a:latin typeface="IBM Plex Sans ExtraLight" panose="020B0303050203000203" pitchFamily="34" charset="77"/>
                <a:cs typeface="Arial" charset="0"/>
              </a:rPr>
              <a:t>Natural Language Processing</a:t>
            </a:r>
            <a:endParaRPr kumimoji="0" lang="en-US" sz="1600" b="0" i="0" u="none" strike="noStrike" kern="1200" cap="none" spc="30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IBM Plex Sans ExtraLight" panose="020B0303050203000203" pitchFamily="34" charset="77"/>
              <a:ea typeface="+mn-ea"/>
              <a:cs typeface="+mn-cs"/>
            </a:endParaRPr>
          </a:p>
        </p:txBody>
      </p:sp>
      <p:pic>
        <p:nvPicPr>
          <p:cNvPr id="3" name="Picture 2" descr="NLP animated tag word cloud;text design animation kinetic typography  seamless loop.">
            <a:extLst>
              <a:ext uri="{FF2B5EF4-FFF2-40B4-BE49-F238E27FC236}">
                <a16:creationId xmlns:a16="http://schemas.microsoft.com/office/drawing/2014/main" id="{98B76DCD-10C6-2633-60DC-3FC33E462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808789" y="1497170"/>
            <a:ext cx="6857999" cy="386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03586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BFD5-59C1-D6A9-BB78-B574D01A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138AFA-A300-5C9F-3F90-28E0C0191E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1CE44-1292-47DB-47C8-714549F6E5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effectLst/>
                <a:latin typeface="Ubuntu" panose="020F0502020204030204" pitchFamily="34" charset="0"/>
              </a:rPr>
              <a:t>Segmentation </a:t>
            </a: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Ubuntu" panose="020F0502020204030204" pitchFamily="34" charset="0"/>
              </a:rPr>
              <a:t>Tokenizing</a:t>
            </a:r>
            <a:br>
              <a:rPr lang="en-US" sz="1800" dirty="0">
                <a:effectLst/>
                <a:latin typeface="Ubuntu" panose="020F0502020204030204" pitchFamily="34" charset="0"/>
              </a:rPr>
            </a:br>
            <a:r>
              <a:rPr lang="en-US" sz="1800" dirty="0">
                <a:effectLst/>
                <a:latin typeface="Ubuntu" panose="020F0502020204030204" pitchFamily="34" charset="0"/>
              </a:rPr>
              <a:t>Removing Stop Words</a:t>
            </a:r>
          </a:p>
          <a:p>
            <a:r>
              <a:rPr lang="en-US" sz="1800" dirty="0">
                <a:effectLst/>
                <a:latin typeface="Ubuntu" panose="020F0502020204030204" pitchFamily="34" charset="0"/>
              </a:rPr>
              <a:t>Stemming</a:t>
            </a:r>
            <a:br>
              <a:rPr lang="en-US" sz="1800" dirty="0">
                <a:effectLst/>
                <a:latin typeface="Ubuntu" panose="020F0502020204030204" pitchFamily="34" charset="0"/>
              </a:rPr>
            </a:br>
            <a:r>
              <a:rPr lang="en-US" sz="1800" dirty="0">
                <a:effectLst/>
                <a:latin typeface="Ubuntu" panose="020F0502020204030204" pitchFamily="34" charset="0"/>
              </a:rPr>
              <a:t>Lemmatization</a:t>
            </a:r>
            <a:br>
              <a:rPr lang="en-US" sz="1800" dirty="0">
                <a:effectLst/>
                <a:latin typeface="Ubuntu" panose="020F0502020204030204" pitchFamily="34" charset="0"/>
              </a:rPr>
            </a:br>
            <a:r>
              <a:rPr lang="en-US" sz="1800" dirty="0">
                <a:effectLst/>
                <a:latin typeface="Ubuntu" panose="020F0502020204030204" pitchFamily="34" charset="0"/>
              </a:rPr>
              <a:t>Part of Speech Tagging </a:t>
            </a:r>
          </a:p>
          <a:p>
            <a:r>
              <a:rPr lang="en-US" sz="1800" dirty="0">
                <a:effectLst/>
                <a:latin typeface="Ubuntu" panose="020F0502020204030204" pitchFamily="34" charset="0"/>
              </a:rPr>
              <a:t>Named Entity Detection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34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53E3-A555-84BD-BFF6-216B2EAC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F7E8F-F37B-1EAF-4128-9EF77767A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EFBDB-4044-4847-7900-6F9DE841F8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first action is to break down the entire text into sentences, snippets, noun phrases, most of which are already denoted by commas, semicolons, periods, and other punctuation.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426F-37B2-2802-7BC5-CB6CDC3C39F2}"/>
              </a:ext>
            </a:extLst>
          </p:cNvPr>
          <p:cNvSpPr txBox="1"/>
          <p:nvPr/>
        </p:nvSpPr>
        <p:spPr>
          <a:xfrm>
            <a:off x="613776" y="4108537"/>
            <a:ext cx="6409127" cy="369332"/>
          </a:xfrm>
          <a:prstGeom prst="rect">
            <a:avLst/>
          </a:prstGeom>
          <a:noFill/>
          <a:ln>
            <a:solidFill>
              <a:schemeClr val="accent1">
                <a:alpha val="82123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Away from the city lights, we were able to see the Milky Way.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17244-7890-05E5-2FF6-338CB4740E4A}"/>
              </a:ext>
            </a:extLst>
          </p:cNvPr>
          <p:cNvSpPr txBox="1"/>
          <p:nvPr/>
        </p:nvSpPr>
        <p:spPr>
          <a:xfrm>
            <a:off x="7455074" y="5359400"/>
            <a:ext cx="3740126" cy="369332"/>
          </a:xfrm>
          <a:prstGeom prst="rect">
            <a:avLst/>
          </a:prstGeom>
          <a:noFill/>
          <a:ln>
            <a:solidFill>
              <a:schemeClr val="accent1">
                <a:alpha val="82123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were able to see the Milky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620B3-F4DD-0BEF-9D03-45372FEB040B}"/>
              </a:ext>
            </a:extLst>
          </p:cNvPr>
          <p:cNvSpPr txBox="1"/>
          <p:nvPr/>
        </p:nvSpPr>
        <p:spPr>
          <a:xfrm>
            <a:off x="7256054" y="2931208"/>
            <a:ext cx="2736647" cy="369332"/>
          </a:xfrm>
          <a:prstGeom prst="rect">
            <a:avLst/>
          </a:prstGeom>
          <a:noFill/>
          <a:ln>
            <a:solidFill>
              <a:schemeClr val="accent1">
                <a:alpha val="82123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Away from the city lights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894F35-C789-78EB-CF76-3D302466B164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7022903" y="3389948"/>
            <a:ext cx="432171" cy="903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6639A5-04B8-F35C-769C-F3570BA4806D}"/>
              </a:ext>
            </a:extLst>
          </p:cNvPr>
          <p:cNvCxnSpPr>
            <a:cxnSpLocks/>
          </p:cNvCxnSpPr>
          <p:nvPr/>
        </p:nvCxnSpPr>
        <p:spPr>
          <a:xfrm>
            <a:off x="7022903" y="4421663"/>
            <a:ext cx="432171" cy="953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5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10AD-BB77-694B-2230-ED93497F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9B71F-7CD2-7C38-EF7B-E36EBF183A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80A54-C882-25BD-A9F1-82ECB5BD5A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1838923"/>
            <a:ext cx="11582400" cy="3021176"/>
          </a:xfrm>
        </p:spPr>
        <p:txBody>
          <a:bodyPr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sent_tokenize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the tokenizer models (only once)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Sample paragraph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"Away from the city lights, we were able to see the Milky Way."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Split into sentences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sent_tokenize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Show the segmented sentences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print("Segmented Sentences:")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sentence in enumerate(sentences, 1):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}. {sentence}")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976EF-3809-45EB-350A-509755F5A26D}"/>
              </a:ext>
            </a:extLst>
          </p:cNvPr>
          <p:cNvSpPr txBox="1"/>
          <p:nvPr/>
        </p:nvSpPr>
        <p:spPr>
          <a:xfrm>
            <a:off x="3739020" y="5324537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Segmented Sentences: 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Away from the city lights, 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we were able to see the Milky Way.</a:t>
            </a:r>
          </a:p>
        </p:txBody>
      </p:sp>
    </p:spTree>
    <p:extLst>
      <p:ext uri="{BB962C8B-B14F-4D97-AF65-F5344CB8AC3E}">
        <p14:creationId xmlns:p14="http://schemas.microsoft.com/office/powerpoint/2010/main" val="695300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AE58-D085-8C3C-E832-64A58347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FF8E95-5A0C-8C4A-7F97-FA6204B8F8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CF17B-79F1-25F5-94D3-F21BD5C5BEB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 help the algorithm understand a sentence, we first need to break it down into individual words and look at each one separately. 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i="1" dirty="0"/>
              <a:t>tokenizing</a:t>
            </a:r>
            <a:r>
              <a:rPr lang="en-US" dirty="0"/>
              <a:t>, and each word we extract is known as a </a:t>
            </a:r>
            <a:r>
              <a:rPr lang="en-US" i="1" dirty="0"/>
              <a:t>token</a:t>
            </a:r>
            <a:r>
              <a:rPr lang="en-US" dirty="0"/>
              <a:t>. By doing this, we make it easier for the algorithm to process and analyze the sentence.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510741-A345-4C8E-9A5B-B80EC2E62987}"/>
              </a:ext>
            </a:extLst>
          </p:cNvPr>
          <p:cNvSpPr txBox="1"/>
          <p:nvPr/>
        </p:nvSpPr>
        <p:spPr>
          <a:xfrm>
            <a:off x="3839455" y="3398766"/>
            <a:ext cx="3740126" cy="369332"/>
          </a:xfrm>
          <a:prstGeom prst="rect">
            <a:avLst/>
          </a:prstGeom>
          <a:noFill/>
          <a:ln>
            <a:solidFill>
              <a:schemeClr val="accent1">
                <a:alpha val="82123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were able to see the Milky Way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0425D-0ABB-94DA-8A63-0C6A618E94CC}"/>
              </a:ext>
            </a:extLst>
          </p:cNvPr>
          <p:cNvSpPr txBox="1"/>
          <p:nvPr/>
        </p:nvSpPr>
        <p:spPr>
          <a:xfrm>
            <a:off x="3660348" y="4662562"/>
            <a:ext cx="631904" cy="369332"/>
          </a:xfrm>
          <a:prstGeom prst="rect">
            <a:avLst/>
          </a:prstGeom>
          <a:noFill/>
          <a:ln>
            <a:solidFill>
              <a:schemeClr val="accent1">
                <a:alpha val="82123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3D5FB-5690-E607-6FDF-1FBD37654CA3}"/>
              </a:ext>
            </a:extLst>
          </p:cNvPr>
          <p:cNvSpPr txBox="1"/>
          <p:nvPr/>
        </p:nvSpPr>
        <p:spPr>
          <a:xfrm>
            <a:off x="4802754" y="4662562"/>
            <a:ext cx="396262" cy="369332"/>
          </a:xfrm>
          <a:prstGeom prst="rect">
            <a:avLst/>
          </a:prstGeom>
          <a:noFill/>
          <a:ln>
            <a:solidFill>
              <a:schemeClr val="accent1">
                <a:alpha val="82123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1C5B51-44F1-6C9B-32B8-1E12783C3ABE}"/>
              </a:ext>
            </a:extLst>
          </p:cNvPr>
          <p:cNvSpPr txBox="1"/>
          <p:nvPr/>
        </p:nvSpPr>
        <p:spPr>
          <a:xfrm>
            <a:off x="2250882" y="4653649"/>
            <a:ext cx="700833" cy="369332"/>
          </a:xfrm>
          <a:prstGeom prst="rect">
            <a:avLst/>
          </a:prstGeom>
          <a:noFill/>
          <a:ln>
            <a:solidFill>
              <a:schemeClr val="accent1">
                <a:alpha val="82123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0AE72-6E11-7D22-B50C-10C68116B963}"/>
              </a:ext>
            </a:extLst>
          </p:cNvPr>
          <p:cNvSpPr txBox="1"/>
          <p:nvPr/>
        </p:nvSpPr>
        <p:spPr>
          <a:xfrm>
            <a:off x="790611" y="4653649"/>
            <a:ext cx="516488" cy="369332"/>
          </a:xfrm>
          <a:prstGeom prst="rect">
            <a:avLst/>
          </a:prstGeom>
          <a:noFill/>
          <a:ln>
            <a:solidFill>
              <a:schemeClr val="accent1">
                <a:alpha val="82123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B97C24-0020-625F-791F-45321F7B1455}"/>
              </a:ext>
            </a:extLst>
          </p:cNvPr>
          <p:cNvSpPr txBox="1"/>
          <p:nvPr/>
        </p:nvSpPr>
        <p:spPr>
          <a:xfrm>
            <a:off x="5997418" y="4662562"/>
            <a:ext cx="550151" cy="369332"/>
          </a:xfrm>
          <a:prstGeom prst="rect">
            <a:avLst/>
          </a:prstGeom>
          <a:noFill/>
          <a:ln>
            <a:solidFill>
              <a:schemeClr val="accent1">
                <a:alpha val="82123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B4AF8B-DF65-FBB2-9341-1850ED45E8FD}"/>
              </a:ext>
            </a:extLst>
          </p:cNvPr>
          <p:cNvSpPr txBox="1"/>
          <p:nvPr/>
        </p:nvSpPr>
        <p:spPr>
          <a:xfrm>
            <a:off x="7234177" y="4653649"/>
            <a:ext cx="524503" cy="369332"/>
          </a:xfrm>
          <a:prstGeom prst="rect">
            <a:avLst/>
          </a:prstGeom>
          <a:noFill/>
          <a:ln>
            <a:solidFill>
              <a:schemeClr val="accent1">
                <a:alpha val="82123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51FDAA-0292-FFC3-B840-CF0076D18037}"/>
              </a:ext>
            </a:extLst>
          </p:cNvPr>
          <p:cNvSpPr txBox="1"/>
          <p:nvPr/>
        </p:nvSpPr>
        <p:spPr>
          <a:xfrm>
            <a:off x="8557082" y="4653649"/>
            <a:ext cx="729687" cy="369332"/>
          </a:xfrm>
          <a:prstGeom prst="rect">
            <a:avLst/>
          </a:prstGeom>
          <a:noFill/>
          <a:ln>
            <a:solidFill>
              <a:schemeClr val="accent1">
                <a:alpha val="82123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Milky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2FCA8-FE2E-9F85-1D35-F99A51EDC97A}"/>
              </a:ext>
            </a:extLst>
          </p:cNvPr>
          <p:cNvSpPr txBox="1"/>
          <p:nvPr/>
        </p:nvSpPr>
        <p:spPr>
          <a:xfrm>
            <a:off x="10090214" y="4653649"/>
            <a:ext cx="628698" cy="369332"/>
          </a:xfrm>
          <a:prstGeom prst="rect">
            <a:avLst/>
          </a:prstGeom>
          <a:noFill/>
          <a:ln>
            <a:solidFill>
              <a:schemeClr val="accent1">
                <a:alpha val="82123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A438E1-3B50-39A5-9585-9134C52D6327}"/>
              </a:ext>
            </a:extLst>
          </p:cNvPr>
          <p:cNvCxnSpPr>
            <a:cxnSpLocks/>
          </p:cNvCxnSpPr>
          <p:nvPr/>
        </p:nvCxnSpPr>
        <p:spPr>
          <a:xfrm flipH="1">
            <a:off x="1307099" y="3768098"/>
            <a:ext cx="2669201" cy="805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E4A6BE-B792-C43D-94C8-15F833D29DBC}"/>
              </a:ext>
            </a:extLst>
          </p:cNvPr>
          <p:cNvCxnSpPr>
            <a:cxnSpLocks/>
          </p:cNvCxnSpPr>
          <p:nvPr/>
        </p:nvCxnSpPr>
        <p:spPr>
          <a:xfrm flipH="1">
            <a:off x="3861040" y="3810207"/>
            <a:ext cx="1051785" cy="843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9BA897-C654-C23A-31F2-FC5CE3F030F2}"/>
              </a:ext>
            </a:extLst>
          </p:cNvPr>
          <p:cNvCxnSpPr>
            <a:cxnSpLocks/>
          </p:cNvCxnSpPr>
          <p:nvPr/>
        </p:nvCxnSpPr>
        <p:spPr>
          <a:xfrm>
            <a:off x="6344919" y="3801294"/>
            <a:ext cx="889258" cy="819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8146BE-706E-08FE-46DF-1E2BAEEFC5B4}"/>
              </a:ext>
            </a:extLst>
          </p:cNvPr>
          <p:cNvCxnSpPr>
            <a:cxnSpLocks/>
          </p:cNvCxnSpPr>
          <p:nvPr/>
        </p:nvCxnSpPr>
        <p:spPr>
          <a:xfrm>
            <a:off x="6672290" y="3761294"/>
            <a:ext cx="1921555" cy="940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DB7F2D-0957-F9FF-B14A-758E54B10631}"/>
              </a:ext>
            </a:extLst>
          </p:cNvPr>
          <p:cNvCxnSpPr>
            <a:cxnSpLocks/>
          </p:cNvCxnSpPr>
          <p:nvPr/>
        </p:nvCxnSpPr>
        <p:spPr>
          <a:xfrm>
            <a:off x="7306602" y="3801294"/>
            <a:ext cx="2783612" cy="852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78350B-1A11-4839-211C-CAD3A885B2B7}"/>
              </a:ext>
            </a:extLst>
          </p:cNvPr>
          <p:cNvCxnSpPr>
            <a:cxnSpLocks/>
          </p:cNvCxnSpPr>
          <p:nvPr/>
        </p:nvCxnSpPr>
        <p:spPr>
          <a:xfrm flipH="1">
            <a:off x="4875304" y="3801294"/>
            <a:ext cx="468695" cy="819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4A049E-0E39-1A0E-8F55-06829F4FC0F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13745" y="3810207"/>
            <a:ext cx="358749" cy="852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41A2F9-6CAD-D8E3-BEB0-26A64388E1E5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601299" y="3768098"/>
            <a:ext cx="1878419" cy="885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32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0D017-7CAD-4141-AE45-AC605542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DDA45B-9569-E22D-3436-0FEE0629D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5C5E3-A8FC-F0A2-9353-8DAEB3C64E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5008" y="838708"/>
            <a:ext cx="11582400" cy="5395939"/>
          </a:xfrm>
        </p:spPr>
        <p:txBody>
          <a:bodyPr/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required data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('wordnet')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('omw-1.4')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Initialize stemmer and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stemmer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WordNetLemmatizer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sentence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"The runners were running and caring about their connections."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Tokenize the sentence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(sentence)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Apply stemming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stemmed =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stemmer.stem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Apply lemmatization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lemmatized =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lemmatizer.lemmatize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results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print("Original     :", tokens)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print("Stemmed      :", stemmed)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print("Lemmatized   :", lemmatized)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6AED9F-E90D-4301-C73A-17F170FCA068}"/>
              </a:ext>
            </a:extLst>
          </p:cNvPr>
          <p:cNvSpPr txBox="1"/>
          <p:nvPr/>
        </p:nvSpPr>
        <p:spPr>
          <a:xfrm>
            <a:off x="3895594" y="5881309"/>
            <a:ext cx="8434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Original : ['The', 'runners', 'were', 'running', 'and', 'caring', 'about', 'their', 'connections', '.'] Stemmed : ['the', 'runner', 'were', 'run', 'and', 'care', 'about', 'their', 'connect', '.’] 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Lemmatized : ['The', 'runner', 'were', 'running', 'and', 'caring', 'about', 'their', 'connection', '.']</a:t>
            </a:r>
          </a:p>
        </p:txBody>
      </p:sp>
    </p:spTree>
    <p:extLst>
      <p:ext uri="{BB962C8B-B14F-4D97-AF65-F5344CB8AC3E}">
        <p14:creationId xmlns:p14="http://schemas.microsoft.com/office/powerpoint/2010/main" val="347314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0948-7285-F7A7-B181-D22D151B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the Stop Words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FA965-14E2-5098-578F-9C9D4A1FD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04897-D7DA-B900-0591-F2C73080FA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854702"/>
            <a:ext cx="11582400" cy="4779264"/>
          </a:xfrm>
        </p:spPr>
        <p:txBody>
          <a:bodyPr/>
          <a:lstStyle/>
          <a:p>
            <a:r>
              <a:rPr lang="en-US" dirty="0"/>
              <a:t>To speed up the learning process, we remove common words that don’t add much meaning to a sentence. These words—like </a:t>
            </a:r>
            <a:r>
              <a:rPr lang="en-US" i="1" dirty="0"/>
              <a:t>from</a:t>
            </a:r>
            <a:r>
              <a:rPr lang="en-US" dirty="0"/>
              <a:t>, </a:t>
            </a:r>
            <a:r>
              <a:rPr lang="en-US" i="1" dirty="0"/>
              <a:t>the</a:t>
            </a:r>
            <a:r>
              <a:rPr lang="en-US" dirty="0"/>
              <a:t>, </a:t>
            </a:r>
            <a:r>
              <a:rPr lang="en-US" i="1" dirty="0"/>
              <a:t>to</a:t>
            </a:r>
            <a:r>
              <a:rPr lang="en-US" dirty="0"/>
              <a:t>, </a:t>
            </a:r>
            <a:r>
              <a:rPr lang="en-US" i="1" dirty="0"/>
              <a:t>the</a:t>
            </a:r>
            <a:r>
              <a:rPr lang="en-US" dirty="0"/>
              <a:t>, </a:t>
            </a:r>
            <a:r>
              <a:rPr lang="en-US" i="1" dirty="0"/>
              <a:t>and</a:t>
            </a:r>
            <a:r>
              <a:rPr lang="en-US" dirty="0"/>
              <a:t>—are called </a:t>
            </a:r>
            <a:r>
              <a:rPr lang="en-US" i="1" dirty="0"/>
              <a:t>stop words</a:t>
            </a:r>
            <a:r>
              <a:rPr lang="en-US" dirty="0"/>
              <a:t>. Removing them helps the algorithm focus on the essential parts of the text.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880D74-7348-0BE1-B35C-80277A48BEAF}"/>
              </a:ext>
            </a:extLst>
          </p:cNvPr>
          <p:cNvSpPr txBox="1"/>
          <p:nvPr/>
        </p:nvSpPr>
        <p:spPr>
          <a:xfrm>
            <a:off x="1422747" y="1787320"/>
            <a:ext cx="87369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nltk.corpus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(only needed once)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Sample sentence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"Away from the city lights, we were able to see the Milky Way"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Step 1: Tokenize the sentence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Step 2: Remove stop words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set(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stopwords.words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english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filtered_tokens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[word for word in tokens if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word.lower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not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stop_words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Print results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print("Original tokens:", tokens)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print("Filtered tokens (no stop words):",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filtered_tokens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BA0A76-5E5E-F43B-86AD-5E8A71332A57}"/>
              </a:ext>
            </a:extLst>
          </p:cNvPr>
          <p:cNvSpPr txBox="1"/>
          <p:nvPr/>
        </p:nvSpPr>
        <p:spPr>
          <a:xfrm>
            <a:off x="367430" y="5948859"/>
            <a:ext cx="11457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Original tokens: ['Away', 'from', 'the', 'city', 'lights', ',', 'we', 'were', 'able', 'to', 'see', 'the', 'Milky', 'Way’]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Filtered tokens (no stop words): ['Away', 'city', 'lights', ',', 'able', 'see', 'Milky', 'Way']</a:t>
            </a:r>
          </a:p>
        </p:txBody>
      </p:sp>
    </p:spTree>
    <p:extLst>
      <p:ext uri="{BB962C8B-B14F-4D97-AF65-F5344CB8AC3E}">
        <p14:creationId xmlns:p14="http://schemas.microsoft.com/office/powerpoint/2010/main" val="161670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9BF2-90C9-569D-EED8-71C8430D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F16987-8EFF-EBA8-6C73-6EB5D0218C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653CDE-A43E-C6AA-E8F9-CD06D81EE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4800" y="934929"/>
            <a:ext cx="11582400" cy="4779264"/>
          </a:xfrm>
        </p:spPr>
        <p:txBody>
          <a:bodyPr/>
          <a:lstStyle/>
          <a:p>
            <a:r>
              <a:rPr lang="en-US" sz="1800" b="1" dirty="0"/>
              <a:t>Stemming</a:t>
            </a:r>
            <a:r>
              <a:rPr lang="en-US" sz="1800" dirty="0"/>
              <a:t> is a common NLP technique that reduces a word to its </a:t>
            </a:r>
            <a:r>
              <a:rPr lang="en-US" sz="1800" b="1" dirty="0"/>
              <a:t>base or root form</a:t>
            </a:r>
            <a:r>
              <a:rPr lang="en-US" sz="1800" dirty="0"/>
              <a:t> (called the </a:t>
            </a:r>
            <a:r>
              <a:rPr lang="en-US" sz="1800" i="1" dirty="0"/>
              <a:t>stem</a:t>
            </a:r>
            <a:r>
              <a:rPr lang="en-US" sz="1800" dirty="0"/>
              <a:t>), often by chopping off suffixes. It helps group together words with similar meanings so they can be analyzed as one.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7D5D9-F786-747F-BDA8-6D2802095C3A}"/>
              </a:ext>
            </a:extLst>
          </p:cNvPr>
          <p:cNvSpPr txBox="1"/>
          <p:nvPr/>
        </p:nvSpPr>
        <p:spPr>
          <a:xfrm>
            <a:off x="492955" y="1600071"/>
            <a:ext cx="51813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nltk.tokenize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necessary data if running for the first time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nltk.download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punkt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stemmer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stemmer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PorterStemmer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sentence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sentence = "we were able to see the Milky Way"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Tokenize sentence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tokens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word_tokenize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(sentence)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Stem each word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stemmed_words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stemmer.stem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(word) for word in tokens]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Show results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print("Original words:", tokens)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print("Stemmed words :",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stemmed_words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C8AE2C-FE15-6EBD-E902-4D73DF5FD406}"/>
              </a:ext>
            </a:extLst>
          </p:cNvPr>
          <p:cNvSpPr txBox="1"/>
          <p:nvPr/>
        </p:nvSpPr>
        <p:spPr>
          <a:xfrm>
            <a:off x="6096000" y="5108723"/>
            <a:ext cx="5388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Original words: ['we', 'were', 'able', 'to', 'see', 'the', 'Milky', 'Way’]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Stemmed words : ['we', 'were',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'to', 'see', 'the', 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milki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', 'way']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074040-09D7-7B5B-B201-30BC6F03F539}"/>
              </a:ext>
            </a:extLst>
          </p:cNvPr>
          <p:cNvSpPr txBox="1"/>
          <p:nvPr/>
        </p:nvSpPr>
        <p:spPr>
          <a:xfrm>
            <a:off x="6472045" y="2243331"/>
            <a:ext cx="50122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Stemming is fast and simple, but it sometimes </a:t>
            </a:r>
            <a:r>
              <a:rPr lang="en-US" b="1" dirty="0"/>
              <a:t>over-stems</a:t>
            </a:r>
            <a:r>
              <a:rPr lang="en-US" dirty="0"/>
              <a:t> (like </a:t>
            </a:r>
            <a:r>
              <a:rPr lang="en-US" i="1" dirty="0"/>
              <a:t>able → </a:t>
            </a:r>
            <a:r>
              <a:rPr lang="en-US" i="1" dirty="0" err="1"/>
              <a:t>abl</a:t>
            </a:r>
            <a:r>
              <a:rPr lang="en-US" dirty="0"/>
              <a:t> or </a:t>
            </a:r>
            <a:r>
              <a:rPr lang="en-US" i="1" dirty="0"/>
              <a:t>Milky → </a:t>
            </a:r>
            <a:r>
              <a:rPr lang="en-US" i="1" dirty="0" err="1"/>
              <a:t>milki</a:t>
            </a:r>
            <a:r>
              <a:rPr lang="en-US" dirty="0"/>
              <a:t>),</a:t>
            </a:r>
          </a:p>
          <a:p>
            <a:endParaRPr lang="en-US" dirty="0"/>
          </a:p>
          <a:p>
            <a:r>
              <a:rPr lang="en-US" dirty="0"/>
              <a:t>which is why </a:t>
            </a:r>
            <a:r>
              <a:rPr lang="en-US" b="1" dirty="0"/>
              <a:t>lemmatization</a:t>
            </a:r>
            <a:r>
              <a:rPr lang="en-US" dirty="0"/>
              <a:t> is sometimes preferred when accuracy matters.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0E7B211-DFE7-8CEF-ED18-31216D9967FD}"/>
              </a:ext>
            </a:extLst>
          </p:cNvPr>
          <p:cNvSpPr/>
          <p:nvPr/>
        </p:nvSpPr>
        <p:spPr>
          <a:xfrm>
            <a:off x="4605556" y="5420440"/>
            <a:ext cx="1185644" cy="484632"/>
          </a:xfrm>
          <a:prstGeom prst="rightArrow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183914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Custom 34">
      <a:dk1>
        <a:srgbClr val="000000"/>
      </a:dk1>
      <a:lt1>
        <a:srgbClr val="031973"/>
      </a:lt1>
      <a:dk2>
        <a:srgbClr val="F3F3F3"/>
      </a:dk2>
      <a:lt2>
        <a:srgbClr val="FFFFFF"/>
      </a:lt2>
      <a:accent1>
        <a:srgbClr val="6BA5FF"/>
      </a:accent1>
      <a:accent2>
        <a:srgbClr val="0F6DFF"/>
      </a:accent2>
      <a:accent3>
        <a:srgbClr val="0549DA"/>
      </a:accent3>
      <a:accent4>
        <a:srgbClr val="0DB5B3"/>
      </a:accent4>
      <a:accent5>
        <a:srgbClr val="4F2096"/>
      </a:accent5>
      <a:accent6>
        <a:srgbClr val="914BFA"/>
      </a:accent6>
      <a:hlink>
        <a:srgbClr val="0F6DFF"/>
      </a:hlink>
      <a:folHlink>
        <a:srgbClr val="D8D8D8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 template" id="{5B6D6A31-F1E5-E349-8D2D-3F8C2670A323}" vid="{E75D005A-68B5-7A42-BA64-F255465F8AB0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k_blu_background_2017">
  <a:themeElements>
    <a:clrScheme name="Custom 35">
      <a:dk1>
        <a:srgbClr val="000000"/>
      </a:dk1>
      <a:lt1>
        <a:srgbClr val="0530AD"/>
      </a:lt1>
      <a:dk2>
        <a:srgbClr val="F3F3F3"/>
      </a:dk2>
      <a:lt2>
        <a:srgbClr val="FFFFFF"/>
      </a:lt2>
      <a:accent1>
        <a:srgbClr val="97C1FF"/>
      </a:accent1>
      <a:accent2>
        <a:srgbClr val="0F6DFF"/>
      </a:accent2>
      <a:accent3>
        <a:srgbClr val="141140"/>
      </a:accent3>
      <a:accent4>
        <a:srgbClr val="0DB5B3"/>
      </a:accent4>
      <a:accent5>
        <a:srgbClr val="4F2096"/>
      </a:accent5>
      <a:accent6>
        <a:srgbClr val="914BFA"/>
      </a:accent6>
      <a:hlink>
        <a:srgbClr val="3C8AFF"/>
      </a:hlink>
      <a:folHlink>
        <a:srgbClr val="D8D8D8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 template" id="{5B6D6A31-F1E5-E349-8D2D-3F8C2670A323}" vid="{4EE8761C-1FA9-684E-89EC-62B7C6105829}"/>
    </a:ext>
  </a:extLst>
</a:theme>
</file>

<file path=ppt/theme/theme3.xml><?xml version="1.0" encoding="utf-8"?>
<a:theme xmlns:a="http://schemas.openxmlformats.org/drawingml/2006/main" name="wht_background_2017">
  <a:themeElements>
    <a:clrScheme name="Custom 28">
      <a:dk1>
        <a:srgbClr val="000000"/>
      </a:dk1>
      <a:lt1>
        <a:srgbClr val="141140"/>
      </a:lt1>
      <a:dk2>
        <a:srgbClr val="F3F3F3"/>
      </a:dk2>
      <a:lt2>
        <a:srgbClr val="FFFFFF"/>
      </a:lt2>
      <a:accent1>
        <a:srgbClr val="6BA5FF"/>
      </a:accent1>
      <a:accent2>
        <a:srgbClr val="0F6DFF"/>
      </a:accent2>
      <a:accent3>
        <a:srgbClr val="0530AD"/>
      </a:accent3>
      <a:accent4>
        <a:srgbClr val="0DB5B3"/>
      </a:accent4>
      <a:accent5>
        <a:srgbClr val="4F2096"/>
      </a:accent5>
      <a:accent6>
        <a:srgbClr val="914BFA"/>
      </a:accent6>
      <a:hlink>
        <a:srgbClr val="0549DA"/>
      </a:hlink>
      <a:folHlink>
        <a:srgbClr val="D8D8D8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 template" id="{5B6D6A31-F1E5-E349-8D2D-3F8C2670A323}" vid="{D4B88B9D-03EB-CF4D-8201-221905AC4F9C}"/>
    </a:ext>
  </a:extLst>
</a:theme>
</file>

<file path=ppt/theme/theme4.xml><?xml version="1.0" encoding="utf-8"?>
<a:theme xmlns:a="http://schemas.openxmlformats.org/drawingml/2006/main" name="3_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5.xml><?xml version="1.0" encoding="utf-8"?>
<a:theme xmlns:a="http://schemas.openxmlformats.org/drawingml/2006/main" name="1_wht_background_2017">
  <a:themeElements>
    <a:clrScheme name="Custom 28">
      <a:dk1>
        <a:srgbClr val="000000"/>
      </a:dk1>
      <a:lt1>
        <a:srgbClr val="141140"/>
      </a:lt1>
      <a:dk2>
        <a:srgbClr val="F3F3F3"/>
      </a:dk2>
      <a:lt2>
        <a:srgbClr val="FFFFFF"/>
      </a:lt2>
      <a:accent1>
        <a:srgbClr val="6BA5FF"/>
      </a:accent1>
      <a:accent2>
        <a:srgbClr val="0F6DFF"/>
      </a:accent2>
      <a:accent3>
        <a:srgbClr val="0530AD"/>
      </a:accent3>
      <a:accent4>
        <a:srgbClr val="0DB5B3"/>
      </a:accent4>
      <a:accent5>
        <a:srgbClr val="4F2096"/>
      </a:accent5>
      <a:accent6>
        <a:srgbClr val="914BFA"/>
      </a:accent6>
      <a:hlink>
        <a:srgbClr val="0549DA"/>
      </a:hlink>
      <a:folHlink>
        <a:srgbClr val="D8D8D8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 template" id="{5B6D6A31-F1E5-E349-8D2D-3F8C2670A323}" vid="{D4B88B9D-03EB-CF4D-8201-221905AC4F9C}"/>
    </a:ext>
  </a:extLst>
</a:theme>
</file>

<file path=ppt/theme/theme6.xml><?xml version="1.0" encoding="utf-8"?>
<a:theme xmlns:a="http://schemas.openxmlformats.org/drawingml/2006/main" name="2_wht_background_2017">
  <a:themeElements>
    <a:clrScheme name="Custom 28">
      <a:dk1>
        <a:srgbClr val="000000"/>
      </a:dk1>
      <a:lt1>
        <a:srgbClr val="141140"/>
      </a:lt1>
      <a:dk2>
        <a:srgbClr val="F3F3F3"/>
      </a:dk2>
      <a:lt2>
        <a:srgbClr val="FFFFFF"/>
      </a:lt2>
      <a:accent1>
        <a:srgbClr val="6BA5FF"/>
      </a:accent1>
      <a:accent2>
        <a:srgbClr val="0F6DFF"/>
      </a:accent2>
      <a:accent3>
        <a:srgbClr val="0530AD"/>
      </a:accent3>
      <a:accent4>
        <a:srgbClr val="0DB5B3"/>
      </a:accent4>
      <a:accent5>
        <a:srgbClr val="4F2096"/>
      </a:accent5>
      <a:accent6>
        <a:srgbClr val="914BFA"/>
      </a:accent6>
      <a:hlink>
        <a:srgbClr val="0549DA"/>
      </a:hlink>
      <a:folHlink>
        <a:srgbClr val="D8D8D8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 template" id="{5B6D6A31-F1E5-E349-8D2D-3F8C2670A323}" vid="{D4B88B9D-03EB-CF4D-8201-221905AC4F9C}"/>
    </a:ext>
  </a:extLst>
</a:theme>
</file>

<file path=ppt/theme/theme7.xml><?xml version="1.0" encoding="utf-8"?>
<a:theme xmlns:a="http://schemas.openxmlformats.org/drawingml/2006/main" name="IBM BxD 2018 black background">
  <a:themeElements>
    <a:clrScheme name="IBM BxD palette 2018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67676"/>
      </a:accent1>
      <a:accent2>
        <a:srgbClr val="0F6FFF"/>
      </a:accent2>
      <a:accent3>
        <a:srgbClr val="D7306D"/>
      </a:accent3>
      <a:accent4>
        <a:srgbClr val="924CFC"/>
      </a:accent4>
      <a:accent5>
        <a:srgbClr val="008381"/>
      </a:accent5>
      <a:accent6>
        <a:srgbClr val="6E757C"/>
      </a:accent6>
      <a:hlink>
        <a:srgbClr val="0F6FFF"/>
      </a:hlink>
      <a:folHlink>
        <a:srgbClr val="6EA6FF"/>
      </a:folHlink>
    </a:clrScheme>
    <a:fontScheme name="IBM Plex">
      <a:majorFont>
        <a:latin typeface="IBM Plex Sans SemiBold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4F0027"/>
    </a:custClr>
    <a:custClr name="Magenta 80">
      <a:srgbClr val="760A3A"/>
    </a:custClr>
    <a:custClr name="Magenta 70">
      <a:srgbClr val="A11950"/>
    </a:custClr>
    <a:custClr name="Magenta 60">
      <a:srgbClr val="D7306D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21260"/>
    </a:custClr>
    <a:custClr name="Purple 80">
      <a:srgbClr val="4F2196"/>
    </a:custClr>
    <a:custClr name="Purple 70">
      <a:srgbClr val="6E32C9"/>
    </a:custClr>
    <a:custClr name="Purple 60">
      <a:srgbClr val="924CFC"/>
    </a:custClr>
    <a:custClr name="Purple 50">
      <a:srgbClr val="A970FF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51B75"/>
    </a:custClr>
    <a:custClr name="Blue 80">
      <a:srgbClr val="0530AD"/>
    </a:custClr>
    <a:custClr name="Blue 70">
      <a:srgbClr val="054ADA"/>
    </a:custClr>
    <a:custClr name="Blue 60">
      <a:srgbClr val="0F6FFF"/>
    </a:custClr>
    <a:custClr name="Blue 50">
      <a:srgbClr val="418CFF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2B30"/>
    </a:custClr>
    <a:custClr name="Teal 80">
      <a:srgbClr val="004548"/>
    </a:custClr>
    <a:custClr name="Teal 70">
      <a:srgbClr val="006161"/>
    </a:custClr>
    <a:custClr name="Teal 60">
      <a:srgbClr val="008381"/>
    </a:custClr>
    <a:custClr name="Teal 50">
      <a:srgbClr val="009E9A"/>
    </a:custClr>
    <a:custClr name="Teal 40">
      <a:srgbClr val="00BAB6"/>
    </a:custClr>
    <a:custClr name="Teal 30">
      <a:srgbClr val="20D5D2"/>
    </a:custClr>
    <a:custClr name="Teal 20">
      <a:srgbClr val="87EDED"/>
    </a:custClr>
    <a:custClr name="Teal 10">
      <a:srgbClr val="DBFBFB"/>
    </a:custClr>
    <a:custClr name="Gray 100">
      <a:srgbClr val="171717"/>
    </a:custClr>
    <a:custClr name="Gray 90">
      <a:srgbClr val="252525"/>
    </a:custClr>
    <a:custClr name="Gray 80">
      <a:srgbClr val="3D3D3D"/>
    </a:custClr>
    <a:custClr name="Gray 70">
      <a:srgbClr val="565656"/>
    </a:custClr>
    <a:custClr name="Gray 60">
      <a:srgbClr val="767676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8.xml><?xml version="1.0" encoding="utf-8"?>
<a:theme xmlns:a="http://schemas.openxmlformats.org/drawingml/2006/main" name="1_blk_background_2017">
  <a:themeElements>
    <a:clrScheme name="Custom 34">
      <a:dk1>
        <a:srgbClr val="000000"/>
      </a:dk1>
      <a:lt1>
        <a:srgbClr val="031973"/>
      </a:lt1>
      <a:dk2>
        <a:srgbClr val="F3F3F3"/>
      </a:dk2>
      <a:lt2>
        <a:srgbClr val="FFFFFF"/>
      </a:lt2>
      <a:accent1>
        <a:srgbClr val="6BA5FF"/>
      </a:accent1>
      <a:accent2>
        <a:srgbClr val="0F6DFF"/>
      </a:accent2>
      <a:accent3>
        <a:srgbClr val="0549DA"/>
      </a:accent3>
      <a:accent4>
        <a:srgbClr val="0DB5B3"/>
      </a:accent4>
      <a:accent5>
        <a:srgbClr val="4F2096"/>
      </a:accent5>
      <a:accent6>
        <a:srgbClr val="914BFA"/>
      </a:accent6>
      <a:hlink>
        <a:srgbClr val="0F6DFF"/>
      </a:hlink>
      <a:folHlink>
        <a:srgbClr val="D8D8D8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 template" id="{5B6D6A31-F1E5-E349-8D2D-3F8C2670A323}" vid="{E75D005A-68B5-7A42-BA64-F255465F8AB0}"/>
    </a:ext>
  </a:extLst>
</a:theme>
</file>

<file path=ppt/theme/theme9.xml><?xml version="1.0" encoding="utf-8"?>
<a:theme xmlns:a="http://schemas.openxmlformats.org/drawingml/2006/main" name="3_wht_background_2017">
  <a:themeElements>
    <a:clrScheme name="Custom 28">
      <a:dk1>
        <a:srgbClr val="000000"/>
      </a:dk1>
      <a:lt1>
        <a:srgbClr val="141140"/>
      </a:lt1>
      <a:dk2>
        <a:srgbClr val="F3F3F3"/>
      </a:dk2>
      <a:lt2>
        <a:srgbClr val="FFFFFF"/>
      </a:lt2>
      <a:accent1>
        <a:srgbClr val="6BA5FF"/>
      </a:accent1>
      <a:accent2>
        <a:srgbClr val="0F6DFF"/>
      </a:accent2>
      <a:accent3>
        <a:srgbClr val="0530AD"/>
      </a:accent3>
      <a:accent4>
        <a:srgbClr val="0DB5B3"/>
      </a:accent4>
      <a:accent5>
        <a:srgbClr val="4F2096"/>
      </a:accent5>
      <a:accent6>
        <a:srgbClr val="914BFA"/>
      </a:accent6>
      <a:hlink>
        <a:srgbClr val="0549DA"/>
      </a:hlink>
      <a:folHlink>
        <a:srgbClr val="D8D8D8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 template" id="{5B6D6A31-F1E5-E349-8D2D-3F8C2670A323}" vid="{D4B88B9D-03EB-CF4D-8201-221905AC4F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45078</TotalTime>
  <Words>1966</Words>
  <Application>Microsoft Macintosh PowerPoint</Application>
  <PresentationFormat>Widescreen</PresentationFormat>
  <Paragraphs>338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16</vt:i4>
      </vt:variant>
    </vt:vector>
  </HeadingPairs>
  <TitlesOfParts>
    <vt:vector size="39" baseType="lpstr">
      <vt:lpstr>.AppleSystemUIFont</vt:lpstr>
      <vt:lpstr>Aptos</vt:lpstr>
      <vt:lpstr>Arial</vt:lpstr>
      <vt:lpstr>Calibri</vt:lpstr>
      <vt:lpstr>Courier New</vt:lpstr>
      <vt:lpstr>HelvNeue Light for IBM</vt:lpstr>
      <vt:lpstr>IBM Plex Sans</vt:lpstr>
      <vt:lpstr>IBM Plex Sans ExtraLight</vt:lpstr>
      <vt:lpstr>IBM Plex Sans Light</vt:lpstr>
      <vt:lpstr>IBM Plex Sans Text</vt:lpstr>
      <vt:lpstr>Roboto</vt:lpstr>
      <vt:lpstr>Times New Roman</vt:lpstr>
      <vt:lpstr>Ubuntu</vt:lpstr>
      <vt:lpstr>Wingdings</vt:lpstr>
      <vt:lpstr>blk_background_2017</vt:lpstr>
      <vt:lpstr>dk_blu_background_2017</vt:lpstr>
      <vt:lpstr>wht_background_2017</vt:lpstr>
      <vt:lpstr>3_IBM BxD 2018 black background</vt:lpstr>
      <vt:lpstr>1_wht_background_2017</vt:lpstr>
      <vt:lpstr>2_wht_background_2017</vt:lpstr>
      <vt:lpstr>IBM BxD 2018 black background</vt:lpstr>
      <vt:lpstr>1_blk_background_2017</vt:lpstr>
      <vt:lpstr>3_wht_background_2017</vt:lpstr>
      <vt:lpstr>PowerPoint Presentation</vt:lpstr>
      <vt:lpstr>PowerPoint Presentation</vt:lpstr>
      <vt:lpstr>NLP Steps</vt:lpstr>
      <vt:lpstr>Segmentation</vt:lpstr>
      <vt:lpstr>Segmentation Example</vt:lpstr>
      <vt:lpstr>Tokenization</vt:lpstr>
      <vt:lpstr>Tokenized</vt:lpstr>
      <vt:lpstr>Removing the Stop Words</vt:lpstr>
      <vt:lpstr>Stemming</vt:lpstr>
      <vt:lpstr>Lemmatization</vt:lpstr>
      <vt:lpstr>POS: Part of Speech</vt:lpstr>
      <vt:lpstr>Example of POS tagging</vt:lpstr>
      <vt:lpstr>Example of POS Tagging</vt:lpstr>
      <vt:lpstr>Named Entity Recognition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Language</dc:title>
  <dc:creator>Anne Crumley</dc:creator>
  <cp:lastModifiedBy>Pischdotchian, Armen</cp:lastModifiedBy>
  <cp:revision>372</cp:revision>
  <cp:lastPrinted>2019-05-29T19:31:41Z</cp:lastPrinted>
  <dcterms:created xsi:type="dcterms:W3CDTF">2018-07-02T16:23:56Z</dcterms:created>
  <dcterms:modified xsi:type="dcterms:W3CDTF">2025-08-08T13:27:08Z</dcterms:modified>
</cp:coreProperties>
</file>