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8C00"/>
    <a:srgbClr val="C71585"/>
    <a:srgbClr val="FF00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22" autoAdjust="0"/>
  </p:normalViewPr>
  <p:slideViewPr>
    <p:cSldViewPr snapToGrid="0" snapToObjects="1">
      <p:cViewPr>
        <p:scale>
          <a:sx n="90" d="100"/>
          <a:sy n="90" d="100"/>
        </p:scale>
        <p:origin x="-1104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7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9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9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7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6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6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1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2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8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6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6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3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1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F54A9-AF41-AF4B-845E-C39B79FC07D9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8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4.emf"/><Relationship Id="rId5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02" y="157028"/>
            <a:ext cx="682052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/>
              <a:t>Minimum Core Masses for Giant Planet Formation with Realistic Equations of State and Opacities</a:t>
            </a:r>
          </a:p>
          <a:p>
            <a:r>
              <a:rPr lang="en-US" sz="1700" dirty="0" smtClean="0"/>
              <a:t>Piso, </a:t>
            </a:r>
            <a:r>
              <a:rPr lang="en-US" sz="1700" dirty="0" err="1" smtClean="0"/>
              <a:t>Youdin</a:t>
            </a:r>
            <a:r>
              <a:rPr lang="en-US" sz="1700" dirty="0" smtClean="0"/>
              <a:t>, &amp; Murray-Clay (</a:t>
            </a:r>
            <a:r>
              <a:rPr lang="en-US" sz="1700" dirty="0" err="1" smtClean="0"/>
              <a:t>ApJ</a:t>
            </a:r>
            <a:r>
              <a:rPr lang="en-US" sz="1700" dirty="0" smtClean="0"/>
              <a:t>, 2015, in press); Piso </a:t>
            </a:r>
            <a:r>
              <a:rPr lang="en-US" sz="1700" dirty="0"/>
              <a:t>&amp; </a:t>
            </a:r>
            <a:r>
              <a:rPr lang="en-US" sz="1700" dirty="0" err="1" smtClean="0"/>
              <a:t>Youdin</a:t>
            </a:r>
            <a:r>
              <a:rPr lang="en-US" sz="1700" dirty="0" smtClean="0"/>
              <a:t> (</a:t>
            </a:r>
            <a:r>
              <a:rPr lang="en-US" sz="1700" dirty="0" err="1" smtClean="0"/>
              <a:t>ApJ</a:t>
            </a:r>
            <a:r>
              <a:rPr lang="en-US" sz="1700" dirty="0" smtClean="0"/>
              <a:t>, 2014, 786, 21) </a:t>
            </a:r>
            <a:endParaRPr lang="en-US" sz="1700" dirty="0"/>
          </a:p>
        </p:txBody>
      </p:sp>
      <p:sp>
        <p:nvSpPr>
          <p:cNvPr id="5" name="TextBox 4"/>
          <p:cNvSpPr txBox="1"/>
          <p:nvPr/>
        </p:nvSpPr>
        <p:spPr>
          <a:xfrm>
            <a:off x="3304942" y="1086367"/>
            <a:ext cx="34089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We determine the </a:t>
            </a:r>
            <a:r>
              <a:rPr lang="en-US" sz="1200" b="1" dirty="0" smtClean="0"/>
              <a:t>minimum core mass, </a:t>
            </a:r>
            <a:r>
              <a:rPr lang="en-US" sz="1200" b="1" dirty="0" err="1" smtClean="0"/>
              <a:t>M_crit</a:t>
            </a:r>
            <a:r>
              <a:rPr lang="en-US" sz="1200" b="1" dirty="0" smtClean="0"/>
              <a:t>, to form a giant planet </a:t>
            </a:r>
            <a:r>
              <a:rPr lang="en-US" sz="1200" dirty="0" smtClean="0"/>
              <a:t>before the gas in the </a:t>
            </a:r>
            <a:r>
              <a:rPr lang="en-US" sz="1200" dirty="0" err="1" smtClean="0"/>
              <a:t>protoplanetary</a:t>
            </a:r>
            <a:r>
              <a:rPr lang="en-US" sz="1200" dirty="0" smtClean="0"/>
              <a:t> disk dissipates, assuming the limiting case in which the </a:t>
            </a:r>
            <a:r>
              <a:rPr lang="en-US" sz="1200" b="1" dirty="0" smtClean="0"/>
              <a:t>solid cores no longer accrete </a:t>
            </a:r>
            <a:r>
              <a:rPr lang="en-US" sz="1200" b="1" dirty="0" err="1" smtClean="0"/>
              <a:t>planetesimals</a:t>
            </a:r>
            <a:r>
              <a:rPr lang="en-US" sz="1200" b="1" dirty="0" smtClean="0"/>
              <a:t> </a:t>
            </a:r>
            <a:r>
              <a:rPr lang="en-US" sz="1200" dirty="0" smtClean="0"/>
              <a:t>and the cores’ atmospheres are dominated by </a:t>
            </a:r>
            <a:r>
              <a:rPr lang="en-US" sz="1200" b="1" dirty="0" smtClean="0"/>
              <a:t>Kelvin-Helmholtz contraction</a:t>
            </a:r>
            <a:r>
              <a:rPr lang="en-US" sz="1200" dirty="0" smtClean="0"/>
              <a:t>. We explore the effects of a </a:t>
            </a:r>
            <a:r>
              <a:rPr lang="en-US" sz="1200" b="1" dirty="0" smtClean="0"/>
              <a:t>non-ideal equation of state (EOS) </a:t>
            </a:r>
            <a:r>
              <a:rPr lang="en-US" sz="1200" dirty="0" smtClean="0"/>
              <a:t>and </a:t>
            </a:r>
            <a:r>
              <a:rPr lang="en-US" sz="1200" b="1" dirty="0" smtClean="0"/>
              <a:t>grain growth opacities</a:t>
            </a:r>
            <a:r>
              <a:rPr lang="en-US" sz="1200" dirty="0" smtClean="0"/>
              <a:t> on atmospheric evolution.</a:t>
            </a:r>
          </a:p>
          <a:p>
            <a:endParaRPr lang="en-US" sz="1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429000" y="2970946"/>
            <a:ext cx="3401584" cy="1789718"/>
            <a:chOff x="5039840" y="732957"/>
            <a:chExt cx="4028003" cy="1450474"/>
          </a:xfrm>
        </p:grpSpPr>
        <p:sp>
          <p:nvSpPr>
            <p:cNvPr id="7" name="Rectangle 6"/>
            <p:cNvSpPr/>
            <p:nvPr/>
          </p:nvSpPr>
          <p:spPr>
            <a:xfrm>
              <a:off x="5039840" y="732957"/>
              <a:ext cx="4028003" cy="1365567"/>
            </a:xfrm>
            <a:prstGeom prst="rect">
              <a:avLst/>
            </a:prstGeom>
            <a:noFill/>
            <a:ln w="25400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39840" y="1060964"/>
              <a:ext cx="3979152" cy="1122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SzPct val="100000"/>
                <a:buFont typeface="Arial"/>
                <a:buChar char="•"/>
              </a:pPr>
              <a:r>
                <a:rPr lang="en-US" sz="1200" b="1" dirty="0" smtClean="0"/>
                <a:t>Quasi-static </a:t>
              </a:r>
              <a:r>
                <a:rPr lang="en-US" sz="1200" dirty="0" smtClean="0"/>
                <a:t>evolution of </a:t>
              </a:r>
              <a:r>
                <a:rPr lang="en-US" sz="1200" b="1" dirty="0" smtClean="0"/>
                <a:t>spherically symmetric atmospheres</a:t>
              </a:r>
              <a:r>
                <a:rPr lang="en-US" sz="1200" dirty="0" smtClean="0"/>
                <a:t> in </a:t>
              </a:r>
              <a:r>
                <a:rPr lang="en-US" sz="1200" b="1" dirty="0" smtClean="0"/>
                <a:t>hydrostatic balance</a:t>
              </a:r>
              <a:r>
                <a:rPr lang="en-US" sz="1200" dirty="0" smtClean="0"/>
                <a:t> and </a:t>
              </a:r>
              <a:r>
                <a:rPr lang="en-US" sz="1200" b="1" dirty="0" smtClean="0"/>
                <a:t>embedded in a gas disk</a:t>
              </a:r>
            </a:p>
            <a:p>
              <a:pPr marL="171450" indent="-171450" algn="just">
                <a:buSzPct val="100000"/>
                <a:buFont typeface="Arial"/>
                <a:buChar char="•"/>
              </a:pPr>
              <a:r>
                <a:rPr lang="en-US" sz="1200" dirty="0" smtClean="0"/>
                <a:t>Negligible </a:t>
              </a:r>
              <a:r>
                <a:rPr lang="en-US" sz="1200" dirty="0" err="1" smtClean="0"/>
                <a:t>planetesimal</a:t>
              </a:r>
              <a:r>
                <a:rPr lang="en-US" sz="1200" dirty="0" smtClean="0"/>
                <a:t> accretion =&gt; solid core of </a:t>
              </a:r>
              <a:r>
                <a:rPr lang="en-US" sz="1200" b="1" dirty="0" smtClean="0"/>
                <a:t>fixed mass</a:t>
              </a:r>
            </a:p>
            <a:p>
              <a:pPr marL="171450" indent="-171450" algn="just">
                <a:buSzPct val="100000"/>
                <a:buFont typeface="Arial"/>
                <a:buChar char="•"/>
              </a:pPr>
              <a:r>
                <a:rPr lang="en-US" sz="1200" b="1" dirty="0" smtClean="0"/>
                <a:t>Constant luminosity </a:t>
              </a:r>
              <a:r>
                <a:rPr lang="en-US" sz="1200" dirty="0" smtClean="0"/>
                <a:t>throughout the </a:t>
              </a:r>
              <a:r>
                <a:rPr lang="en-US" sz="1200" dirty="0" err="1" smtClean="0"/>
                <a:t>radiative</a:t>
              </a:r>
              <a:r>
                <a:rPr lang="en-US" sz="1200" dirty="0" smtClean="0"/>
                <a:t> region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454575" y="762793"/>
              <a:ext cx="3310351" cy="498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b="1" dirty="0" smtClean="0"/>
                <a:t>ATMOSPHERIC MODEL SUMMARY</a:t>
              </a:r>
              <a:endParaRPr lang="en-US" sz="1700" b="1" dirty="0"/>
            </a:p>
          </p:txBody>
        </p:sp>
      </p:grpSp>
      <p:pic>
        <p:nvPicPr>
          <p:cNvPr id="39" name="Picture 38" descr="acc_sketch (2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3" y="1152949"/>
            <a:ext cx="3150639" cy="1895121"/>
          </a:xfrm>
          <a:prstGeom prst="rect">
            <a:avLst/>
          </a:prstGeom>
          <a:ln w="25400">
            <a:solidFill>
              <a:srgbClr val="80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16747" y="1094554"/>
            <a:ext cx="1215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Core Accretion Model</a:t>
            </a:r>
            <a:endParaRPr lang="en-US" sz="1200" dirty="0"/>
          </a:p>
        </p:txBody>
      </p:sp>
      <p:pic>
        <p:nvPicPr>
          <p:cNvPr id="41" name="Picture 40" descr="P_vs_r_SPF1_tal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3" y="3315276"/>
            <a:ext cx="1998448" cy="2481317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42" name="Picture 41" descr="tplot_SPF1_talk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03" y="6265783"/>
            <a:ext cx="2007098" cy="2492059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2236594" y="3679202"/>
            <a:ext cx="529922" cy="11147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59001" y="3762963"/>
            <a:ext cx="100379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18600000"/>
              </a:camera>
              <a:lightRig rig="threePt" dir="t"/>
            </a:scene3d>
          </a:bodyPr>
          <a:lstStyle/>
          <a:p>
            <a:r>
              <a:rPr lang="en-US" b="1" dirty="0" smtClean="0"/>
              <a:t>L ~ -</a:t>
            </a:r>
            <a:r>
              <a:rPr lang="en-US" b="1" dirty="0" err="1" smtClean="0"/>
              <a:t>dE</a:t>
            </a:r>
            <a:r>
              <a:rPr lang="en-US" b="1" dirty="0" smtClean="0"/>
              <a:t>/</a:t>
            </a:r>
            <a:r>
              <a:rPr lang="en-US" b="1" dirty="0" err="1" smtClean="0"/>
              <a:t>dt</a:t>
            </a:r>
            <a:endParaRPr lang="en-US" b="1" dirty="0"/>
          </a:p>
        </p:txBody>
      </p:sp>
      <p:pic>
        <p:nvPicPr>
          <p:cNvPr id="52" name="Picture 51"/>
          <p:cNvPicPr/>
          <p:nvPr/>
        </p:nvPicPr>
        <p:blipFill>
          <a:blip r:embed="rId5"/>
          <a:stretch>
            <a:fillRect/>
          </a:stretch>
        </p:blipFill>
        <p:spPr>
          <a:xfrm>
            <a:off x="3428999" y="5796593"/>
            <a:ext cx="1289364" cy="1011299"/>
          </a:xfrm>
          <a:prstGeom prst="rect">
            <a:avLst/>
          </a:prstGeom>
          <a:solidFill>
            <a:srgbClr val="FFFF00"/>
          </a:solidFill>
          <a:ln w="50800">
            <a:solidFill>
              <a:srgbClr val="0000FF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3481916" y="6807893"/>
            <a:ext cx="2031792" cy="1754327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rgbClr val="0000FF"/>
                </a:solidFill>
              </a:rPr>
              <a:t>Adiabatic gradient </a:t>
            </a:r>
            <a:r>
              <a:rPr lang="en-US" dirty="0" smtClean="0"/>
              <a:t>relates </a:t>
            </a:r>
            <a:r>
              <a:rPr lang="en-US" b="1" dirty="0" smtClean="0">
                <a:solidFill>
                  <a:srgbClr val="0000FF"/>
                </a:solidFill>
              </a:rPr>
              <a:t>P, T, rho </a:t>
            </a:r>
            <a:r>
              <a:rPr lang="en-US" dirty="0" smtClean="0"/>
              <a:t>=&gt; determines atmospheric profile and </a:t>
            </a:r>
            <a:r>
              <a:rPr lang="en-US" dirty="0" err="1" smtClean="0"/>
              <a:t>parametrizes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EOS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90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93503" y="102063"/>
            <a:ext cx="6707380" cy="85408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650" b="1" dirty="0" smtClean="0"/>
              <a:t>Atmospheric evolution and </a:t>
            </a:r>
            <a:r>
              <a:rPr lang="en-US" sz="1650" b="1" dirty="0" err="1" smtClean="0"/>
              <a:t>M_crit</a:t>
            </a:r>
            <a:r>
              <a:rPr lang="en-US" sz="1650" b="1" dirty="0" smtClean="0"/>
              <a:t> are highly </a:t>
            </a:r>
            <a:r>
              <a:rPr lang="en-US" sz="1650" b="1" dirty="0"/>
              <a:t>dependent </a:t>
            </a:r>
            <a:r>
              <a:rPr lang="en-US" sz="1650" b="1" dirty="0" smtClean="0"/>
              <a:t>on</a:t>
            </a:r>
            <a:r>
              <a:rPr lang="en-US" sz="1650" b="1" dirty="0" smtClean="0">
                <a:solidFill>
                  <a:srgbClr val="008000"/>
                </a:solidFill>
              </a:rPr>
              <a:t> EQUATION </a:t>
            </a:r>
            <a:r>
              <a:rPr lang="en-US" sz="1650" b="1" dirty="0">
                <a:solidFill>
                  <a:srgbClr val="008000"/>
                </a:solidFill>
              </a:rPr>
              <a:t>OF STATE </a:t>
            </a:r>
            <a:r>
              <a:rPr lang="en-US" sz="1650" b="1" dirty="0"/>
              <a:t>and </a:t>
            </a:r>
            <a:r>
              <a:rPr lang="en-US" sz="1650" b="1" dirty="0">
                <a:solidFill>
                  <a:srgbClr val="008000"/>
                </a:solidFill>
              </a:rPr>
              <a:t>DUST OPACITY</a:t>
            </a:r>
          </a:p>
          <a:p>
            <a:endParaRPr lang="en-US" sz="1650" dirty="0"/>
          </a:p>
        </p:txBody>
      </p:sp>
      <p:grpSp>
        <p:nvGrpSpPr>
          <p:cNvPr id="10" name="Group 9"/>
          <p:cNvGrpSpPr/>
          <p:nvPr/>
        </p:nvGrpSpPr>
        <p:grpSpPr>
          <a:xfrm>
            <a:off x="139316" y="690328"/>
            <a:ext cx="6327101" cy="4935312"/>
            <a:chOff x="143422" y="1350296"/>
            <a:chExt cx="9143999" cy="3905918"/>
          </a:xfrm>
        </p:grpSpPr>
        <p:sp>
          <p:nvSpPr>
            <p:cNvPr id="20" name="Rectangle 19"/>
            <p:cNvSpPr/>
            <p:nvPr/>
          </p:nvSpPr>
          <p:spPr>
            <a:xfrm>
              <a:off x="143422" y="1350296"/>
              <a:ext cx="8932800" cy="380167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43422" y="1420709"/>
              <a:ext cx="9143999" cy="3778089"/>
              <a:chOff x="74705" y="3032829"/>
              <a:chExt cx="9143999" cy="3778089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687294" y="3333146"/>
                <a:ext cx="7457536" cy="3342962"/>
                <a:chOff x="687294" y="3363028"/>
                <a:chExt cx="7457536" cy="3342962"/>
              </a:xfrm>
            </p:grpSpPr>
            <p:pic>
              <p:nvPicPr>
                <p:cNvPr id="42" name="Picture 41" descr="delad_S_exolunch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294" y="3363028"/>
                  <a:ext cx="3682005" cy="3263900"/>
                </a:xfrm>
                <a:prstGeom prst="rect">
                  <a:avLst/>
                </a:prstGeom>
              </p:spPr>
            </p:pic>
            <p:pic>
              <p:nvPicPr>
                <p:cNvPr id="45" name="Picture 44" descr="delad_S_exolunch_3_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0230" y="3442090"/>
                  <a:ext cx="3784600" cy="3263900"/>
                </a:xfrm>
                <a:prstGeom prst="rect">
                  <a:avLst/>
                </a:prstGeom>
              </p:spPr>
            </p:pic>
          </p:grpSp>
          <p:sp>
            <p:nvSpPr>
              <p:cNvPr id="24" name="TextBox 23"/>
              <p:cNvSpPr txBox="1"/>
              <p:nvPr/>
            </p:nvSpPr>
            <p:spPr>
              <a:xfrm>
                <a:off x="2263667" y="3326278"/>
                <a:ext cx="1117557" cy="438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H2 dissociation</a:t>
                </a:r>
                <a:endParaRPr lang="en-US" sz="1000" dirty="0"/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2671486" y="3565200"/>
                <a:ext cx="672410" cy="8420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>
                <a:off x="3738051" y="3565200"/>
                <a:ext cx="378665" cy="2577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3865651" y="3338967"/>
                <a:ext cx="838419" cy="438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H ionization</a:t>
                </a:r>
                <a:endParaRPr lang="en-US" sz="1000" dirty="0"/>
              </a:p>
            </p:txBody>
          </p:sp>
          <p:cxnSp>
            <p:nvCxnSpPr>
              <p:cNvPr id="28" name="Straight Arrow Connector 27"/>
              <p:cNvCxnSpPr>
                <a:stCxn id="29" idx="0"/>
              </p:cNvCxnSpPr>
              <p:nvPr/>
            </p:nvCxnSpPr>
            <p:spPr>
              <a:xfrm flipV="1">
                <a:off x="1010125" y="5082574"/>
                <a:ext cx="1331676" cy="13986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49668" y="6481205"/>
                <a:ext cx="720913" cy="316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Ideal gas</a:t>
                </a:r>
                <a:endParaRPr lang="en-US" sz="1000" dirty="0"/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 flipH="1" flipV="1">
                <a:off x="3382667" y="5530167"/>
                <a:ext cx="871281" cy="9994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4245207" y="5232391"/>
                <a:ext cx="796806" cy="13066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3406535" y="6494262"/>
                <a:ext cx="2054338" cy="316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Partially excited H2 rotational states</a:t>
                </a:r>
                <a:endParaRPr lang="en-US" sz="1000" dirty="0"/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 flipH="1">
                <a:off x="3495581" y="3555859"/>
                <a:ext cx="1643932" cy="1350673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5127643" y="3563431"/>
                <a:ext cx="1614257" cy="1074136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4704070" y="3326817"/>
                <a:ext cx="888504" cy="316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Saumon+95</a:t>
                </a:r>
                <a:endParaRPr lang="en-US" sz="10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4705" y="3032829"/>
                <a:ext cx="9143999" cy="456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50" dirty="0" smtClean="0"/>
                  <a:t>H2 spin isomers</a:t>
                </a:r>
                <a:r>
                  <a:rPr lang="en-US" sz="1600" dirty="0" smtClean="0"/>
                  <a:t>        </a:t>
                </a:r>
                <a:r>
                  <a:rPr lang="en-US" sz="1550" dirty="0" smtClean="0">
                    <a:solidFill>
                      <a:srgbClr val="0000FF"/>
                    </a:solidFill>
                  </a:rPr>
                  <a:t>ORTHOHYDROGEN</a:t>
                </a:r>
                <a:r>
                  <a:rPr lang="en-US" sz="1600" dirty="0" smtClean="0"/>
                  <a:t> and       </a:t>
                </a:r>
                <a:r>
                  <a:rPr lang="en-US" sz="1550" dirty="0" smtClean="0">
                    <a:solidFill>
                      <a:srgbClr val="0000FF"/>
                    </a:solidFill>
                  </a:rPr>
                  <a:t>PARAHYDROGEN</a:t>
                </a:r>
                <a:r>
                  <a:rPr lang="en-US" sz="1600" dirty="0" smtClean="0"/>
                  <a:t> </a:t>
                </a:r>
                <a:r>
                  <a:rPr lang="en-US" sz="1550" dirty="0" smtClean="0"/>
                  <a:t>can be in </a:t>
                </a:r>
                <a:r>
                  <a:rPr lang="en-US" sz="1550" b="1" dirty="0" smtClean="0"/>
                  <a:t>thermal equilibrium </a:t>
                </a:r>
                <a:r>
                  <a:rPr lang="en-US" sz="1550" dirty="0" smtClean="0"/>
                  <a:t>or </a:t>
                </a:r>
                <a:r>
                  <a:rPr lang="en-US" sz="1550" b="1" dirty="0" smtClean="0"/>
                  <a:t>fixed ratio</a:t>
                </a:r>
                <a:r>
                  <a:rPr lang="en-US" sz="1550" dirty="0" smtClean="0"/>
                  <a:t>           </a:t>
                </a:r>
                <a:endParaRPr lang="en-US" sz="1550" dirty="0"/>
              </a:p>
            </p:txBody>
          </p:sp>
          <p:pic>
            <p:nvPicPr>
              <p:cNvPr id="41" name="Picture 4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593" y="4111330"/>
                <a:ext cx="941630" cy="410757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FF0000"/>
                </a:solidFill>
              </a:ln>
            </p:spPr>
          </p:pic>
        </p:grpSp>
        <p:cxnSp>
          <p:nvCxnSpPr>
            <p:cNvPr id="47" name="Straight Arrow Connector 46"/>
            <p:cNvCxnSpPr/>
            <p:nvPr/>
          </p:nvCxnSpPr>
          <p:spPr>
            <a:xfrm flipV="1">
              <a:off x="2092960" y="3881611"/>
              <a:ext cx="832728" cy="98747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439298" y="4817767"/>
              <a:ext cx="971220" cy="438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Our extension</a:t>
              </a:r>
              <a:endParaRPr lang="en-US" sz="1000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107566" y="102063"/>
            <a:ext cx="6602267" cy="500012"/>
          </a:xfrm>
          <a:prstGeom prst="rect">
            <a:avLst/>
          </a:prstGeom>
          <a:noFill/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936146" y="5654377"/>
            <a:ext cx="3837613" cy="5327340"/>
          </a:xfrm>
          <a:prstGeom prst="rect">
            <a:avLst/>
          </a:prstGeom>
          <a:noFill/>
          <a:ln w="2540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Mc_vs_a_poly_real_exolunch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2" y="7939003"/>
            <a:ext cx="2572242" cy="343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5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10458</TotalTime>
  <Words>220</Words>
  <Application>Microsoft Macintosh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Ana-Maria Piso</dc:creator>
  <cp:lastModifiedBy>Ana-Maria Piso</cp:lastModifiedBy>
  <cp:revision>138</cp:revision>
  <cp:lastPrinted>2013-11-13T22:26:29Z</cp:lastPrinted>
  <dcterms:created xsi:type="dcterms:W3CDTF">2013-11-13T18:29:07Z</dcterms:created>
  <dcterms:modified xsi:type="dcterms:W3CDTF">2015-05-01T00:31:01Z</dcterms:modified>
</cp:coreProperties>
</file>