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1" r:id="rId3"/>
    <p:sldId id="348" r:id="rId4"/>
    <p:sldId id="355" r:id="rId5"/>
    <p:sldId id="354" r:id="rId6"/>
    <p:sldId id="359" r:id="rId7"/>
    <p:sldId id="342" r:id="rId8"/>
    <p:sldId id="335" r:id="rId9"/>
    <p:sldId id="336" r:id="rId10"/>
    <p:sldId id="337" r:id="rId11"/>
    <p:sldId id="341" r:id="rId12"/>
    <p:sldId id="350" r:id="rId13"/>
    <p:sldId id="315" r:id="rId14"/>
    <p:sldId id="316" r:id="rId15"/>
    <p:sldId id="353" r:id="rId16"/>
    <p:sldId id="331" r:id="rId17"/>
    <p:sldId id="358" r:id="rId18"/>
    <p:sldId id="320" r:id="rId19"/>
    <p:sldId id="332" r:id="rId20"/>
    <p:sldId id="322" r:id="rId21"/>
    <p:sldId id="360" r:id="rId22"/>
    <p:sldId id="323" r:id="rId23"/>
    <p:sldId id="356" r:id="rId24"/>
    <p:sldId id="324" r:id="rId25"/>
    <p:sldId id="357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48"/>
            <p14:sldId id="355"/>
            <p14:sldId id="354"/>
            <p14:sldId id="359"/>
            <p14:sldId id="342"/>
            <p14:sldId id="335"/>
            <p14:sldId id="336"/>
            <p14:sldId id="337"/>
            <p14:sldId id="341"/>
            <p14:sldId id="350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58"/>
            <p14:sldId id="320"/>
            <p14:sldId id="332"/>
            <p14:sldId id="322"/>
            <p14:sldId id="360"/>
            <p14:sldId id="323"/>
            <p14:sldId id="356"/>
            <p14:sldId id="324"/>
            <p14:sldId id="357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745" autoAdjust="0"/>
  </p:normalViewPr>
  <p:slideViewPr>
    <p:cSldViewPr snapToGrid="0" snapToObjects="1">
      <p:cViewPr>
        <p:scale>
          <a:sx n="94" d="100"/>
          <a:sy n="94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1,3</a:t>
            </a:r>
            <a:r>
              <a:rPr lang="en-US" sz="2600" dirty="0" smtClean="0"/>
              <a:t>, Andrew Youdin</a:t>
            </a:r>
            <a:r>
              <a:rPr lang="en-US" sz="2600" baseline="30000" dirty="0" smtClean="0"/>
              <a:t>4</a:t>
            </a:r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0138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MPIA</a:t>
            </a:r>
            <a:r>
              <a:rPr lang="en-US" dirty="0"/>
              <a:t>, </a:t>
            </a:r>
            <a:r>
              <a:rPr lang="en-US" dirty="0" smtClean="0"/>
              <a:t>Heidelberg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University of Arizona</a:t>
            </a:r>
            <a:endParaRPr lang="en-US" baseline="30000" dirty="0" smtClean="0"/>
          </a:p>
          <a:p>
            <a:pPr algn="ctr"/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CfA</a:t>
            </a:r>
            <a:r>
              <a:rPr lang="en-US" sz="2200" dirty="0" smtClean="0"/>
              <a:t> Small Scale Seminar: </a:t>
            </a:r>
            <a:r>
              <a:rPr lang="en-US" sz="2200" smtClean="0"/>
              <a:t>February </a:t>
            </a:r>
            <a:r>
              <a:rPr lang="en-US" sz="2200" smtClean="0"/>
              <a:t>22</a:t>
            </a:r>
            <a:r>
              <a:rPr lang="en-US" sz="2200" baseline="30000" smtClean="0"/>
              <a:t>nd</a:t>
            </a:r>
            <a:r>
              <a:rPr lang="en-US" sz="2200" smtClean="0"/>
              <a:t>, </a:t>
            </a:r>
            <a:r>
              <a:rPr lang="en-US" sz="2200" dirty="0" smtClean="0"/>
              <a:t>2016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918678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Snowline Locations in </a:t>
            </a:r>
            <a:r>
              <a:rPr lang="en-US" sz="4000" dirty="0" err="1" smtClean="0">
                <a:solidFill>
                  <a:srgbClr val="FFFF00"/>
                </a:solidFill>
              </a:rPr>
              <a:t>Protoplanetary</a:t>
            </a:r>
            <a:r>
              <a:rPr lang="en-US" sz="4000" dirty="0" smtClean="0">
                <a:solidFill>
                  <a:srgbClr val="FFFF00"/>
                </a:solidFill>
              </a:rPr>
              <a:t> Disks and C/O ratios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1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72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8619" y="6423879"/>
            <a:ext cx="366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5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26"/>
            <a:ext cx="8229600" cy="5214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minimum core mass </a:t>
            </a:r>
            <a:r>
              <a:rPr lang="en-US" dirty="0" smtClean="0"/>
              <a:t>for giant planet formation is </a:t>
            </a:r>
            <a:r>
              <a:rPr lang="en-US" dirty="0" smtClean="0">
                <a:solidFill>
                  <a:srgbClr val="FFFF00"/>
                </a:solidFill>
              </a:rPr>
              <a:t>~8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5 AU </a:t>
            </a:r>
            <a:r>
              <a:rPr lang="en-US" dirty="0" smtClean="0"/>
              <a:t>decreasing to </a:t>
            </a:r>
            <a:r>
              <a:rPr lang="en-US" dirty="0" smtClean="0">
                <a:solidFill>
                  <a:srgbClr val="FFFF00"/>
                </a:solidFill>
              </a:rPr>
              <a:t>~5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100 AU </a:t>
            </a:r>
            <a:r>
              <a:rPr lang="en-US" dirty="0" smtClean="0"/>
              <a:t>and may be as low as </a:t>
            </a:r>
            <a:r>
              <a:rPr lang="en-US" dirty="0" smtClean="0">
                <a:solidFill>
                  <a:srgbClr val="FFFF00"/>
                </a:solidFill>
              </a:rPr>
              <a:t>~1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Our results for a </a:t>
            </a:r>
            <a:r>
              <a:rPr lang="en-US" dirty="0">
                <a:solidFill>
                  <a:srgbClr val="FFFF00"/>
                </a:solidFill>
              </a:rPr>
              <a:t>transition disk </a:t>
            </a:r>
            <a:r>
              <a:rPr lang="en-US" dirty="0"/>
              <a:t>are consistent with </a:t>
            </a:r>
            <a:r>
              <a:rPr lang="en-US" dirty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621459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" y="2593577"/>
            <a:ext cx="7587599" cy="2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1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Lowest </a:t>
            </a:r>
            <a:r>
              <a:rPr lang="en-US" dirty="0" err="1" smtClean="0">
                <a:solidFill>
                  <a:srgbClr val="FFFF00"/>
                </a:solidFill>
              </a:rPr>
              <a:t>M</a:t>
            </a:r>
            <a:r>
              <a:rPr lang="en-US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requires the solid core to </a:t>
            </a:r>
            <a:r>
              <a:rPr lang="en-US" dirty="0" smtClean="0">
                <a:solidFill>
                  <a:srgbClr val="FFFF00"/>
                </a:solidFill>
              </a:rPr>
              <a:t>no longer grow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553648"/>
            <a:ext cx="8229600" cy="4679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315487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5016854" y="2090179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562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 (2014)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LOWER</a:t>
            </a:r>
            <a:r>
              <a:rPr lang="en-US" sz="3200" dirty="0" smtClean="0"/>
              <a:t> than 10 M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 for an </a:t>
            </a:r>
            <a:r>
              <a:rPr lang="en-US" sz="3200" dirty="0" smtClean="0">
                <a:solidFill>
                  <a:srgbClr val="FFFF00"/>
                </a:solidFill>
              </a:rPr>
              <a:t>ideal gas </a:t>
            </a:r>
            <a:r>
              <a:rPr lang="en-US" sz="3200" dirty="0" err="1" smtClean="0">
                <a:solidFill>
                  <a:srgbClr val="FFFF00"/>
                </a:solidFill>
              </a:rPr>
              <a:t>polytrope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467" y="1837356"/>
            <a:ext cx="3026607" cy="3647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21257" y="1752132"/>
            <a:ext cx="5100325" cy="3260068"/>
          </a:xfrm>
          <a:custGeom>
            <a:avLst/>
            <a:gdLst>
              <a:gd name="connsiteX0" fmla="*/ 0 w 5100325"/>
              <a:gd name="connsiteY0" fmla="*/ 395954 h 3260068"/>
              <a:gd name="connsiteX1" fmla="*/ 0 w 5100325"/>
              <a:gd name="connsiteY1" fmla="*/ 395954 h 3260068"/>
              <a:gd name="connsiteX2" fmla="*/ 13512 w 5100325"/>
              <a:gd name="connsiteY2" fmla="*/ 4164 h 3260068"/>
              <a:gd name="connsiteX3" fmla="*/ 54047 w 5100325"/>
              <a:gd name="connsiteY3" fmla="*/ 31184 h 3260068"/>
              <a:gd name="connsiteX4" fmla="*/ 108094 w 5100325"/>
              <a:gd name="connsiteY4" fmla="*/ 58204 h 3260068"/>
              <a:gd name="connsiteX5" fmla="*/ 148628 w 5100325"/>
              <a:gd name="connsiteY5" fmla="*/ 85224 h 3260068"/>
              <a:gd name="connsiteX6" fmla="*/ 202675 w 5100325"/>
              <a:gd name="connsiteY6" fmla="*/ 98734 h 3260068"/>
              <a:gd name="connsiteX7" fmla="*/ 229698 w 5100325"/>
              <a:gd name="connsiteY7" fmla="*/ 139264 h 3260068"/>
              <a:gd name="connsiteX8" fmla="*/ 283745 w 5100325"/>
              <a:gd name="connsiteY8" fmla="*/ 152774 h 3260068"/>
              <a:gd name="connsiteX9" fmla="*/ 364815 w 5100325"/>
              <a:gd name="connsiteY9" fmla="*/ 179794 h 3260068"/>
              <a:gd name="connsiteX10" fmla="*/ 445884 w 5100325"/>
              <a:gd name="connsiteY10" fmla="*/ 220324 h 3260068"/>
              <a:gd name="connsiteX11" fmla="*/ 472908 w 5100325"/>
              <a:gd name="connsiteY11" fmla="*/ 274364 h 3260068"/>
              <a:gd name="connsiteX12" fmla="*/ 526954 w 5100325"/>
              <a:gd name="connsiteY12" fmla="*/ 341914 h 3260068"/>
              <a:gd name="connsiteX13" fmla="*/ 553978 w 5100325"/>
              <a:gd name="connsiteY13" fmla="*/ 368934 h 3260068"/>
              <a:gd name="connsiteX14" fmla="*/ 608024 w 5100325"/>
              <a:gd name="connsiteY14" fmla="*/ 449994 h 3260068"/>
              <a:gd name="connsiteX15" fmla="*/ 689094 w 5100325"/>
              <a:gd name="connsiteY15" fmla="*/ 477014 h 3260068"/>
              <a:gd name="connsiteX16" fmla="*/ 783675 w 5100325"/>
              <a:gd name="connsiteY16" fmla="*/ 571583 h 3260068"/>
              <a:gd name="connsiteX17" fmla="*/ 810699 w 5100325"/>
              <a:gd name="connsiteY17" fmla="*/ 612113 h 3260068"/>
              <a:gd name="connsiteX18" fmla="*/ 851234 w 5100325"/>
              <a:gd name="connsiteY18" fmla="*/ 639133 h 3260068"/>
              <a:gd name="connsiteX19" fmla="*/ 905280 w 5100325"/>
              <a:gd name="connsiteY19" fmla="*/ 720193 h 3260068"/>
              <a:gd name="connsiteX20" fmla="*/ 932303 w 5100325"/>
              <a:gd name="connsiteY20" fmla="*/ 760723 h 3260068"/>
              <a:gd name="connsiteX21" fmla="*/ 959327 w 5100325"/>
              <a:gd name="connsiteY21" fmla="*/ 787743 h 3260068"/>
              <a:gd name="connsiteX22" fmla="*/ 999862 w 5100325"/>
              <a:gd name="connsiteY22" fmla="*/ 882313 h 3260068"/>
              <a:gd name="connsiteX23" fmla="*/ 1013373 w 5100325"/>
              <a:gd name="connsiteY23" fmla="*/ 922843 h 3260068"/>
              <a:gd name="connsiteX24" fmla="*/ 1053908 w 5100325"/>
              <a:gd name="connsiteY24" fmla="*/ 936353 h 3260068"/>
              <a:gd name="connsiteX25" fmla="*/ 1107955 w 5100325"/>
              <a:gd name="connsiteY25" fmla="*/ 963373 h 3260068"/>
              <a:gd name="connsiteX26" fmla="*/ 1202536 w 5100325"/>
              <a:gd name="connsiteY26" fmla="*/ 1030922 h 3260068"/>
              <a:gd name="connsiteX27" fmla="*/ 1297118 w 5100325"/>
              <a:gd name="connsiteY27" fmla="*/ 1057942 h 3260068"/>
              <a:gd name="connsiteX28" fmla="*/ 1337652 w 5100325"/>
              <a:gd name="connsiteY28" fmla="*/ 1098472 h 3260068"/>
              <a:gd name="connsiteX29" fmla="*/ 1405211 w 5100325"/>
              <a:gd name="connsiteY29" fmla="*/ 1125492 h 3260068"/>
              <a:gd name="connsiteX30" fmla="*/ 1553839 w 5100325"/>
              <a:gd name="connsiteY30" fmla="*/ 1166022 h 3260068"/>
              <a:gd name="connsiteX31" fmla="*/ 1594374 w 5100325"/>
              <a:gd name="connsiteY31" fmla="*/ 1179532 h 3260068"/>
              <a:gd name="connsiteX32" fmla="*/ 1729490 w 5100325"/>
              <a:gd name="connsiteY32" fmla="*/ 1260592 h 3260068"/>
              <a:gd name="connsiteX33" fmla="*/ 1770025 w 5100325"/>
              <a:gd name="connsiteY33" fmla="*/ 1287612 h 3260068"/>
              <a:gd name="connsiteX34" fmla="*/ 1824071 w 5100325"/>
              <a:gd name="connsiteY34" fmla="*/ 1301122 h 3260068"/>
              <a:gd name="connsiteX35" fmla="*/ 1972699 w 5100325"/>
              <a:gd name="connsiteY35" fmla="*/ 1382182 h 3260068"/>
              <a:gd name="connsiteX36" fmla="*/ 2080793 w 5100325"/>
              <a:gd name="connsiteY36" fmla="*/ 1422712 h 3260068"/>
              <a:gd name="connsiteX37" fmla="*/ 2202397 w 5100325"/>
              <a:gd name="connsiteY37" fmla="*/ 1476752 h 3260068"/>
              <a:gd name="connsiteX38" fmla="*/ 2405072 w 5100325"/>
              <a:gd name="connsiteY38" fmla="*/ 1584831 h 3260068"/>
              <a:gd name="connsiteX39" fmla="*/ 2472630 w 5100325"/>
              <a:gd name="connsiteY39" fmla="*/ 1611851 h 3260068"/>
              <a:gd name="connsiteX40" fmla="*/ 2526677 w 5100325"/>
              <a:gd name="connsiteY40" fmla="*/ 1638871 h 3260068"/>
              <a:gd name="connsiteX41" fmla="*/ 2634770 w 5100325"/>
              <a:gd name="connsiteY41" fmla="*/ 1652381 h 3260068"/>
              <a:gd name="connsiteX42" fmla="*/ 2905002 w 5100325"/>
              <a:gd name="connsiteY42" fmla="*/ 1800991 h 3260068"/>
              <a:gd name="connsiteX43" fmla="*/ 3013095 w 5100325"/>
              <a:gd name="connsiteY43" fmla="*/ 1868541 h 3260068"/>
              <a:gd name="connsiteX44" fmla="*/ 3148212 w 5100325"/>
              <a:gd name="connsiteY44" fmla="*/ 1936091 h 3260068"/>
              <a:gd name="connsiteX45" fmla="*/ 3269817 w 5100325"/>
              <a:gd name="connsiteY45" fmla="*/ 1990130 h 3260068"/>
              <a:gd name="connsiteX46" fmla="*/ 3350886 w 5100325"/>
              <a:gd name="connsiteY46" fmla="*/ 2044170 h 3260068"/>
              <a:gd name="connsiteX47" fmla="*/ 3418445 w 5100325"/>
              <a:gd name="connsiteY47" fmla="*/ 2071190 h 3260068"/>
              <a:gd name="connsiteX48" fmla="*/ 3526538 w 5100325"/>
              <a:gd name="connsiteY48" fmla="*/ 2125230 h 3260068"/>
              <a:gd name="connsiteX49" fmla="*/ 3567073 w 5100325"/>
              <a:gd name="connsiteY49" fmla="*/ 2152250 h 3260068"/>
              <a:gd name="connsiteX50" fmla="*/ 3661654 w 5100325"/>
              <a:gd name="connsiteY50" fmla="*/ 2192780 h 3260068"/>
              <a:gd name="connsiteX51" fmla="*/ 3945398 w 5100325"/>
              <a:gd name="connsiteY51" fmla="*/ 2395430 h 3260068"/>
              <a:gd name="connsiteX52" fmla="*/ 3999445 w 5100325"/>
              <a:gd name="connsiteY52" fmla="*/ 2435960 h 3260068"/>
              <a:gd name="connsiteX53" fmla="*/ 4121050 w 5100325"/>
              <a:gd name="connsiteY53" fmla="*/ 2503509 h 3260068"/>
              <a:gd name="connsiteX54" fmla="*/ 4188608 w 5100325"/>
              <a:gd name="connsiteY54" fmla="*/ 2557549 h 3260068"/>
              <a:gd name="connsiteX55" fmla="*/ 4323724 w 5100325"/>
              <a:gd name="connsiteY55" fmla="*/ 2598079 h 3260068"/>
              <a:gd name="connsiteX56" fmla="*/ 4458841 w 5100325"/>
              <a:gd name="connsiteY56" fmla="*/ 2638609 h 3260068"/>
              <a:gd name="connsiteX57" fmla="*/ 4499375 w 5100325"/>
              <a:gd name="connsiteY57" fmla="*/ 2679139 h 3260068"/>
              <a:gd name="connsiteX58" fmla="*/ 4539910 w 5100325"/>
              <a:gd name="connsiteY58" fmla="*/ 2692649 h 3260068"/>
              <a:gd name="connsiteX59" fmla="*/ 4850678 w 5100325"/>
              <a:gd name="connsiteY59" fmla="*/ 2706159 h 3260068"/>
              <a:gd name="connsiteX60" fmla="*/ 4945259 w 5100325"/>
              <a:gd name="connsiteY60" fmla="*/ 2746689 h 3260068"/>
              <a:gd name="connsiteX61" fmla="*/ 4972283 w 5100325"/>
              <a:gd name="connsiteY61" fmla="*/ 2773709 h 3260068"/>
              <a:gd name="connsiteX62" fmla="*/ 5053353 w 5100325"/>
              <a:gd name="connsiteY62" fmla="*/ 2800729 h 3260068"/>
              <a:gd name="connsiteX63" fmla="*/ 5080376 w 5100325"/>
              <a:gd name="connsiteY63" fmla="*/ 2841259 h 3260068"/>
              <a:gd name="connsiteX64" fmla="*/ 5080376 w 5100325"/>
              <a:gd name="connsiteY64" fmla="*/ 3138478 h 3260068"/>
              <a:gd name="connsiteX65" fmla="*/ 5012818 w 5100325"/>
              <a:gd name="connsiteY65" fmla="*/ 3246558 h 3260068"/>
              <a:gd name="connsiteX66" fmla="*/ 4972283 w 5100325"/>
              <a:gd name="connsiteY66" fmla="*/ 3260068 h 3260068"/>
              <a:gd name="connsiteX67" fmla="*/ 4445329 w 5100325"/>
              <a:gd name="connsiteY67" fmla="*/ 3246558 h 3260068"/>
              <a:gd name="connsiteX68" fmla="*/ 4364259 w 5100325"/>
              <a:gd name="connsiteY68" fmla="*/ 3219538 h 3260068"/>
              <a:gd name="connsiteX69" fmla="*/ 4323724 w 5100325"/>
              <a:gd name="connsiteY69" fmla="*/ 3206028 h 3260068"/>
              <a:gd name="connsiteX70" fmla="*/ 4269678 w 5100325"/>
              <a:gd name="connsiteY70" fmla="*/ 3165498 h 3260068"/>
              <a:gd name="connsiteX71" fmla="*/ 4202119 w 5100325"/>
              <a:gd name="connsiteY71" fmla="*/ 3151988 h 3260068"/>
              <a:gd name="connsiteX72" fmla="*/ 4175096 w 5100325"/>
              <a:gd name="connsiteY72" fmla="*/ 3111458 h 3260068"/>
              <a:gd name="connsiteX73" fmla="*/ 4134561 w 5100325"/>
              <a:gd name="connsiteY73" fmla="*/ 3097948 h 3260068"/>
              <a:gd name="connsiteX74" fmla="*/ 4026468 w 5100325"/>
              <a:gd name="connsiteY74" fmla="*/ 3030398 h 3260068"/>
              <a:gd name="connsiteX75" fmla="*/ 3877840 w 5100325"/>
              <a:gd name="connsiteY75" fmla="*/ 2962849 h 3260068"/>
              <a:gd name="connsiteX76" fmla="*/ 3729212 w 5100325"/>
              <a:gd name="connsiteY76" fmla="*/ 2922319 h 3260068"/>
              <a:gd name="connsiteX77" fmla="*/ 3675166 w 5100325"/>
              <a:gd name="connsiteY77" fmla="*/ 2895299 h 3260068"/>
              <a:gd name="connsiteX78" fmla="*/ 3621119 w 5100325"/>
              <a:gd name="connsiteY78" fmla="*/ 2854769 h 3260068"/>
              <a:gd name="connsiteX79" fmla="*/ 3499514 w 5100325"/>
              <a:gd name="connsiteY79" fmla="*/ 2827749 h 3260068"/>
              <a:gd name="connsiteX80" fmla="*/ 3256305 w 5100325"/>
              <a:gd name="connsiteY80" fmla="*/ 2800729 h 3260068"/>
              <a:gd name="connsiteX81" fmla="*/ 3026607 w 5100325"/>
              <a:gd name="connsiteY81" fmla="*/ 2760199 h 3260068"/>
              <a:gd name="connsiteX82" fmla="*/ 2877979 w 5100325"/>
              <a:gd name="connsiteY82" fmla="*/ 2706159 h 3260068"/>
              <a:gd name="connsiteX83" fmla="*/ 2702328 w 5100325"/>
              <a:gd name="connsiteY83" fmla="*/ 2611589 h 3260068"/>
              <a:gd name="connsiteX84" fmla="*/ 2553700 w 5100325"/>
              <a:gd name="connsiteY84" fmla="*/ 2530529 h 3260068"/>
              <a:gd name="connsiteX85" fmla="*/ 2432095 w 5100325"/>
              <a:gd name="connsiteY85" fmla="*/ 2435960 h 3260068"/>
              <a:gd name="connsiteX86" fmla="*/ 2256444 w 5100325"/>
              <a:gd name="connsiteY86" fmla="*/ 2354900 h 3260068"/>
              <a:gd name="connsiteX87" fmla="*/ 2148351 w 5100325"/>
              <a:gd name="connsiteY87" fmla="*/ 2327880 h 3260068"/>
              <a:gd name="connsiteX88" fmla="*/ 2107816 w 5100325"/>
              <a:gd name="connsiteY88" fmla="*/ 2300860 h 3260068"/>
              <a:gd name="connsiteX89" fmla="*/ 2067281 w 5100325"/>
              <a:gd name="connsiteY89" fmla="*/ 2287350 h 3260068"/>
              <a:gd name="connsiteX90" fmla="*/ 2026746 w 5100325"/>
              <a:gd name="connsiteY90" fmla="*/ 2260330 h 3260068"/>
              <a:gd name="connsiteX91" fmla="*/ 1945676 w 5100325"/>
              <a:gd name="connsiteY91" fmla="*/ 2233310 h 3260068"/>
              <a:gd name="connsiteX92" fmla="*/ 1864606 w 5100325"/>
              <a:gd name="connsiteY92" fmla="*/ 2192780 h 3260068"/>
              <a:gd name="connsiteX93" fmla="*/ 1810560 w 5100325"/>
              <a:gd name="connsiteY93" fmla="*/ 2138740 h 3260068"/>
              <a:gd name="connsiteX94" fmla="*/ 1770025 w 5100325"/>
              <a:gd name="connsiteY94" fmla="*/ 2111720 h 3260068"/>
              <a:gd name="connsiteX95" fmla="*/ 1743002 w 5100325"/>
              <a:gd name="connsiteY95" fmla="*/ 2071190 h 3260068"/>
              <a:gd name="connsiteX96" fmla="*/ 1675443 w 5100325"/>
              <a:gd name="connsiteY96" fmla="*/ 2017150 h 3260068"/>
              <a:gd name="connsiteX97" fmla="*/ 1513304 w 5100325"/>
              <a:gd name="connsiteY97" fmla="*/ 1895561 h 3260068"/>
              <a:gd name="connsiteX98" fmla="*/ 1459257 w 5100325"/>
              <a:gd name="connsiteY98" fmla="*/ 1868541 h 3260068"/>
              <a:gd name="connsiteX99" fmla="*/ 1337652 w 5100325"/>
              <a:gd name="connsiteY99" fmla="*/ 1828011 h 3260068"/>
              <a:gd name="connsiteX100" fmla="*/ 1297118 w 5100325"/>
              <a:gd name="connsiteY100" fmla="*/ 1814501 h 3260068"/>
              <a:gd name="connsiteX101" fmla="*/ 1216048 w 5100325"/>
              <a:gd name="connsiteY101" fmla="*/ 1773971 h 3260068"/>
              <a:gd name="connsiteX102" fmla="*/ 1175513 w 5100325"/>
              <a:gd name="connsiteY102" fmla="*/ 1719931 h 3260068"/>
              <a:gd name="connsiteX103" fmla="*/ 1094443 w 5100325"/>
              <a:gd name="connsiteY103" fmla="*/ 1625361 h 3260068"/>
              <a:gd name="connsiteX104" fmla="*/ 999862 w 5100325"/>
              <a:gd name="connsiteY104" fmla="*/ 1544301 h 3260068"/>
              <a:gd name="connsiteX105" fmla="*/ 945815 w 5100325"/>
              <a:gd name="connsiteY105" fmla="*/ 1476752 h 3260068"/>
              <a:gd name="connsiteX106" fmla="*/ 770164 w 5100325"/>
              <a:gd name="connsiteY106" fmla="*/ 1355162 h 3260068"/>
              <a:gd name="connsiteX107" fmla="*/ 716117 w 5100325"/>
              <a:gd name="connsiteY107" fmla="*/ 1287612 h 3260068"/>
              <a:gd name="connsiteX108" fmla="*/ 662071 w 5100325"/>
              <a:gd name="connsiteY108" fmla="*/ 1260592 h 3260068"/>
              <a:gd name="connsiteX109" fmla="*/ 540466 w 5100325"/>
              <a:gd name="connsiteY109" fmla="*/ 1179532 h 3260068"/>
              <a:gd name="connsiteX110" fmla="*/ 445884 w 5100325"/>
              <a:gd name="connsiteY110" fmla="*/ 1111982 h 3260068"/>
              <a:gd name="connsiteX111" fmla="*/ 364815 w 5100325"/>
              <a:gd name="connsiteY111" fmla="*/ 1003902 h 3260068"/>
              <a:gd name="connsiteX112" fmla="*/ 270233 w 5100325"/>
              <a:gd name="connsiteY112" fmla="*/ 895823 h 3260068"/>
              <a:gd name="connsiteX113" fmla="*/ 216187 w 5100325"/>
              <a:gd name="connsiteY113" fmla="*/ 787743 h 3260068"/>
              <a:gd name="connsiteX114" fmla="*/ 189163 w 5100325"/>
              <a:gd name="connsiteY114" fmla="*/ 747213 h 3260068"/>
              <a:gd name="connsiteX115" fmla="*/ 175652 w 5100325"/>
              <a:gd name="connsiteY115" fmla="*/ 706683 h 3260068"/>
              <a:gd name="connsiteX116" fmla="*/ 148628 w 5100325"/>
              <a:gd name="connsiteY116" fmla="*/ 679663 h 3260068"/>
              <a:gd name="connsiteX117" fmla="*/ 121605 w 5100325"/>
              <a:gd name="connsiteY117" fmla="*/ 585093 h 3260068"/>
              <a:gd name="connsiteX118" fmla="*/ 40535 w 5100325"/>
              <a:gd name="connsiteY118" fmla="*/ 477014 h 3260068"/>
              <a:gd name="connsiteX119" fmla="*/ 13512 w 5100325"/>
              <a:gd name="connsiteY119" fmla="*/ 395954 h 3260068"/>
              <a:gd name="connsiteX120" fmla="*/ 0 w 5100325"/>
              <a:gd name="connsiteY120" fmla="*/ 355424 h 3260068"/>
              <a:gd name="connsiteX121" fmla="*/ 0 w 5100325"/>
              <a:gd name="connsiteY121" fmla="*/ 395954 h 3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100325" h="3260068">
                <a:moveTo>
                  <a:pt x="0" y="395954"/>
                </a:moveTo>
                <a:lnTo>
                  <a:pt x="0" y="395954"/>
                </a:lnTo>
                <a:cubicBezTo>
                  <a:pt x="4504" y="265357"/>
                  <a:pt x="-5641" y="133427"/>
                  <a:pt x="13512" y="4164"/>
                </a:cubicBezTo>
                <a:cubicBezTo>
                  <a:pt x="15892" y="-11899"/>
                  <a:pt x="39948" y="23128"/>
                  <a:pt x="54047" y="31184"/>
                </a:cubicBezTo>
                <a:cubicBezTo>
                  <a:pt x="71535" y="41176"/>
                  <a:pt x="90606" y="48212"/>
                  <a:pt x="108094" y="58204"/>
                </a:cubicBezTo>
                <a:cubicBezTo>
                  <a:pt x="122193" y="66260"/>
                  <a:pt x="133703" y="78828"/>
                  <a:pt x="148628" y="85224"/>
                </a:cubicBezTo>
                <a:cubicBezTo>
                  <a:pt x="165697" y="92538"/>
                  <a:pt x="184659" y="94231"/>
                  <a:pt x="202675" y="98734"/>
                </a:cubicBezTo>
                <a:cubicBezTo>
                  <a:pt x="211683" y="112244"/>
                  <a:pt x="216187" y="130258"/>
                  <a:pt x="229698" y="139264"/>
                </a:cubicBezTo>
                <a:cubicBezTo>
                  <a:pt x="245150" y="149564"/>
                  <a:pt x="265958" y="147439"/>
                  <a:pt x="283745" y="152774"/>
                </a:cubicBezTo>
                <a:cubicBezTo>
                  <a:pt x="311029" y="160958"/>
                  <a:pt x="341113" y="163995"/>
                  <a:pt x="364815" y="179794"/>
                </a:cubicBezTo>
                <a:cubicBezTo>
                  <a:pt x="417201" y="214713"/>
                  <a:pt x="389945" y="201679"/>
                  <a:pt x="445884" y="220324"/>
                </a:cubicBezTo>
                <a:cubicBezTo>
                  <a:pt x="454892" y="238337"/>
                  <a:pt x="461735" y="257607"/>
                  <a:pt x="472908" y="274364"/>
                </a:cubicBezTo>
                <a:cubicBezTo>
                  <a:pt x="488905" y="298357"/>
                  <a:pt x="508186" y="320021"/>
                  <a:pt x="526954" y="341914"/>
                </a:cubicBezTo>
                <a:cubicBezTo>
                  <a:pt x="535245" y="351585"/>
                  <a:pt x="546334" y="358744"/>
                  <a:pt x="553978" y="368934"/>
                </a:cubicBezTo>
                <a:cubicBezTo>
                  <a:pt x="573465" y="394913"/>
                  <a:pt x="577215" y="439726"/>
                  <a:pt x="608024" y="449994"/>
                </a:cubicBezTo>
                <a:lnTo>
                  <a:pt x="689094" y="477014"/>
                </a:lnTo>
                <a:cubicBezTo>
                  <a:pt x="751041" y="569923"/>
                  <a:pt x="712331" y="547805"/>
                  <a:pt x="783675" y="571583"/>
                </a:cubicBezTo>
                <a:cubicBezTo>
                  <a:pt x="792683" y="585093"/>
                  <a:pt x="799216" y="600632"/>
                  <a:pt x="810699" y="612113"/>
                </a:cubicBezTo>
                <a:cubicBezTo>
                  <a:pt x="822182" y="623595"/>
                  <a:pt x="840540" y="626913"/>
                  <a:pt x="851234" y="639133"/>
                </a:cubicBezTo>
                <a:cubicBezTo>
                  <a:pt x="872620" y="663572"/>
                  <a:pt x="887265" y="693173"/>
                  <a:pt x="905280" y="720193"/>
                </a:cubicBezTo>
                <a:cubicBezTo>
                  <a:pt x="914288" y="733703"/>
                  <a:pt x="920820" y="749242"/>
                  <a:pt x="932303" y="760723"/>
                </a:cubicBezTo>
                <a:lnTo>
                  <a:pt x="959327" y="787743"/>
                </a:lnTo>
                <a:cubicBezTo>
                  <a:pt x="987446" y="900212"/>
                  <a:pt x="953206" y="789013"/>
                  <a:pt x="999862" y="882313"/>
                </a:cubicBezTo>
                <a:cubicBezTo>
                  <a:pt x="1006231" y="895050"/>
                  <a:pt x="1003303" y="912774"/>
                  <a:pt x="1013373" y="922843"/>
                </a:cubicBezTo>
                <a:cubicBezTo>
                  <a:pt x="1023444" y="932913"/>
                  <a:pt x="1040817" y="930743"/>
                  <a:pt x="1053908" y="936353"/>
                </a:cubicBezTo>
                <a:cubicBezTo>
                  <a:pt x="1072421" y="944286"/>
                  <a:pt x="1090874" y="952699"/>
                  <a:pt x="1107955" y="963373"/>
                </a:cubicBezTo>
                <a:cubicBezTo>
                  <a:pt x="1132435" y="978671"/>
                  <a:pt x="1173953" y="1016632"/>
                  <a:pt x="1202536" y="1030922"/>
                </a:cubicBezTo>
                <a:cubicBezTo>
                  <a:pt x="1221920" y="1040613"/>
                  <a:pt x="1279802" y="1053613"/>
                  <a:pt x="1297118" y="1057942"/>
                </a:cubicBezTo>
                <a:cubicBezTo>
                  <a:pt x="1310629" y="1071452"/>
                  <a:pt x="1321449" y="1088346"/>
                  <a:pt x="1337652" y="1098472"/>
                </a:cubicBezTo>
                <a:cubicBezTo>
                  <a:pt x="1358220" y="1111325"/>
                  <a:pt x="1382501" y="1116977"/>
                  <a:pt x="1405211" y="1125492"/>
                </a:cubicBezTo>
                <a:cubicBezTo>
                  <a:pt x="1498716" y="1160552"/>
                  <a:pt x="1385679" y="1109976"/>
                  <a:pt x="1553839" y="1166022"/>
                </a:cubicBezTo>
                <a:lnTo>
                  <a:pt x="1594374" y="1179532"/>
                </a:lnTo>
                <a:cubicBezTo>
                  <a:pt x="1792681" y="1311722"/>
                  <a:pt x="1584078" y="1177510"/>
                  <a:pt x="1729490" y="1260592"/>
                </a:cubicBezTo>
                <a:cubicBezTo>
                  <a:pt x="1743589" y="1268648"/>
                  <a:pt x="1755099" y="1281216"/>
                  <a:pt x="1770025" y="1287612"/>
                </a:cubicBezTo>
                <a:cubicBezTo>
                  <a:pt x="1787094" y="1294926"/>
                  <a:pt x="1806683" y="1294602"/>
                  <a:pt x="1824071" y="1301122"/>
                </a:cubicBezTo>
                <a:cubicBezTo>
                  <a:pt x="1863660" y="1315966"/>
                  <a:pt x="1945242" y="1369370"/>
                  <a:pt x="1972699" y="1382182"/>
                </a:cubicBezTo>
                <a:cubicBezTo>
                  <a:pt x="2007570" y="1398453"/>
                  <a:pt x="2045210" y="1408062"/>
                  <a:pt x="2080793" y="1422712"/>
                </a:cubicBezTo>
                <a:cubicBezTo>
                  <a:pt x="2121810" y="1439599"/>
                  <a:pt x="2162261" y="1457867"/>
                  <a:pt x="2202397" y="1476752"/>
                </a:cubicBezTo>
                <a:cubicBezTo>
                  <a:pt x="2551467" y="1641000"/>
                  <a:pt x="2087574" y="1426102"/>
                  <a:pt x="2405072" y="1584831"/>
                </a:cubicBezTo>
                <a:cubicBezTo>
                  <a:pt x="2426766" y="1595676"/>
                  <a:pt x="2450466" y="1602002"/>
                  <a:pt x="2472630" y="1611851"/>
                </a:cubicBezTo>
                <a:cubicBezTo>
                  <a:pt x="2491036" y="1620030"/>
                  <a:pt x="2507137" y="1633987"/>
                  <a:pt x="2526677" y="1638871"/>
                </a:cubicBezTo>
                <a:cubicBezTo>
                  <a:pt x="2561904" y="1647677"/>
                  <a:pt x="2598739" y="1647878"/>
                  <a:pt x="2634770" y="1652381"/>
                </a:cubicBezTo>
                <a:cubicBezTo>
                  <a:pt x="2734295" y="1702138"/>
                  <a:pt x="2788136" y="1727958"/>
                  <a:pt x="2905002" y="1800991"/>
                </a:cubicBezTo>
                <a:cubicBezTo>
                  <a:pt x="2941033" y="1823508"/>
                  <a:pt x="2975953" y="1847909"/>
                  <a:pt x="3013095" y="1868541"/>
                </a:cubicBezTo>
                <a:cubicBezTo>
                  <a:pt x="3057113" y="1892993"/>
                  <a:pt x="3102704" y="1914538"/>
                  <a:pt x="3148212" y="1936091"/>
                </a:cubicBezTo>
                <a:cubicBezTo>
                  <a:pt x="3188300" y="1955078"/>
                  <a:pt x="3230677" y="1969258"/>
                  <a:pt x="3269817" y="1990130"/>
                </a:cubicBezTo>
                <a:cubicBezTo>
                  <a:pt x="3298474" y="2005412"/>
                  <a:pt x="3322374" y="2028620"/>
                  <a:pt x="3350886" y="2044170"/>
                </a:cubicBezTo>
                <a:cubicBezTo>
                  <a:pt x="3372179" y="2055783"/>
                  <a:pt x="3396423" y="2061027"/>
                  <a:pt x="3418445" y="2071190"/>
                </a:cubicBezTo>
                <a:cubicBezTo>
                  <a:pt x="3455021" y="2088069"/>
                  <a:pt x="3493019" y="2102887"/>
                  <a:pt x="3526538" y="2125230"/>
                </a:cubicBezTo>
                <a:cubicBezTo>
                  <a:pt x="3540050" y="2134237"/>
                  <a:pt x="3552549" y="2144989"/>
                  <a:pt x="3567073" y="2152250"/>
                </a:cubicBezTo>
                <a:cubicBezTo>
                  <a:pt x="3698778" y="2218095"/>
                  <a:pt x="3492955" y="2094384"/>
                  <a:pt x="3661654" y="2192780"/>
                </a:cubicBezTo>
                <a:cubicBezTo>
                  <a:pt x="3796168" y="2271237"/>
                  <a:pt x="3799035" y="2283519"/>
                  <a:pt x="3945398" y="2395430"/>
                </a:cubicBezTo>
                <a:cubicBezTo>
                  <a:pt x="3963287" y="2409108"/>
                  <a:pt x="3979303" y="2425890"/>
                  <a:pt x="3999445" y="2435960"/>
                </a:cubicBezTo>
                <a:cubicBezTo>
                  <a:pt x="4044443" y="2458456"/>
                  <a:pt x="4078643" y="2473828"/>
                  <a:pt x="4121050" y="2503509"/>
                </a:cubicBezTo>
                <a:cubicBezTo>
                  <a:pt x="4144676" y="2520045"/>
                  <a:pt x="4164613" y="2541554"/>
                  <a:pt x="4188608" y="2557549"/>
                </a:cubicBezTo>
                <a:cubicBezTo>
                  <a:pt x="4242476" y="2593457"/>
                  <a:pt x="4256359" y="2585832"/>
                  <a:pt x="4323724" y="2598079"/>
                </a:cubicBezTo>
                <a:cubicBezTo>
                  <a:pt x="4407453" y="2613301"/>
                  <a:pt x="4377998" y="2606276"/>
                  <a:pt x="4458841" y="2638609"/>
                </a:cubicBezTo>
                <a:cubicBezTo>
                  <a:pt x="4472352" y="2652119"/>
                  <a:pt x="4483476" y="2668541"/>
                  <a:pt x="4499375" y="2679139"/>
                </a:cubicBezTo>
                <a:cubicBezTo>
                  <a:pt x="4511226" y="2687039"/>
                  <a:pt x="4525710" y="2691557"/>
                  <a:pt x="4539910" y="2692649"/>
                </a:cubicBezTo>
                <a:cubicBezTo>
                  <a:pt x="4643292" y="2700600"/>
                  <a:pt x="4747089" y="2701656"/>
                  <a:pt x="4850678" y="2706159"/>
                </a:cubicBezTo>
                <a:cubicBezTo>
                  <a:pt x="4886709" y="2718168"/>
                  <a:pt x="4911865" y="2724429"/>
                  <a:pt x="4945259" y="2746689"/>
                </a:cubicBezTo>
                <a:cubicBezTo>
                  <a:pt x="4955858" y="2753754"/>
                  <a:pt x="4960889" y="2768013"/>
                  <a:pt x="4972283" y="2773709"/>
                </a:cubicBezTo>
                <a:cubicBezTo>
                  <a:pt x="4997761" y="2786446"/>
                  <a:pt x="5053353" y="2800729"/>
                  <a:pt x="5053353" y="2800729"/>
                </a:cubicBezTo>
                <a:cubicBezTo>
                  <a:pt x="5062361" y="2814239"/>
                  <a:pt x="5073114" y="2826736"/>
                  <a:pt x="5080376" y="2841259"/>
                </a:cubicBezTo>
                <a:cubicBezTo>
                  <a:pt x="5122467" y="2925433"/>
                  <a:pt x="5085710" y="3094032"/>
                  <a:pt x="5080376" y="3138478"/>
                </a:cubicBezTo>
                <a:cubicBezTo>
                  <a:pt x="5072510" y="3204023"/>
                  <a:pt x="5063202" y="3221369"/>
                  <a:pt x="5012818" y="3246558"/>
                </a:cubicBezTo>
                <a:cubicBezTo>
                  <a:pt x="5000079" y="3252927"/>
                  <a:pt x="4985795" y="3255565"/>
                  <a:pt x="4972283" y="3260068"/>
                </a:cubicBezTo>
                <a:cubicBezTo>
                  <a:pt x="4796632" y="3255565"/>
                  <a:pt x="4620649" y="3258245"/>
                  <a:pt x="4445329" y="3246558"/>
                </a:cubicBezTo>
                <a:cubicBezTo>
                  <a:pt x="4416907" y="3244663"/>
                  <a:pt x="4391282" y="3228545"/>
                  <a:pt x="4364259" y="3219538"/>
                </a:cubicBezTo>
                <a:lnTo>
                  <a:pt x="4323724" y="3206028"/>
                </a:lnTo>
                <a:cubicBezTo>
                  <a:pt x="4305709" y="3192518"/>
                  <a:pt x="4290256" y="3174643"/>
                  <a:pt x="4269678" y="3165498"/>
                </a:cubicBezTo>
                <a:cubicBezTo>
                  <a:pt x="4248691" y="3156172"/>
                  <a:pt x="4222059" y="3163381"/>
                  <a:pt x="4202119" y="3151988"/>
                </a:cubicBezTo>
                <a:cubicBezTo>
                  <a:pt x="4188020" y="3143933"/>
                  <a:pt x="4187776" y="3121601"/>
                  <a:pt x="4175096" y="3111458"/>
                </a:cubicBezTo>
                <a:cubicBezTo>
                  <a:pt x="4163974" y="3102562"/>
                  <a:pt x="4148073" y="3102451"/>
                  <a:pt x="4134561" y="3097948"/>
                </a:cubicBezTo>
                <a:cubicBezTo>
                  <a:pt x="4082571" y="3019972"/>
                  <a:pt x="4139020" y="3086666"/>
                  <a:pt x="4026468" y="3030398"/>
                </a:cubicBezTo>
                <a:cubicBezTo>
                  <a:pt x="3965034" y="2999685"/>
                  <a:pt x="3935590" y="2978597"/>
                  <a:pt x="3877840" y="2962849"/>
                </a:cubicBezTo>
                <a:cubicBezTo>
                  <a:pt x="3858898" y="2957684"/>
                  <a:pt x="3765495" y="2937867"/>
                  <a:pt x="3729212" y="2922319"/>
                </a:cubicBezTo>
                <a:cubicBezTo>
                  <a:pt x="3710699" y="2914386"/>
                  <a:pt x="3692246" y="2905973"/>
                  <a:pt x="3675166" y="2895299"/>
                </a:cubicBezTo>
                <a:cubicBezTo>
                  <a:pt x="3656070" y="2883365"/>
                  <a:pt x="3641261" y="2864839"/>
                  <a:pt x="3621119" y="2854769"/>
                </a:cubicBezTo>
                <a:cubicBezTo>
                  <a:pt x="3608725" y="2848573"/>
                  <a:pt x="3506216" y="2828967"/>
                  <a:pt x="3499514" y="2827749"/>
                </a:cubicBezTo>
                <a:cubicBezTo>
                  <a:pt x="3385649" y="2807049"/>
                  <a:pt x="3404767" y="2813099"/>
                  <a:pt x="3256305" y="2800729"/>
                </a:cubicBezTo>
                <a:cubicBezTo>
                  <a:pt x="3108635" y="2741668"/>
                  <a:pt x="3279456" y="2802335"/>
                  <a:pt x="3026607" y="2760199"/>
                </a:cubicBezTo>
                <a:cubicBezTo>
                  <a:pt x="3004396" y="2756498"/>
                  <a:pt x="2902277" y="2717372"/>
                  <a:pt x="2877979" y="2706159"/>
                </a:cubicBezTo>
                <a:cubicBezTo>
                  <a:pt x="2704900" y="2626286"/>
                  <a:pt x="2831482" y="2682028"/>
                  <a:pt x="2702328" y="2611589"/>
                </a:cubicBezTo>
                <a:cubicBezTo>
                  <a:pt x="2642403" y="2578907"/>
                  <a:pt x="2608369" y="2569573"/>
                  <a:pt x="2553700" y="2530529"/>
                </a:cubicBezTo>
                <a:cubicBezTo>
                  <a:pt x="2511913" y="2500685"/>
                  <a:pt x="2478025" y="2458922"/>
                  <a:pt x="2432095" y="2435960"/>
                </a:cubicBezTo>
                <a:cubicBezTo>
                  <a:pt x="2389473" y="2414652"/>
                  <a:pt x="2308924" y="2370642"/>
                  <a:pt x="2256444" y="2354900"/>
                </a:cubicBezTo>
                <a:cubicBezTo>
                  <a:pt x="2217901" y="2343339"/>
                  <a:pt x="2184017" y="2345711"/>
                  <a:pt x="2148351" y="2327880"/>
                </a:cubicBezTo>
                <a:cubicBezTo>
                  <a:pt x="2133827" y="2320619"/>
                  <a:pt x="2122340" y="2308121"/>
                  <a:pt x="2107816" y="2300860"/>
                </a:cubicBezTo>
                <a:cubicBezTo>
                  <a:pt x="2095077" y="2294491"/>
                  <a:pt x="2080020" y="2293719"/>
                  <a:pt x="2067281" y="2287350"/>
                </a:cubicBezTo>
                <a:cubicBezTo>
                  <a:pt x="2052757" y="2280089"/>
                  <a:pt x="2041585" y="2266924"/>
                  <a:pt x="2026746" y="2260330"/>
                </a:cubicBezTo>
                <a:cubicBezTo>
                  <a:pt x="2000716" y="2248762"/>
                  <a:pt x="1969378" y="2249109"/>
                  <a:pt x="1945676" y="2233310"/>
                </a:cubicBezTo>
                <a:cubicBezTo>
                  <a:pt x="1893290" y="2198390"/>
                  <a:pt x="1920546" y="2211424"/>
                  <a:pt x="1864606" y="2192780"/>
                </a:cubicBezTo>
                <a:cubicBezTo>
                  <a:pt x="1846591" y="2174767"/>
                  <a:pt x="1829904" y="2155319"/>
                  <a:pt x="1810560" y="2138740"/>
                </a:cubicBezTo>
                <a:cubicBezTo>
                  <a:pt x="1798230" y="2128173"/>
                  <a:pt x="1781508" y="2123202"/>
                  <a:pt x="1770025" y="2111720"/>
                </a:cubicBezTo>
                <a:cubicBezTo>
                  <a:pt x="1758543" y="2100239"/>
                  <a:pt x="1754484" y="2082671"/>
                  <a:pt x="1743002" y="2071190"/>
                </a:cubicBezTo>
                <a:cubicBezTo>
                  <a:pt x="1722609" y="2050800"/>
                  <a:pt x="1696998" y="2036307"/>
                  <a:pt x="1675443" y="2017150"/>
                </a:cubicBezTo>
                <a:cubicBezTo>
                  <a:pt x="1592322" y="1943275"/>
                  <a:pt x="1641382" y="1959592"/>
                  <a:pt x="1513304" y="1895561"/>
                </a:cubicBezTo>
                <a:cubicBezTo>
                  <a:pt x="1495288" y="1886554"/>
                  <a:pt x="1477958" y="1876021"/>
                  <a:pt x="1459257" y="1868541"/>
                </a:cubicBezTo>
                <a:lnTo>
                  <a:pt x="1337652" y="1828011"/>
                </a:lnTo>
                <a:lnTo>
                  <a:pt x="1297118" y="1814501"/>
                </a:lnTo>
                <a:cubicBezTo>
                  <a:pt x="1264151" y="1803513"/>
                  <a:pt x="1242241" y="1800161"/>
                  <a:pt x="1216048" y="1773971"/>
                </a:cubicBezTo>
                <a:cubicBezTo>
                  <a:pt x="1200125" y="1758050"/>
                  <a:pt x="1189773" y="1737358"/>
                  <a:pt x="1175513" y="1719931"/>
                </a:cubicBezTo>
                <a:cubicBezTo>
                  <a:pt x="1149218" y="1687797"/>
                  <a:pt x="1123804" y="1654719"/>
                  <a:pt x="1094443" y="1625361"/>
                </a:cubicBezTo>
                <a:cubicBezTo>
                  <a:pt x="1065081" y="1596003"/>
                  <a:pt x="1029224" y="1573659"/>
                  <a:pt x="999862" y="1544301"/>
                </a:cubicBezTo>
                <a:cubicBezTo>
                  <a:pt x="979470" y="1523912"/>
                  <a:pt x="967969" y="1495211"/>
                  <a:pt x="945815" y="1476752"/>
                </a:cubicBezTo>
                <a:cubicBezTo>
                  <a:pt x="825691" y="1376662"/>
                  <a:pt x="862469" y="1447455"/>
                  <a:pt x="770164" y="1355162"/>
                </a:cubicBezTo>
                <a:cubicBezTo>
                  <a:pt x="749772" y="1334773"/>
                  <a:pt x="737820" y="1306600"/>
                  <a:pt x="716117" y="1287612"/>
                </a:cubicBezTo>
                <a:cubicBezTo>
                  <a:pt x="700958" y="1274350"/>
                  <a:pt x="679343" y="1270954"/>
                  <a:pt x="662071" y="1260592"/>
                </a:cubicBezTo>
                <a:lnTo>
                  <a:pt x="540466" y="1179532"/>
                </a:lnTo>
                <a:cubicBezTo>
                  <a:pt x="520240" y="1166050"/>
                  <a:pt x="458775" y="1126161"/>
                  <a:pt x="445884" y="1111982"/>
                </a:cubicBezTo>
                <a:cubicBezTo>
                  <a:pt x="415588" y="1078660"/>
                  <a:pt x="396662" y="1035744"/>
                  <a:pt x="364815" y="1003902"/>
                </a:cubicBezTo>
                <a:cubicBezTo>
                  <a:pt x="322104" y="961197"/>
                  <a:pt x="308724" y="950804"/>
                  <a:pt x="270233" y="895823"/>
                </a:cubicBezTo>
                <a:cubicBezTo>
                  <a:pt x="171907" y="755374"/>
                  <a:pt x="265370" y="886096"/>
                  <a:pt x="216187" y="787743"/>
                </a:cubicBezTo>
                <a:cubicBezTo>
                  <a:pt x="208925" y="773220"/>
                  <a:pt x="198171" y="760723"/>
                  <a:pt x="189163" y="747213"/>
                </a:cubicBezTo>
                <a:cubicBezTo>
                  <a:pt x="184659" y="733703"/>
                  <a:pt x="182980" y="718894"/>
                  <a:pt x="175652" y="706683"/>
                </a:cubicBezTo>
                <a:cubicBezTo>
                  <a:pt x="169098" y="695760"/>
                  <a:pt x="154325" y="691056"/>
                  <a:pt x="148628" y="679663"/>
                </a:cubicBezTo>
                <a:cubicBezTo>
                  <a:pt x="113627" y="609669"/>
                  <a:pt x="154823" y="644878"/>
                  <a:pt x="121605" y="585093"/>
                </a:cubicBezTo>
                <a:cubicBezTo>
                  <a:pt x="83407" y="516345"/>
                  <a:pt x="81537" y="518008"/>
                  <a:pt x="40535" y="477014"/>
                </a:cubicBezTo>
                <a:lnTo>
                  <a:pt x="13512" y="395954"/>
                </a:lnTo>
                <a:cubicBezTo>
                  <a:pt x="9008" y="382444"/>
                  <a:pt x="14241" y="355424"/>
                  <a:pt x="0" y="355424"/>
                </a:cubicBezTo>
                <a:lnTo>
                  <a:pt x="0" y="395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661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Non-ideal Equation Of State (EOS)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5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44962</TotalTime>
  <Words>738</Words>
  <Application>Microsoft Macintosh PowerPoint</Application>
  <PresentationFormat>On-screen Show (4:3)</PresentationFormat>
  <Paragraphs>113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Lowest Mcrit requires the solid core to no longer grow</vt:lpstr>
      <vt:lpstr>Mcrit LOWER than 10 ME for an ideal gas polytrope</vt:lpstr>
      <vt:lpstr>Non-ideal Equation Of State (EOS) effects INCREASE Mcrit</vt:lpstr>
      <vt:lpstr>Grain growth opacities DECREASE Mcrit</vt:lpstr>
      <vt:lpstr>Grain growth opacities DECREASE Mcrit</vt:lpstr>
      <vt:lpstr>Grain growth opacities DECREASE Mcrit</vt:lpstr>
      <vt:lpstr>Snowline Locations in Protoplanetary Disks and C/O ratios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C/O ratios in gas and dust are different at different radii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399</cp:revision>
  <dcterms:created xsi:type="dcterms:W3CDTF">2013-05-20T23:08:21Z</dcterms:created>
  <dcterms:modified xsi:type="dcterms:W3CDTF">2016-02-22T00:48:18Z</dcterms:modified>
</cp:coreProperties>
</file>