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8C00"/>
    <a:srgbClr val="C71585"/>
    <a:srgbClr val="FF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22" autoAdjust="0"/>
  </p:normalViewPr>
  <p:slideViewPr>
    <p:cSldViewPr snapToGrid="0" snapToObjects="1">
      <p:cViewPr>
        <p:scale>
          <a:sx n="116" d="100"/>
          <a:sy n="116" d="100"/>
        </p:scale>
        <p:origin x="-8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9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6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6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3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54A9-AF41-AF4B-845E-C39B79FC07D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70" y="117770"/>
            <a:ext cx="9094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Minimum Core Masses for Giant Planet Formation with Realistic Equations of State and Opacities</a:t>
            </a:r>
          </a:p>
          <a:p>
            <a:r>
              <a:rPr lang="en-US" sz="1700" dirty="0" smtClean="0"/>
              <a:t>Piso</a:t>
            </a:r>
            <a:r>
              <a:rPr lang="en-US" sz="1700" dirty="0" smtClean="0"/>
              <a:t>, </a:t>
            </a:r>
            <a:r>
              <a:rPr lang="en-US" sz="1700" dirty="0" err="1" smtClean="0"/>
              <a:t>Youdin</a:t>
            </a:r>
            <a:r>
              <a:rPr lang="en-US" sz="1700" dirty="0" smtClean="0"/>
              <a:t>, &amp; Murray-</a:t>
            </a:r>
            <a:r>
              <a:rPr lang="en-US" sz="1700" dirty="0" smtClean="0"/>
              <a:t>Clay (</a:t>
            </a:r>
            <a:r>
              <a:rPr lang="en-US" sz="1700" dirty="0" err="1" smtClean="0"/>
              <a:t>ApJ</a:t>
            </a:r>
            <a:r>
              <a:rPr lang="en-US" sz="1700" dirty="0" smtClean="0"/>
              <a:t>, 2015, in press); </a:t>
            </a:r>
            <a:r>
              <a:rPr lang="en-US" sz="1700" dirty="0" smtClean="0"/>
              <a:t>Piso </a:t>
            </a:r>
            <a:r>
              <a:rPr lang="en-US" sz="1700" dirty="0"/>
              <a:t>&amp; </a:t>
            </a:r>
            <a:r>
              <a:rPr lang="en-US" sz="1700" dirty="0" err="1" smtClean="0"/>
              <a:t>Youdin</a:t>
            </a:r>
            <a:r>
              <a:rPr lang="en-US" sz="1700" dirty="0" smtClean="0"/>
              <a:t> (</a:t>
            </a:r>
            <a:r>
              <a:rPr lang="en-US" sz="1700" dirty="0" err="1" smtClean="0"/>
              <a:t>ApJ</a:t>
            </a:r>
            <a:r>
              <a:rPr lang="en-US" sz="1700" dirty="0" smtClean="0"/>
              <a:t>, 2014, 786, 21) </a:t>
            </a:r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124671" y="768983"/>
            <a:ext cx="4203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We determine the </a:t>
            </a:r>
            <a:r>
              <a:rPr lang="en-US" sz="1200" b="1" dirty="0" smtClean="0"/>
              <a:t>minimum core </a:t>
            </a:r>
            <a:r>
              <a:rPr lang="en-US" sz="1200" b="1" dirty="0" smtClean="0"/>
              <a:t>mass, </a:t>
            </a:r>
            <a:r>
              <a:rPr lang="en-US" sz="1200" b="1" dirty="0" err="1" smtClean="0"/>
              <a:t>M_crit</a:t>
            </a:r>
            <a:r>
              <a:rPr lang="en-US" sz="1200" b="1" dirty="0" smtClean="0"/>
              <a:t>, </a:t>
            </a:r>
            <a:r>
              <a:rPr lang="en-US" sz="1200" b="1" dirty="0" smtClean="0"/>
              <a:t>to form a giant planet </a:t>
            </a:r>
            <a:r>
              <a:rPr lang="en-US" sz="1200" dirty="0" smtClean="0"/>
              <a:t>before the gas in the </a:t>
            </a:r>
            <a:r>
              <a:rPr lang="en-US" sz="1200" dirty="0" err="1" smtClean="0"/>
              <a:t>protoplanetary</a:t>
            </a:r>
            <a:r>
              <a:rPr lang="en-US" sz="1200" dirty="0" smtClean="0"/>
              <a:t> disk dissipates, assuming the limiting case in which the </a:t>
            </a:r>
            <a:r>
              <a:rPr lang="en-US" sz="1200" b="1" dirty="0" smtClean="0"/>
              <a:t>solid cores no longer accrete </a:t>
            </a:r>
            <a:r>
              <a:rPr lang="en-US" sz="1200" b="1" dirty="0" err="1" smtClean="0"/>
              <a:t>planetesimals</a:t>
            </a:r>
            <a:r>
              <a:rPr lang="en-US" sz="1200" b="1" dirty="0" smtClean="0"/>
              <a:t> </a:t>
            </a:r>
            <a:r>
              <a:rPr lang="en-US" sz="1200" dirty="0" smtClean="0"/>
              <a:t>and the cores’ atmospheres are dominated by </a:t>
            </a:r>
            <a:r>
              <a:rPr lang="en-US" sz="1200" b="1" dirty="0" smtClean="0"/>
              <a:t>Kelvin-Helmholtz contraction</a:t>
            </a:r>
            <a:r>
              <a:rPr lang="en-US" sz="1200" dirty="0" smtClean="0"/>
              <a:t>. </a:t>
            </a:r>
            <a:r>
              <a:rPr lang="en-US" sz="1200" dirty="0" smtClean="0"/>
              <a:t>We explore the effects of a </a:t>
            </a:r>
            <a:r>
              <a:rPr lang="en-US" sz="1200" b="1" dirty="0" smtClean="0"/>
              <a:t>non-ideal equation of state (EOS) </a:t>
            </a:r>
            <a:r>
              <a:rPr lang="en-US" sz="1200" dirty="0" smtClean="0"/>
              <a:t>and </a:t>
            </a:r>
            <a:r>
              <a:rPr lang="en-US" sz="1200" b="1" dirty="0" smtClean="0"/>
              <a:t>grain growth opacities</a:t>
            </a:r>
            <a:r>
              <a:rPr lang="en-US" sz="1200" dirty="0" smtClean="0"/>
              <a:t> on atmospheric evolution.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06690" y="2938808"/>
            <a:ext cx="8932800" cy="380167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6689" y="828746"/>
            <a:ext cx="9739545" cy="2139943"/>
            <a:chOff x="-3432714" y="2124158"/>
            <a:chExt cx="8356729" cy="2139943"/>
          </a:xfrm>
        </p:grpSpPr>
        <p:sp>
          <p:nvSpPr>
            <p:cNvPr id="3" name="TextBox 2"/>
            <p:cNvSpPr txBox="1"/>
            <p:nvPr/>
          </p:nvSpPr>
          <p:spPr>
            <a:xfrm>
              <a:off x="-3432714" y="3663937"/>
              <a:ext cx="83567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0" b="1" dirty="0" smtClean="0"/>
                <a:t>Atmospheric evolution and </a:t>
              </a:r>
              <a:r>
                <a:rPr lang="en-US" sz="1650" b="1" dirty="0" err="1" smtClean="0"/>
                <a:t>M_crit</a:t>
              </a:r>
              <a:r>
                <a:rPr lang="en-US" sz="1650" b="1" dirty="0" smtClean="0"/>
                <a:t> are highly </a:t>
              </a:r>
              <a:r>
                <a:rPr lang="en-US" sz="1650" b="1" dirty="0"/>
                <a:t>dependent </a:t>
              </a:r>
              <a:r>
                <a:rPr lang="en-US" sz="1650" b="1" dirty="0" smtClean="0"/>
                <a:t>on</a:t>
              </a:r>
              <a:r>
                <a:rPr lang="en-US" sz="1650" b="1" dirty="0" smtClean="0">
                  <a:solidFill>
                    <a:srgbClr val="008000"/>
                  </a:solidFill>
                </a:rPr>
                <a:t> EQUATION </a:t>
              </a:r>
              <a:r>
                <a:rPr lang="en-US" sz="1650" b="1" dirty="0">
                  <a:solidFill>
                    <a:srgbClr val="008000"/>
                  </a:solidFill>
                </a:rPr>
                <a:t>OF STATE </a:t>
              </a:r>
              <a:r>
                <a:rPr lang="en-US" sz="1650" b="1" dirty="0"/>
                <a:t>and </a:t>
              </a:r>
              <a:r>
                <a:rPr lang="en-US" sz="1650" b="1" dirty="0">
                  <a:solidFill>
                    <a:srgbClr val="008000"/>
                  </a:solidFill>
                </a:rPr>
                <a:t>DUST OPACITY</a:t>
              </a:r>
            </a:p>
            <a:p>
              <a:endParaRPr lang="en-US" sz="165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-3417286" y="2124158"/>
              <a:ext cx="7649098" cy="1980195"/>
              <a:chOff x="1418745" y="732957"/>
              <a:chExt cx="7649098" cy="198019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039840" y="732957"/>
                <a:ext cx="4028003" cy="1365567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039840" y="1060964"/>
                <a:ext cx="39791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buSzPct val="100000"/>
                  <a:buFont typeface="Arial"/>
                  <a:buChar char="•"/>
                </a:pPr>
                <a:r>
                  <a:rPr lang="en-US" sz="1200" b="1" dirty="0" smtClean="0"/>
                  <a:t>Quasi-static </a:t>
                </a:r>
                <a:r>
                  <a:rPr lang="en-US" sz="1200" dirty="0" smtClean="0"/>
                  <a:t>evolution of </a:t>
                </a:r>
                <a:r>
                  <a:rPr lang="en-US" sz="1200" b="1" dirty="0" smtClean="0"/>
                  <a:t>spherically symmetric atmospheres</a:t>
                </a:r>
                <a:r>
                  <a:rPr lang="en-US" sz="1200" dirty="0" smtClean="0"/>
                  <a:t> in </a:t>
                </a:r>
                <a:r>
                  <a:rPr lang="en-US" sz="1200" b="1" dirty="0" smtClean="0"/>
                  <a:t>hydrostatic balance</a:t>
                </a:r>
                <a:r>
                  <a:rPr lang="en-US" sz="1200" dirty="0" smtClean="0"/>
                  <a:t> and embedded in a gas disk</a:t>
                </a:r>
              </a:p>
              <a:p>
                <a:pPr marL="171450" indent="-171450" algn="just">
                  <a:buSzPct val="100000"/>
                  <a:buFont typeface="Arial"/>
                  <a:buChar char="•"/>
                </a:pPr>
                <a:r>
                  <a:rPr lang="en-US" sz="1200" b="1" dirty="0" smtClean="0"/>
                  <a:t>Inner convective </a:t>
                </a:r>
                <a:r>
                  <a:rPr lang="en-US" sz="1200" dirty="0" smtClean="0"/>
                  <a:t>&amp; </a:t>
                </a:r>
                <a:r>
                  <a:rPr lang="en-US" sz="1200" b="1" dirty="0" smtClean="0"/>
                  <a:t>outer </a:t>
                </a:r>
                <a:r>
                  <a:rPr lang="en-US" sz="1200" b="1" dirty="0" err="1" smtClean="0"/>
                  <a:t>radiative</a:t>
                </a:r>
                <a:r>
                  <a:rPr lang="en-US" sz="1200" b="1" dirty="0" smtClean="0"/>
                  <a:t> </a:t>
                </a:r>
                <a:r>
                  <a:rPr lang="en-US" sz="1200" dirty="0" smtClean="0"/>
                  <a:t>regions</a:t>
                </a:r>
              </a:p>
              <a:p>
                <a:pPr marL="171450" indent="-171450" algn="just">
                  <a:buSzPct val="100000"/>
                  <a:buFont typeface="Arial"/>
                  <a:buChar char="•"/>
                </a:pPr>
                <a:r>
                  <a:rPr lang="en-US" sz="1200" b="1" dirty="0" smtClean="0"/>
                  <a:t>Static profiles </a:t>
                </a:r>
                <a:r>
                  <a:rPr lang="en-US" sz="1200" dirty="0" smtClean="0"/>
                  <a:t>connected by </a:t>
                </a:r>
                <a:r>
                  <a:rPr lang="en-US" sz="1200" b="1" dirty="0" smtClean="0"/>
                  <a:t>global cooling </a:t>
                </a:r>
                <a:r>
                  <a:rPr lang="en-US" sz="1200" b="1" dirty="0" smtClean="0"/>
                  <a:t>equation, </a:t>
                </a:r>
              </a:p>
              <a:p>
                <a:pPr algn="just">
                  <a:buSzPct val="100000"/>
                </a:pPr>
                <a:r>
                  <a:rPr lang="en-US" sz="1200" b="1" dirty="0"/>
                  <a:t> </a:t>
                </a:r>
                <a:r>
                  <a:rPr lang="en-US" sz="1200" b="1" dirty="0" smtClean="0"/>
                  <a:t>    L </a:t>
                </a:r>
                <a:r>
                  <a:rPr lang="en-US" sz="1200" b="1" dirty="0"/>
                  <a:t>~ -</a:t>
                </a:r>
                <a:r>
                  <a:rPr lang="en-US" sz="1200" b="1" dirty="0" err="1"/>
                  <a:t>dE</a:t>
                </a:r>
                <a:r>
                  <a:rPr lang="en-US" sz="1200" b="1" dirty="0"/>
                  <a:t> / </a:t>
                </a:r>
                <a:r>
                  <a:rPr lang="en-US" sz="1200" b="1" dirty="0" err="1" smtClean="0"/>
                  <a:t>dt</a:t>
                </a:r>
                <a:r>
                  <a:rPr lang="en-US" sz="1200" b="1" dirty="0"/>
                  <a:t> </a:t>
                </a:r>
                <a:r>
                  <a:rPr lang="en-US" sz="1200" b="1" dirty="0" smtClean="0"/>
                  <a:t>=&gt; </a:t>
                </a:r>
                <a:r>
                  <a:rPr lang="en-US" sz="1200" b="1" dirty="0" err="1" smtClean="0"/>
                  <a:t>M_atm</a:t>
                </a:r>
                <a:r>
                  <a:rPr lang="en-US" sz="1200" b="1" dirty="0" smtClean="0"/>
                  <a:t> = </a:t>
                </a:r>
                <a:r>
                  <a:rPr lang="en-US" sz="1200" b="1" dirty="0" err="1" smtClean="0"/>
                  <a:t>M_atm</a:t>
                </a:r>
                <a:r>
                  <a:rPr lang="en-US" sz="1200" b="1" dirty="0" smtClean="0"/>
                  <a:t>(t)</a:t>
                </a:r>
                <a:endParaRPr lang="en-US" sz="1200" b="1" dirty="0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5454575" y="762793"/>
                <a:ext cx="331035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b="1" dirty="0" smtClean="0"/>
                  <a:t>ATMOSPHERIC MODEL SUMMARY</a:t>
                </a:r>
                <a:endParaRPr lang="en-US" sz="170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418745" y="2236232"/>
                <a:ext cx="7649097" cy="476920"/>
              </a:xfrm>
              <a:prstGeom prst="rect">
                <a:avLst/>
              </a:prstGeom>
              <a:noFill/>
              <a:ln w="25400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687294" y="3333146"/>
            <a:ext cx="7457536" cy="3342962"/>
            <a:chOff x="687294" y="3363028"/>
            <a:chExt cx="7457536" cy="3342962"/>
          </a:xfrm>
        </p:grpSpPr>
        <p:pic>
          <p:nvPicPr>
            <p:cNvPr id="21" name="Picture 20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30" name="Picture 29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2263667" y="3326278"/>
            <a:ext cx="1117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H2 dissociation</a:t>
            </a:r>
            <a:endParaRPr lang="en-US" sz="10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671486" y="3565200"/>
            <a:ext cx="672410" cy="842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738051" y="3565200"/>
            <a:ext cx="378665" cy="257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865651" y="3338967"/>
            <a:ext cx="838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 ionization</a:t>
            </a:r>
            <a:endParaRPr lang="en-US" sz="1000" dirty="0"/>
          </a:p>
        </p:txBody>
      </p:sp>
      <p:cxnSp>
        <p:nvCxnSpPr>
          <p:cNvPr id="61" name="Straight Arrow Connector 60"/>
          <p:cNvCxnSpPr>
            <a:stCxn id="63" idx="0"/>
          </p:cNvCxnSpPr>
          <p:nvPr/>
        </p:nvCxnSpPr>
        <p:spPr>
          <a:xfrm flipV="1">
            <a:off x="1010125" y="5082574"/>
            <a:ext cx="1331675" cy="1398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9668" y="6481205"/>
            <a:ext cx="720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Ideal gas</a:t>
            </a:r>
            <a:endParaRPr lang="en-US" sz="10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3382667" y="5530167"/>
            <a:ext cx="871281" cy="999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245207" y="5232391"/>
            <a:ext cx="796806" cy="1306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06534" y="6494262"/>
            <a:ext cx="2054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Partially excited H2 rotational states</a:t>
            </a:r>
            <a:endParaRPr lang="en-US" sz="1000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3495581" y="3555859"/>
            <a:ext cx="1643932" cy="135067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127643" y="3563431"/>
            <a:ext cx="1614257" cy="10741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704070" y="3326817"/>
            <a:ext cx="888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Saumon+95</a:t>
            </a:r>
            <a:endParaRPr lang="en-US" sz="1000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2078182" y="5298827"/>
            <a:ext cx="593304" cy="11823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204358" y="6516836"/>
            <a:ext cx="2176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Our </a:t>
            </a:r>
            <a:r>
              <a:rPr lang="en-US" sz="1000" dirty="0" smtClean="0"/>
              <a:t>extension: </a:t>
            </a:r>
            <a:r>
              <a:rPr lang="en-US" sz="1000" b="1" dirty="0" err="1" smtClean="0">
                <a:solidFill>
                  <a:srgbClr val="0000FF"/>
                </a:solidFill>
              </a:rPr>
              <a:t>ortho-para</a:t>
            </a:r>
            <a:r>
              <a:rPr lang="en-US" sz="1000" b="1" dirty="0" smtClean="0">
                <a:solidFill>
                  <a:srgbClr val="0000FF"/>
                </a:solidFill>
              </a:rPr>
              <a:t> equilibrium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663056" y="6504884"/>
            <a:ext cx="2481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Our </a:t>
            </a:r>
            <a:r>
              <a:rPr lang="en-US" sz="1000" dirty="0" smtClean="0"/>
              <a:t>extension: </a:t>
            </a:r>
            <a:r>
              <a:rPr lang="en-US" sz="1000" b="1" dirty="0" smtClean="0">
                <a:solidFill>
                  <a:srgbClr val="0000FF"/>
                </a:solidFill>
              </a:rPr>
              <a:t>fixed 3:1 </a:t>
            </a:r>
            <a:r>
              <a:rPr lang="en-US" sz="1000" b="1" dirty="0" err="1" smtClean="0">
                <a:solidFill>
                  <a:srgbClr val="0000FF"/>
                </a:solidFill>
              </a:rPr>
              <a:t>ortho</a:t>
            </a:r>
            <a:r>
              <a:rPr lang="en-US" sz="1000" b="1" dirty="0" smtClean="0">
                <a:solidFill>
                  <a:srgbClr val="0000FF"/>
                </a:solidFill>
              </a:rPr>
              <a:t>-to-</a:t>
            </a:r>
            <a:r>
              <a:rPr lang="en-US" sz="1000" b="1" dirty="0" err="1" smtClean="0">
                <a:solidFill>
                  <a:srgbClr val="0000FF"/>
                </a:solidFill>
              </a:rPr>
              <a:t>para</a:t>
            </a:r>
            <a:r>
              <a:rPr lang="en-US" sz="1000" b="1" dirty="0" smtClean="0">
                <a:solidFill>
                  <a:srgbClr val="0000FF"/>
                </a:solidFill>
              </a:rPr>
              <a:t> ratio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6063062" y="5298827"/>
            <a:ext cx="530470" cy="121887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4705" y="3032829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50" dirty="0" smtClean="0"/>
              <a:t>H2 spin isomers</a:t>
            </a:r>
            <a:r>
              <a:rPr lang="en-US" sz="1600" dirty="0" smtClean="0"/>
              <a:t>        </a:t>
            </a:r>
            <a:r>
              <a:rPr lang="en-US" sz="1550" dirty="0" smtClean="0">
                <a:solidFill>
                  <a:srgbClr val="0000FF"/>
                </a:solidFill>
              </a:rPr>
              <a:t>ORTHOHYDROGEN</a:t>
            </a:r>
            <a:r>
              <a:rPr lang="en-US" sz="1600" dirty="0" smtClean="0"/>
              <a:t> and       </a:t>
            </a:r>
            <a:r>
              <a:rPr lang="en-US" sz="1550" dirty="0" smtClean="0">
                <a:solidFill>
                  <a:srgbClr val="0000FF"/>
                </a:solidFill>
              </a:rPr>
              <a:t>PARAHYDROGEN</a:t>
            </a:r>
            <a:r>
              <a:rPr lang="en-US" sz="1600" dirty="0" smtClean="0"/>
              <a:t> </a:t>
            </a:r>
            <a:r>
              <a:rPr lang="en-US" sz="1550" dirty="0" smtClean="0"/>
              <a:t>can be in </a:t>
            </a:r>
            <a:r>
              <a:rPr lang="en-US" sz="1550" b="1" dirty="0" smtClean="0"/>
              <a:t>thermal equilibrium </a:t>
            </a:r>
            <a:r>
              <a:rPr lang="en-US" sz="1550" dirty="0" smtClean="0"/>
              <a:t>or </a:t>
            </a:r>
            <a:r>
              <a:rPr lang="en-US" sz="1550" b="1" dirty="0" smtClean="0"/>
              <a:t>fixed ratio</a:t>
            </a:r>
            <a:r>
              <a:rPr lang="en-US" sz="1550" dirty="0" smtClean="0"/>
              <a:t>           </a:t>
            </a:r>
            <a:endParaRPr lang="en-US" sz="1550" dirty="0"/>
          </a:p>
        </p:txBody>
      </p:sp>
      <p:grpSp>
        <p:nvGrpSpPr>
          <p:cNvPr id="119" name="Group 118"/>
          <p:cNvGrpSpPr/>
          <p:nvPr/>
        </p:nvGrpSpPr>
        <p:grpSpPr>
          <a:xfrm rot="10800000">
            <a:off x="1572948" y="3099440"/>
            <a:ext cx="152400" cy="271538"/>
            <a:chOff x="1204358" y="3024299"/>
            <a:chExt cx="152400" cy="271538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764637" y="3099440"/>
            <a:ext cx="145073" cy="271539"/>
            <a:chOff x="3609591" y="3024299"/>
            <a:chExt cx="145073" cy="271539"/>
          </a:xfrm>
        </p:grpSpPr>
        <p:cxnSp>
          <p:nvCxnSpPr>
            <p:cNvPr id="117" name="Straight Arrow Connector 116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3" name="Picture 122"/>
          <p:cNvPicPr/>
          <p:nvPr/>
        </p:nvPicPr>
        <p:blipFill>
          <a:blip r:embed="rId4"/>
          <a:stretch>
            <a:fillRect/>
          </a:stretch>
        </p:blipFill>
        <p:spPr>
          <a:xfrm>
            <a:off x="233593" y="4111330"/>
            <a:ext cx="941630" cy="410757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5590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_vs_a_poly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06" y="4582497"/>
            <a:ext cx="3026420" cy="2275504"/>
          </a:xfrm>
          <a:prstGeom prst="rect">
            <a:avLst/>
          </a:prstGeom>
        </p:spPr>
      </p:pic>
      <p:pic>
        <p:nvPicPr>
          <p:cNvPr id="6" name="Picture 5" descr="Mcrit_vs_a_g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27" y="577711"/>
            <a:ext cx="3299628" cy="2477657"/>
          </a:xfrm>
          <a:prstGeom prst="rect">
            <a:avLst/>
          </a:prstGeom>
        </p:spPr>
      </p:pic>
      <p:pic>
        <p:nvPicPr>
          <p:cNvPr id="7" name="Picture 6" descr="tco_vs_a_Mc4_com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487" y="2547706"/>
            <a:ext cx="2866052" cy="2154926"/>
          </a:xfrm>
          <a:prstGeom prst="rect">
            <a:avLst/>
          </a:prstGeom>
        </p:spPr>
      </p:pic>
      <p:pic>
        <p:nvPicPr>
          <p:cNvPr id="5" name="Picture 4" descr="Mc_vs_a_poly_real_exolunch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1" y="4175284"/>
            <a:ext cx="3429656" cy="2578689"/>
          </a:xfrm>
          <a:prstGeom prst="rect">
            <a:avLst/>
          </a:prstGeom>
        </p:spPr>
      </p:pic>
      <p:pic>
        <p:nvPicPr>
          <p:cNvPr id="3" name="Picture 2" descr="tplot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751960"/>
            <a:ext cx="3510660" cy="236895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28707" y="3261407"/>
            <a:ext cx="3329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Variations in </a:t>
            </a:r>
            <a:r>
              <a:rPr lang="en-US" sz="1200" dirty="0" smtClean="0"/>
              <a:t>the adiabatic gradient due to </a:t>
            </a:r>
            <a:r>
              <a:rPr lang="en-US" sz="1200" b="1" dirty="0" smtClean="0"/>
              <a:t>H2 dissociation</a:t>
            </a:r>
            <a:r>
              <a:rPr lang="en-US" sz="1200" dirty="0" smtClean="0"/>
              <a:t> and  </a:t>
            </a:r>
            <a:r>
              <a:rPr lang="en-US" sz="1200" b="1" dirty="0" smtClean="0"/>
              <a:t>variable occupation of H2 rotational states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8000"/>
                </a:solidFill>
              </a:rPr>
              <a:t>INCREASE</a:t>
            </a:r>
            <a:r>
              <a:rPr lang="en-US" sz="1200" dirty="0" smtClean="0"/>
              <a:t> the atmospheric evolutionary time when compared to an ideal gas </a:t>
            </a:r>
            <a:r>
              <a:rPr lang="en-US" sz="1200" dirty="0" err="1" smtClean="0"/>
              <a:t>polytrope</a:t>
            </a:r>
            <a:r>
              <a:rPr lang="en-US" sz="1200" dirty="0" smtClean="0"/>
              <a:t> =&gt; </a:t>
            </a:r>
            <a:r>
              <a:rPr lang="en-US" sz="1200" b="1" dirty="0" err="1" smtClean="0"/>
              <a:t>M_crit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8000"/>
                </a:solidFill>
              </a:rPr>
              <a:t>INCREASES</a:t>
            </a:r>
            <a:endParaRPr lang="en-US" sz="1200" b="1" i="1" dirty="0">
              <a:solidFill>
                <a:srgbClr val="008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20839" y="576495"/>
            <a:ext cx="5116817" cy="3995505"/>
          </a:xfrm>
          <a:prstGeom prst="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920838" y="617492"/>
            <a:ext cx="20876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Grain growth opacity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8000"/>
                </a:solidFill>
              </a:rPr>
              <a:t>DECREASES</a:t>
            </a:r>
            <a:r>
              <a:rPr lang="en-US" sz="1200" dirty="0" smtClean="0"/>
              <a:t> </a:t>
            </a:r>
            <a:r>
              <a:rPr lang="en-US" sz="1200" b="1" dirty="0" err="1" smtClean="0"/>
              <a:t>Mcrit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  <a:p>
            <a:r>
              <a:rPr lang="en-US" sz="1200" dirty="0" smtClean="0"/>
              <a:t>For size distribution                   </a:t>
            </a:r>
            <a:r>
              <a:rPr lang="en-US" sz="1200" dirty="0" err="1" smtClean="0"/>
              <a:t>dN</a:t>
            </a:r>
            <a:r>
              <a:rPr lang="en-US" sz="1200" dirty="0" smtClean="0"/>
              <a:t>/ds ~ </a:t>
            </a:r>
            <a:r>
              <a:rPr lang="en-US" sz="1200" dirty="0"/>
              <a:t>s</a:t>
            </a:r>
            <a:r>
              <a:rPr lang="en-US" sz="1200" dirty="0" smtClean="0"/>
              <a:t>^</a:t>
            </a:r>
            <a:r>
              <a:rPr lang="en-US" sz="1200" dirty="0" smtClean="0"/>
              <a:t>(-p)</a:t>
            </a:r>
            <a:r>
              <a:rPr lang="en-US" sz="1200" dirty="0" smtClean="0">
                <a:solidFill>
                  <a:srgbClr val="008000"/>
                </a:solidFill>
              </a:rPr>
              <a:t>, </a:t>
            </a:r>
            <a:r>
              <a:rPr lang="en-US" sz="1200" dirty="0" smtClean="0">
                <a:solidFill>
                  <a:srgbClr val="800080"/>
                </a:solidFill>
              </a:rPr>
              <a:t>p = 3.5 </a:t>
            </a:r>
            <a:r>
              <a:rPr lang="en-US" sz="1200" dirty="0" smtClean="0"/>
              <a:t>and        </a:t>
            </a:r>
            <a:r>
              <a:rPr lang="en-US" sz="1200" dirty="0" smtClean="0">
                <a:solidFill>
                  <a:srgbClr val="008000"/>
                </a:solidFill>
              </a:rPr>
              <a:t>max. particle size = 1 cm</a:t>
            </a:r>
            <a:r>
              <a:rPr lang="en-US" sz="1200" dirty="0" smtClean="0"/>
              <a:t>:</a:t>
            </a:r>
          </a:p>
          <a:p>
            <a:pPr marL="285750" indent="-285750">
              <a:buFont typeface="Arial"/>
              <a:buChar char="•"/>
            </a:pPr>
            <a:endParaRPr lang="en-US" sz="1200" dirty="0"/>
          </a:p>
          <a:p>
            <a:endParaRPr lang="en-US" sz="1200" b="1" dirty="0" smtClean="0"/>
          </a:p>
          <a:p>
            <a:r>
              <a:rPr lang="en-US" sz="1200" b="1" dirty="0" err="1" smtClean="0"/>
              <a:t>Mcrit</a:t>
            </a:r>
            <a:r>
              <a:rPr lang="en-US" sz="1200" b="1" dirty="0" smtClean="0"/>
              <a:t> </a:t>
            </a:r>
            <a:r>
              <a:rPr lang="en-US" sz="1200" dirty="0" smtClean="0"/>
              <a:t>is </a:t>
            </a:r>
            <a:r>
              <a:rPr lang="en-US" sz="1400" dirty="0" smtClean="0">
                <a:solidFill>
                  <a:srgbClr val="0000FF"/>
                </a:solidFill>
              </a:rPr>
              <a:t>~8 </a:t>
            </a:r>
            <a:r>
              <a:rPr lang="en-US" sz="1400" dirty="0" smtClean="0">
                <a:solidFill>
                  <a:srgbClr val="0000FF"/>
                </a:solidFill>
              </a:rPr>
              <a:t>M_E @ 5 AU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</a:rPr>
              <a:t>~5 </a:t>
            </a:r>
            <a:r>
              <a:rPr lang="en-US" sz="1400" dirty="0" smtClean="0">
                <a:solidFill>
                  <a:srgbClr val="0000FF"/>
                </a:solidFill>
              </a:rPr>
              <a:t>M_E @100 AU</a:t>
            </a:r>
          </a:p>
          <a:p>
            <a:pPr marL="628650" lvl="1" indent="-171450">
              <a:buFont typeface="Arial"/>
              <a:buChar char="•"/>
            </a:pPr>
            <a:endParaRPr lang="en-US" sz="12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524629" y="2986441"/>
            <a:ext cx="2395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If coagulation is taken into account,          </a:t>
            </a:r>
            <a:r>
              <a:rPr lang="en-US" sz="1200" dirty="0" smtClean="0">
                <a:solidFill>
                  <a:srgbClr val="FF8C00"/>
                </a:solidFill>
              </a:rPr>
              <a:t>p = 2.5</a:t>
            </a:r>
            <a:r>
              <a:rPr lang="en-US" sz="1200" dirty="0" smtClean="0"/>
              <a:t>, the time to runaway accretion </a:t>
            </a:r>
            <a:r>
              <a:rPr lang="en-US" sz="1200" b="1" dirty="0" smtClean="0"/>
              <a:t>decreases by more than one order of magnitude</a:t>
            </a:r>
            <a:r>
              <a:rPr lang="en-US" sz="1200" dirty="0"/>
              <a:t> </a:t>
            </a:r>
            <a:r>
              <a:rPr lang="en-US" sz="1200" dirty="0" smtClean="0"/>
              <a:t>-&gt; </a:t>
            </a:r>
            <a:r>
              <a:rPr lang="en-US" sz="1200" b="1" dirty="0" smtClean="0">
                <a:solidFill>
                  <a:srgbClr val="0000FF"/>
                </a:solidFill>
              </a:rPr>
              <a:t>Critical Core Mass could be up to one order of magnitude lower!</a:t>
            </a:r>
          </a:p>
          <a:p>
            <a:pPr algn="just"/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3920838" y="4650152"/>
            <a:ext cx="5116817" cy="2113317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44294" y="4686335"/>
            <a:ext cx="22396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err="1" smtClean="0"/>
              <a:t>Mcrit</a:t>
            </a:r>
            <a:r>
              <a:rPr lang="en-US" sz="1200" dirty="0" smtClean="0"/>
              <a:t> smaller than in studies that consider high </a:t>
            </a:r>
            <a:r>
              <a:rPr lang="en-US" sz="1200" dirty="0" err="1" smtClean="0"/>
              <a:t>planetesimal</a:t>
            </a:r>
            <a:r>
              <a:rPr lang="en-US" sz="1200" dirty="0" smtClean="0"/>
              <a:t> accretion rates</a:t>
            </a:r>
          </a:p>
          <a:p>
            <a:pPr algn="just"/>
            <a:r>
              <a:rPr lang="en-US" sz="1200" dirty="0" smtClean="0"/>
              <a:t>-&gt; we can safely neglect </a:t>
            </a:r>
            <a:r>
              <a:rPr lang="en-US" sz="1200" dirty="0" err="1" smtClean="0"/>
              <a:t>planetesimal</a:t>
            </a:r>
            <a:r>
              <a:rPr lang="en-US" sz="1200" dirty="0" smtClean="0"/>
              <a:t> accretion</a:t>
            </a:r>
          </a:p>
          <a:p>
            <a:pPr algn="just"/>
            <a:r>
              <a:rPr lang="en-US" sz="1200" dirty="0" smtClean="0"/>
              <a:t>-&gt; it is easier to grow a giant planet from a fully formed core</a:t>
            </a:r>
          </a:p>
          <a:p>
            <a:pPr algn="just"/>
            <a:r>
              <a:rPr lang="en-US" sz="1200" dirty="0" smtClean="0"/>
              <a:t>-&gt; our result represents a true minimum on the core mass to form a gas giant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88758" y="2920407"/>
            <a:ext cx="326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Ortho- and –</a:t>
            </a:r>
            <a:r>
              <a:rPr lang="en-US" sz="900" dirty="0" err="1" smtClean="0"/>
              <a:t>parahydrogen</a:t>
            </a:r>
            <a:r>
              <a:rPr lang="en-US" sz="900" dirty="0" smtClean="0"/>
              <a:t> in thermal equilibrium, ISM </a:t>
            </a:r>
            <a:r>
              <a:rPr lang="en-US" sz="900" dirty="0" smtClean="0"/>
              <a:t>opacity</a:t>
            </a:r>
            <a:endParaRPr 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6098844" y="6523447"/>
            <a:ext cx="1555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Poly EOS, ISM opacity/100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6371280" y="2046741"/>
            <a:ext cx="2468164" cy="398858"/>
          </a:xfrm>
          <a:prstGeom prst="rect">
            <a:avLst/>
          </a:prstGeom>
          <a:noFill/>
          <a:ln w="12700">
            <a:solidFill>
              <a:srgbClr val="C715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4670" y="117770"/>
            <a:ext cx="89431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Minimum Core Masses for Giant Planet Formation with Realistic Equations of State and Opacities</a:t>
            </a:r>
            <a:endParaRPr lang="en-US" sz="17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03810" y="576494"/>
            <a:ext cx="3544413" cy="618697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589003" y="664083"/>
            <a:ext cx="1518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= </a:t>
            </a:r>
            <a:r>
              <a:rPr lang="en-US" sz="800" dirty="0" smtClean="0"/>
              <a:t>5 </a:t>
            </a:r>
            <a:r>
              <a:rPr lang="en-US" sz="800" dirty="0" smtClean="0"/>
              <a:t>AU</a:t>
            </a:r>
            <a:r>
              <a:rPr lang="en-US" sz="800" dirty="0" smtClean="0"/>
              <a:t>, </a:t>
            </a:r>
            <a:r>
              <a:rPr lang="en-US" sz="800" dirty="0" err="1" smtClean="0"/>
              <a:t>Mc</a:t>
            </a:r>
            <a:r>
              <a:rPr lang="en-US" sz="800" dirty="0" smtClean="0"/>
              <a:t> = </a:t>
            </a:r>
            <a:r>
              <a:rPr lang="en-US" sz="800" dirty="0" smtClean="0"/>
              <a:t>10 </a:t>
            </a:r>
            <a:r>
              <a:rPr lang="en-US" sz="800" dirty="0" smtClean="0"/>
              <a:t>M_E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562394" y="6430243"/>
            <a:ext cx="1460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t_disk</a:t>
            </a:r>
            <a:r>
              <a:rPr lang="en-US" sz="900" dirty="0" smtClean="0"/>
              <a:t> ~ 3 </a:t>
            </a:r>
            <a:r>
              <a:rPr lang="en-US" sz="900" dirty="0" err="1" smtClean="0"/>
              <a:t>Myr</a:t>
            </a:r>
            <a:r>
              <a:rPr lang="en-US" sz="900" dirty="0" smtClean="0"/>
              <a:t>, </a:t>
            </a:r>
            <a:r>
              <a:rPr lang="en-US" sz="900" dirty="0" smtClean="0"/>
              <a:t>ISM </a:t>
            </a:r>
            <a:r>
              <a:rPr lang="en-US" sz="900" dirty="0" smtClean="0"/>
              <a:t>opacity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7285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10411</TotalTime>
  <Words>442</Words>
  <Application>Microsoft Macintosh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Ana-Maria Piso</dc:creator>
  <cp:lastModifiedBy>Ana-Maria Piso</cp:lastModifiedBy>
  <cp:revision>129</cp:revision>
  <cp:lastPrinted>2013-11-13T22:26:29Z</cp:lastPrinted>
  <dcterms:created xsi:type="dcterms:W3CDTF">2013-11-13T18:29:07Z</dcterms:created>
  <dcterms:modified xsi:type="dcterms:W3CDTF">2015-01-23T23:20:57Z</dcterms:modified>
</cp:coreProperties>
</file>