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70" r:id="rId4"/>
    <p:sldId id="285" r:id="rId5"/>
    <p:sldId id="258" r:id="rId6"/>
    <p:sldId id="276" r:id="rId7"/>
    <p:sldId id="277" r:id="rId8"/>
    <p:sldId id="274" r:id="rId9"/>
    <p:sldId id="259" r:id="rId10"/>
    <p:sldId id="291" r:id="rId11"/>
    <p:sldId id="292" r:id="rId12"/>
    <p:sldId id="293" r:id="rId13"/>
    <p:sldId id="303" r:id="rId14"/>
    <p:sldId id="302" r:id="rId15"/>
    <p:sldId id="295" r:id="rId16"/>
    <p:sldId id="265" r:id="rId17"/>
    <p:sldId id="296" r:id="rId18"/>
    <p:sldId id="297" r:id="rId19"/>
    <p:sldId id="298" r:id="rId20"/>
    <p:sldId id="299" r:id="rId21"/>
    <p:sldId id="300"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57"/>
            <p14:sldId id="270"/>
            <p14:sldId id="285"/>
            <p14:sldId id="258"/>
            <p14:sldId id="276"/>
            <p14:sldId id="277"/>
            <p14:sldId id="274"/>
            <p14:sldId id="259"/>
          </p14:sldIdLst>
        </p14:section>
        <p14:section name="Untitled Section" id="{E95DD4B7-C620-3B47-BD4C-68460915B0CF}">
          <p14:sldIdLst>
            <p14:sldId id="291"/>
            <p14:sldId id="292"/>
            <p14:sldId id="293"/>
            <p14:sldId id="303"/>
            <p14:sldId id="302"/>
            <p14:sldId id="295"/>
            <p14:sldId id="265"/>
            <p14:sldId id="296"/>
            <p14:sldId id="297"/>
            <p14:sldId id="298"/>
            <p14:sldId id="299"/>
            <p14:sldId id="300"/>
            <p14:sldId id="30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17E"/>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378" autoAdjust="0"/>
  </p:normalViewPr>
  <p:slideViewPr>
    <p:cSldViewPr snapToGrid="0" snapToObjects="1">
      <p:cViewPr varScale="1">
        <p:scale>
          <a:sx n="107" d="100"/>
          <a:sy n="107" d="100"/>
        </p:scale>
        <p:origin x="-21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standard model. In order</a:t>
            </a:r>
            <a:r>
              <a:rPr lang="en-US" baseline="0" dirty="0" smtClean="0"/>
              <a:t> to grow a core massive enough to accumulate an atmosphere, you need, on average, a high </a:t>
            </a:r>
            <a:r>
              <a:rPr lang="en-US" baseline="0" dirty="0" err="1" smtClean="0"/>
              <a:t>planetesimal</a:t>
            </a:r>
            <a:r>
              <a:rPr lang="en-US" baseline="0" dirty="0" smtClean="0"/>
              <a:t> accretion rate. The incoming </a:t>
            </a:r>
            <a:r>
              <a:rPr lang="en-US" baseline="0" dirty="0" err="1" smtClean="0"/>
              <a:t>planetesimals</a:t>
            </a:r>
            <a:r>
              <a:rPr lang="en-US" baseline="0" dirty="0" smtClean="0"/>
              <a:t> therefore heat up the atmosphere and this energy is radiated away resulting in a high luminosity. As such, the atmosphere is in a steady state at all times, in which all the energy from the incoming </a:t>
            </a:r>
            <a:r>
              <a:rPr lang="en-US" baseline="0" dirty="0" err="1" smtClean="0"/>
              <a:t>planetesimals</a:t>
            </a:r>
            <a:r>
              <a:rPr lang="en-US" baseline="0" dirty="0" smtClean="0"/>
              <a:t> is radiated away by the </a:t>
            </a:r>
            <a:r>
              <a:rPr lang="en-US" baseline="0" dirty="0" err="1" smtClean="0"/>
              <a:t>atmopshere</a:t>
            </a:r>
            <a:r>
              <a:rPr lang="en-US" baseline="0" dirty="0" smtClean="0"/>
              <a:t>. The core and the atmosphere grow together, and the mass of the atmosphere is a function of the core mass.</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2</a:t>
            </a:fld>
            <a:endParaRPr lang="en-US"/>
          </a:p>
        </p:txBody>
      </p:sp>
    </p:spTree>
    <p:extLst>
      <p:ext uri="{BB962C8B-B14F-4D97-AF65-F5344CB8AC3E}">
        <p14:creationId xmlns:p14="http://schemas.microsoft.com/office/powerpoint/2010/main" val="109200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a bit more closely: since the mass of the atmosphere is a</a:t>
            </a:r>
            <a:r>
              <a:rPr lang="en-US" baseline="0" dirty="0" smtClean="0"/>
              <a:t> function of the core mass, every core mass will </a:t>
            </a:r>
            <a:r>
              <a:rPr lang="en-US" baseline="0" dirty="0" err="1" smtClean="0"/>
              <a:t>uniquley</a:t>
            </a:r>
            <a:r>
              <a:rPr lang="en-US" baseline="0" dirty="0" smtClean="0"/>
              <a:t> map to one atmosphere mass;</a:t>
            </a:r>
            <a:r>
              <a:rPr lang="en-US" dirty="0" smtClean="0"/>
              <a:t>  moreover,</a:t>
            </a:r>
            <a:r>
              <a:rPr lang="en-US" baseline="0" dirty="0" smtClean="0"/>
              <a:t> as the core grows larger, it will hold a fractionally larger atmosphere mass; so at some point in this evolution, the masses of the atmosphere and core will become roughly equal, at which point a process of rapid gas accretion starts and a massive atmosphere is accumulated; this core mass is well defined for a set of disk conditions, and it’s called the critical core mass. Now, this is the story when </a:t>
            </a:r>
            <a:r>
              <a:rPr lang="en-US" baseline="0" dirty="0" err="1" smtClean="0"/>
              <a:t>planetesimal</a:t>
            </a:r>
            <a:r>
              <a:rPr lang="en-US" baseline="0" dirty="0" smtClean="0"/>
              <a:t> accretion occurs at the standard rate.</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3</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4</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a:t>
            </a:r>
            <a:r>
              <a:rPr lang="en-US" baseline="0" dirty="0" err="1" smtClean="0"/>
              <a:t>planetesimal</a:t>
            </a:r>
            <a:r>
              <a:rPr lang="en-US" baseline="0" dirty="0" smtClean="0"/>
              <a:t> accretion need not be constant at given location in the disk throughout the disk life, and there are studies that have made this assumptions. So let’s imagine a different scenario. First, we are in the standard case; we have a high </a:t>
            </a:r>
            <a:r>
              <a:rPr lang="en-US" baseline="0" dirty="0" err="1" smtClean="0"/>
              <a:t>planetesimal</a:t>
            </a:r>
            <a:r>
              <a:rPr lang="en-US" baseline="0" dirty="0" smtClean="0"/>
              <a:t> accretion rate, so the core grows, but the atmosphere remains small; then at some point later on, the core has grown more massive, but the atmosphere remains small by comparison. At this point, </a:t>
            </a:r>
            <a:r>
              <a:rPr lang="en-US" baseline="0" dirty="0" err="1" smtClean="0"/>
              <a:t>planetesimal</a:t>
            </a:r>
            <a:r>
              <a:rPr lang="en-US" baseline="0" dirty="0" smtClean="0"/>
              <a:t> accretion slows down. So now the core no longer grows significantly; the atmosphere still loses energy but is not gaining any from </a:t>
            </a:r>
            <a:r>
              <a:rPr lang="en-US" baseline="0" dirty="0" err="1" smtClean="0"/>
              <a:t>planetesimals</a:t>
            </a:r>
            <a:r>
              <a:rPr lang="en-US" baseline="0" dirty="0" smtClean="0"/>
              <a:t> anymore. Instead, now the energy is given by the contraction of the envelope due to gas accretion.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B4712D-D2CB-8747-9EC4-89869EAABFB2}" type="slidenum">
              <a:rPr lang="en-US" smtClean="0"/>
              <a:t>5</a:t>
            </a:fld>
            <a:endParaRPr lang="en-US"/>
          </a:p>
        </p:txBody>
      </p:sp>
    </p:spTree>
    <p:extLst>
      <p:ext uri="{BB962C8B-B14F-4D97-AF65-F5344CB8AC3E}">
        <p14:creationId xmlns:p14="http://schemas.microsoft.com/office/powerpoint/2010/main" val="357303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we’re in this scenario</a:t>
            </a:r>
            <a:r>
              <a:rPr lang="en-US" baseline="0" dirty="0" smtClean="0"/>
              <a:t> of low </a:t>
            </a:r>
            <a:r>
              <a:rPr lang="en-US" baseline="0" dirty="0" err="1" smtClean="0"/>
              <a:t>planetesimal</a:t>
            </a:r>
            <a:r>
              <a:rPr lang="en-US" baseline="0" dirty="0" smtClean="0"/>
              <a:t> accretion, the luminosity evolution of the atmosphere will be dominated by KH contraction.</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39820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this regime, there is no longer a steady state, but rather the atmosphere mass is a function of time; now core growth is negligible; so you start with a small atmosphere that gradually grows until it become comparable to the core mass; so in this scenario, every core can have an atmosphere equal to its own and become critical</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7</a:t>
            </a:fld>
            <a:endParaRPr lang="en-US"/>
          </a:p>
        </p:txBody>
      </p:sp>
    </p:spTree>
    <p:extLst>
      <p:ext uri="{BB962C8B-B14F-4D97-AF65-F5344CB8AC3E}">
        <p14:creationId xmlns:p14="http://schemas.microsoft.com/office/powerpoint/2010/main" val="7075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Why </a:t>
            </a:r>
            <a:r>
              <a:rPr lang="en-US" dirty="0" err="1" smtClean="0"/>
              <a:t>Lacc</a:t>
            </a:r>
            <a:r>
              <a:rPr lang="en-US" dirty="0" smtClean="0"/>
              <a:t>=0?</a:t>
            </a:r>
          </a:p>
          <a:p>
            <a:pPr marL="171450" indent="-171450">
              <a:buFontTx/>
              <a:buChar char="-"/>
            </a:pPr>
            <a:r>
              <a:rPr lang="en-US" dirty="0" smtClean="0"/>
              <a:t>- to get around the difficulty to form a giant planet</a:t>
            </a:r>
            <a:r>
              <a:rPr lang="en-US" baseline="0" dirty="0" smtClean="0"/>
              <a:t> a large distances </a:t>
            </a:r>
            <a:r>
              <a:rPr lang="en-US" baseline="0" dirty="0" err="1" smtClean="0"/>
              <a:t>throigh</a:t>
            </a:r>
            <a:r>
              <a:rPr lang="en-US" baseline="0" dirty="0" smtClean="0"/>
              <a:t> core </a:t>
            </a:r>
            <a:r>
              <a:rPr lang="en-US" baseline="0" dirty="0" err="1" smtClean="0"/>
              <a:t>acc</a:t>
            </a:r>
            <a:endParaRPr lang="en-US" baseline="0" dirty="0" smtClean="0"/>
          </a:p>
          <a:p>
            <a:pPr marL="171450" indent="-171450">
              <a:buFontTx/>
              <a:buChar char="-"/>
            </a:pPr>
            <a:r>
              <a:rPr lang="en-US" baseline="0" dirty="0" smtClean="0"/>
              <a:t>- you can depleted zone of </a:t>
            </a:r>
            <a:r>
              <a:rPr lang="en-US" baseline="0" dirty="0" err="1" smtClean="0"/>
              <a:t>planetesimals</a:t>
            </a:r>
            <a:endParaRPr lang="en-US" baseline="0" dirty="0" smtClean="0"/>
          </a:p>
          <a:p>
            <a:pPr marL="171450" indent="-171450">
              <a:buFontTx/>
              <a:buChar char="-"/>
            </a:pPr>
            <a:r>
              <a:rPr lang="en-US" baseline="0" dirty="0" smtClean="0"/>
              <a:t>-  move the core</a:t>
            </a:r>
            <a:endParaRPr lang="en-US" dirty="0" smtClean="0"/>
          </a:p>
          <a:p>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8</a:t>
            </a:fld>
            <a:endParaRPr lang="en-US"/>
          </a:p>
        </p:txBody>
      </p:sp>
    </p:spTree>
    <p:extLst>
      <p:ext uri="{BB962C8B-B14F-4D97-AF65-F5344CB8AC3E}">
        <p14:creationId xmlns:p14="http://schemas.microsoft.com/office/powerpoint/2010/main" val="410783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am plotting the critical core mass as a function of </a:t>
            </a:r>
            <a:r>
              <a:rPr lang="en-US" baseline="0" dirty="0" err="1" smtClean="0"/>
              <a:t>semimajor</a:t>
            </a:r>
            <a:r>
              <a:rPr lang="en-US" baseline="0" dirty="0" smtClean="0"/>
              <a:t> axis for an ideal diatomic gas. So you can see already that this value is smaller than the standard 10 Me even in the more inner parts of the disk; in a few moments I will show how this critical core mass compares to results from standard studies. But let’s first see what </a:t>
            </a:r>
            <a:r>
              <a:rPr lang="en-US" baseline="0" dirty="0" err="1" smtClean="0"/>
              <a:t>Mcrit</a:t>
            </a:r>
            <a:r>
              <a:rPr lang="en-US" baseline="0" dirty="0" smtClean="0"/>
              <a:t> depends on. </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16</a:t>
            </a:fld>
            <a:endParaRPr lang="en-US"/>
          </a:p>
        </p:txBody>
      </p:sp>
    </p:spTree>
    <p:extLst>
      <p:ext uri="{BB962C8B-B14F-4D97-AF65-F5344CB8AC3E}">
        <p14:creationId xmlns:p14="http://schemas.microsoft.com/office/powerpoint/2010/main" val="97529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5"/>
            <a:ext cx="7772400" cy="1470025"/>
          </a:xfrm>
        </p:spPr>
        <p:txBody>
          <a:bodyPr/>
          <a:lstStyle/>
          <a:p>
            <a:r>
              <a:rPr lang="en-US" dirty="0" smtClean="0"/>
              <a:t>Minimum Core Masses for Giant Planet Formation</a:t>
            </a:r>
            <a:endParaRPr lang="en-US" dirty="0"/>
          </a:p>
        </p:txBody>
      </p:sp>
      <p:sp>
        <p:nvSpPr>
          <p:cNvPr id="3" name="Subtitle 2"/>
          <p:cNvSpPr>
            <a:spLocks noGrp="1"/>
          </p:cNvSpPr>
          <p:nvPr>
            <p:ph type="subTitle" idx="1"/>
          </p:nvPr>
        </p:nvSpPr>
        <p:spPr>
          <a:xfrm>
            <a:off x="235165" y="2301320"/>
            <a:ext cx="8481619" cy="1476329"/>
          </a:xfrm>
        </p:spPr>
        <p:txBody>
          <a:bodyPr/>
          <a:lstStyle/>
          <a:p>
            <a:r>
              <a:rPr lang="en-US" u="sng" dirty="0" smtClean="0"/>
              <a:t>Ana-Maria Piso</a:t>
            </a:r>
            <a:r>
              <a:rPr lang="en-US" u="sng" baseline="30000" dirty="0" smtClean="0"/>
              <a:t>1</a:t>
            </a:r>
            <a:r>
              <a:rPr lang="en-US" dirty="0" smtClean="0"/>
              <a:t> </a:t>
            </a:r>
          </a:p>
          <a:p>
            <a:r>
              <a:rPr lang="en-US" sz="2600" dirty="0" smtClean="0"/>
              <a:t>Andrew Youdin</a:t>
            </a:r>
            <a:r>
              <a:rPr lang="en-US" sz="2600" baseline="30000" dirty="0" smtClean="0"/>
              <a:t>2</a:t>
            </a:r>
            <a:r>
              <a:rPr lang="en-US" sz="2600" dirty="0" smtClean="0"/>
              <a:t>, Ruth Murray-Clay</a:t>
            </a:r>
            <a:r>
              <a:rPr lang="en-US" sz="2600" baseline="30000" dirty="0" smtClean="0"/>
              <a:t>1,3</a:t>
            </a:r>
            <a:r>
              <a:rPr lang="en-US" sz="2600" dirty="0" smtClean="0"/>
              <a:t> </a:t>
            </a:r>
          </a:p>
        </p:txBody>
      </p:sp>
      <p:sp>
        <p:nvSpPr>
          <p:cNvPr id="4" name="TextBox 3"/>
          <p:cNvSpPr txBox="1"/>
          <p:nvPr/>
        </p:nvSpPr>
        <p:spPr>
          <a:xfrm>
            <a:off x="1959709" y="5848605"/>
            <a:ext cx="4734656" cy="923330"/>
          </a:xfrm>
          <a:prstGeom prst="rect">
            <a:avLst/>
          </a:prstGeom>
          <a:noFill/>
        </p:spPr>
        <p:txBody>
          <a:bodyPr wrap="square" rtlCol="0">
            <a:spAutoFit/>
          </a:bodyPr>
          <a:lstStyle/>
          <a:p>
            <a:pPr algn="ctr"/>
            <a:r>
              <a:rPr lang="en-US" baseline="30000" dirty="0" smtClean="0"/>
              <a:t>1</a:t>
            </a:r>
            <a:r>
              <a:rPr lang="en-US" dirty="0" smtClean="0"/>
              <a:t>Harvard-Smithsonian Center for Astrophysics</a:t>
            </a:r>
          </a:p>
          <a:p>
            <a:pPr algn="ctr"/>
            <a:r>
              <a:rPr lang="en-US" baseline="30000" dirty="0"/>
              <a:t>2</a:t>
            </a:r>
            <a:r>
              <a:rPr lang="en-US" dirty="0"/>
              <a:t>Steward Observatory, University of Arizona</a:t>
            </a:r>
          </a:p>
          <a:p>
            <a:pPr algn="ctr"/>
            <a:r>
              <a:rPr lang="en-US" baseline="30000" dirty="0" smtClean="0"/>
              <a:t>3</a:t>
            </a:r>
            <a:r>
              <a:rPr lang="en-US" dirty="0" smtClean="0"/>
              <a:t>University </a:t>
            </a:r>
            <a:r>
              <a:rPr lang="en-US" dirty="0" smtClean="0"/>
              <a:t>of California Santa Barbara</a:t>
            </a:r>
            <a:endParaRPr lang="en-US" baseline="30000" dirty="0"/>
          </a:p>
        </p:txBody>
      </p:sp>
      <p:pic>
        <p:nvPicPr>
          <p:cNvPr id="5" name="Picture 4"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2" y="3494631"/>
            <a:ext cx="6855224" cy="2319437"/>
          </a:xfrm>
          <a:prstGeom prst="rect">
            <a:avLst/>
          </a:prstGeom>
        </p:spPr>
      </p:pic>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24799501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2" name="Rectangle 1"/>
          <p:cNvSpPr/>
          <p:nvPr/>
        </p:nvSpPr>
        <p:spPr>
          <a:xfrm>
            <a:off x="266520" y="3324326"/>
            <a:ext cx="4507468" cy="74222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spTree>
    <p:extLst>
      <p:ext uri="{BB962C8B-B14F-4D97-AF65-F5344CB8AC3E}">
        <p14:creationId xmlns:p14="http://schemas.microsoft.com/office/powerpoint/2010/main" val="26482298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590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sp>
        <p:nvSpPr>
          <p:cNvPr id="37"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pic>
        <p:nvPicPr>
          <p:cNvPr id="38" name="Picture 37"/>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cxnSp>
        <p:nvCxnSpPr>
          <p:cNvPr id="39" name="Straight Arrow Connector 38"/>
          <p:cNvCxnSpPr/>
          <p:nvPr/>
        </p:nvCxnSpPr>
        <p:spPr>
          <a:xfrm flipH="1" flipV="1">
            <a:off x="2810492" y="467217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286041" y="467217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3798778" y="2769700"/>
            <a:ext cx="2051762" cy="655047"/>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21135333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fontScale="90000"/>
          </a:bodyPr>
          <a:lstStyle/>
          <a:p>
            <a:r>
              <a:rPr lang="en-US" dirty="0" smtClean="0"/>
              <a:t>   </a:t>
            </a:r>
            <a:r>
              <a:rPr lang="en-US" sz="3800" dirty="0" smtClean="0"/>
              <a:t>Adiabatic gradient                 is                            </a:t>
            </a:r>
            <a:r>
              <a:rPr lang="en-US" sz="3800" dirty="0" smtClean="0">
                <a:solidFill>
                  <a:srgbClr val="FFFF00"/>
                </a:solidFill>
              </a:rPr>
              <a:t>variable</a:t>
            </a:r>
            <a:r>
              <a:rPr lang="en-US" sz="3800" dirty="0" smtClean="0"/>
              <a:t> for </a:t>
            </a:r>
            <a:r>
              <a:rPr lang="en-US" sz="3800" dirty="0" smtClean="0">
                <a:solidFill>
                  <a:srgbClr val="FFFF00"/>
                </a:solidFill>
              </a:rPr>
              <a:t>realistic EOS</a:t>
            </a:r>
            <a:endParaRPr lang="en-US" sz="3800" dirty="0">
              <a:solidFill>
                <a:srgbClr val="FFFF00"/>
              </a:solidFill>
            </a:endParaRPr>
          </a:p>
        </p:txBody>
      </p:sp>
      <p:grpSp>
        <p:nvGrpSpPr>
          <p:cNvPr id="34" name="Group 33"/>
          <p:cNvGrpSpPr/>
          <p:nvPr/>
        </p:nvGrpSpPr>
        <p:grpSpPr>
          <a:xfrm>
            <a:off x="648560" y="2350736"/>
            <a:ext cx="7890793" cy="4207747"/>
            <a:chOff x="648560" y="1918416"/>
            <a:chExt cx="7890793" cy="4207747"/>
          </a:xfrm>
        </p:grpSpPr>
        <p:grpSp>
          <p:nvGrpSpPr>
            <p:cNvPr id="20" name="Group 19"/>
            <p:cNvGrpSpPr/>
            <p:nvPr/>
          </p:nvGrpSpPr>
          <p:grpSpPr>
            <a:xfrm>
              <a:off x="648560" y="1918416"/>
              <a:ext cx="7890793" cy="4207747"/>
              <a:chOff x="648560" y="1918416"/>
              <a:chExt cx="7890793" cy="4207747"/>
            </a:xfrm>
          </p:grpSpPr>
          <p:grpSp>
            <p:nvGrpSpPr>
              <p:cNvPr id="18" name="Group 17"/>
              <p:cNvGrpSpPr/>
              <p:nvPr/>
            </p:nvGrpSpPr>
            <p:grpSpPr>
              <a:xfrm>
                <a:off x="648560" y="1918416"/>
                <a:ext cx="7890793" cy="4207747"/>
                <a:chOff x="553977" y="2418285"/>
                <a:chExt cx="7728656" cy="3707878"/>
              </a:xfrm>
            </p:grpSpPr>
            <p:sp>
              <p:nvSpPr>
                <p:cNvPr id="17" name="Rectangle 16"/>
                <p:cNvSpPr/>
                <p:nvPr/>
              </p:nvSpPr>
              <p:spPr>
                <a:xfrm>
                  <a:off x="553977" y="2418285"/>
                  <a:ext cx="7728656" cy="370787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700806" y="2617117"/>
                  <a:ext cx="7457536" cy="3342962"/>
                  <a:chOff x="687294" y="3363028"/>
                  <a:chExt cx="7457536" cy="3342962"/>
                </a:xfrm>
              </p:grpSpPr>
              <p:pic>
                <p:nvPicPr>
                  <p:cNvPr id="5" name="Picture 4" descr="delad_S_exolunc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4" y="3363028"/>
                    <a:ext cx="3682005" cy="3263900"/>
                  </a:xfrm>
                  <a:prstGeom prst="rect">
                    <a:avLst/>
                  </a:prstGeom>
                </p:spPr>
              </p:pic>
              <p:pic>
                <p:nvPicPr>
                  <p:cNvPr id="6" name="Picture 5" descr="delad_S_exolunch_3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230" y="3442090"/>
                    <a:ext cx="3784600" cy="3263900"/>
                  </a:xfrm>
                  <a:prstGeom prst="rect">
                    <a:avLst/>
                  </a:prstGeom>
                </p:spPr>
              </p:pic>
            </p:grpSp>
            <p:sp>
              <p:nvSpPr>
                <p:cNvPr id="7" name="TextBox 6"/>
                <p:cNvSpPr txBox="1"/>
                <p:nvPr/>
              </p:nvSpPr>
              <p:spPr>
                <a:xfrm>
                  <a:off x="1951938" y="2524215"/>
                  <a:ext cx="1597691" cy="325456"/>
                </a:xfrm>
                <a:prstGeom prst="rect">
                  <a:avLst/>
                </a:prstGeom>
                <a:noFill/>
              </p:spPr>
              <p:txBody>
                <a:bodyPr wrap="square" rtlCol="0">
                  <a:spAutoFit/>
                </a:bodyPr>
                <a:lstStyle/>
                <a:p>
                  <a:r>
                    <a:rPr lang="en-US" dirty="0" smtClean="0">
                      <a:solidFill>
                        <a:srgbClr val="000000"/>
                      </a:solidFill>
                    </a:rPr>
                    <a:t>H2 dissociation</a:t>
                  </a:r>
                  <a:endParaRPr lang="en-US" dirty="0">
                    <a:solidFill>
                      <a:srgbClr val="000000"/>
                    </a:solidFill>
                  </a:endParaRPr>
                </a:p>
              </p:txBody>
            </p:sp>
            <p:cxnSp>
              <p:nvCxnSpPr>
                <p:cNvPr id="8" name="Straight Arrow Connector 7"/>
                <p:cNvCxnSpPr/>
                <p:nvPr/>
              </p:nvCxnSpPr>
              <p:spPr>
                <a:xfrm>
                  <a:off x="2671486" y="2849171"/>
                  <a:ext cx="672410" cy="84203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738051" y="2849171"/>
                  <a:ext cx="378665" cy="25776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2529" y="2528368"/>
                  <a:ext cx="1360174" cy="325456"/>
                </a:xfrm>
                <a:prstGeom prst="rect">
                  <a:avLst/>
                </a:prstGeom>
                <a:noFill/>
              </p:spPr>
              <p:txBody>
                <a:bodyPr wrap="square" rtlCol="0">
                  <a:spAutoFit/>
                </a:bodyPr>
                <a:lstStyle/>
                <a:p>
                  <a:r>
                    <a:rPr lang="en-US" dirty="0" smtClean="0">
                      <a:solidFill>
                        <a:srgbClr val="000000"/>
                      </a:solidFill>
                    </a:rPr>
                    <a:t>H ionization</a:t>
                  </a:r>
                  <a:endParaRPr lang="en-US" dirty="0">
                    <a:solidFill>
                      <a:srgbClr val="000000"/>
                    </a:solidFill>
                  </a:endParaRPr>
                </a:p>
              </p:txBody>
            </p:sp>
            <p:cxnSp>
              <p:nvCxnSpPr>
                <p:cNvPr id="11" name="Straight Arrow Connector 10"/>
                <p:cNvCxnSpPr/>
                <p:nvPr/>
              </p:nvCxnSpPr>
              <p:spPr>
                <a:xfrm flipV="1">
                  <a:off x="1010125" y="4366545"/>
                  <a:ext cx="1331675" cy="1398631"/>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39466" y="2787477"/>
                  <a:ext cx="2009603" cy="577229"/>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649068" y="2787477"/>
                  <a:ext cx="1092832" cy="1134060"/>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127643" y="2462021"/>
                  <a:ext cx="1606698" cy="325456"/>
                </a:xfrm>
                <a:prstGeom prst="rect">
                  <a:avLst/>
                </a:prstGeom>
                <a:noFill/>
              </p:spPr>
              <p:txBody>
                <a:bodyPr wrap="square" rtlCol="0">
                  <a:spAutoFit/>
                </a:bodyPr>
                <a:lstStyle/>
                <a:p>
                  <a:r>
                    <a:rPr lang="en-US" dirty="0" smtClean="0">
                      <a:solidFill>
                        <a:schemeClr val="bg1"/>
                      </a:solidFill>
                    </a:rPr>
                    <a:t>Saumon+95</a:t>
                  </a:r>
                  <a:endParaRPr lang="en-US" dirty="0">
                    <a:solidFill>
                      <a:schemeClr val="bg1"/>
                    </a:solidFill>
                  </a:endParaRPr>
                </a:p>
              </p:txBody>
            </p:sp>
          </p:grpSp>
          <p:sp>
            <p:nvSpPr>
              <p:cNvPr id="19" name="TextBox 18"/>
              <p:cNvSpPr txBox="1"/>
              <p:nvPr/>
            </p:nvSpPr>
            <p:spPr>
              <a:xfrm>
                <a:off x="744421" y="5684327"/>
                <a:ext cx="1277379" cy="369332"/>
              </a:xfrm>
              <a:prstGeom prst="rect">
                <a:avLst/>
              </a:prstGeom>
              <a:noFill/>
            </p:spPr>
            <p:txBody>
              <a:bodyPr wrap="square" rtlCol="0">
                <a:spAutoFit/>
              </a:bodyPr>
              <a:lstStyle/>
              <a:p>
                <a:r>
                  <a:rPr lang="en-US" dirty="0" smtClean="0">
                    <a:solidFill>
                      <a:srgbClr val="000000"/>
                    </a:solidFill>
                  </a:rPr>
                  <a:t>Ideal gas</a:t>
                </a:r>
                <a:endParaRPr lang="en-US" dirty="0">
                  <a:solidFill>
                    <a:srgbClr val="000000"/>
                  </a:solidFill>
                </a:endParaRPr>
              </a:p>
            </p:txBody>
          </p:sp>
        </p:grpSp>
        <p:cxnSp>
          <p:nvCxnSpPr>
            <p:cNvPr id="21" name="Straight Arrow Connector 20"/>
            <p:cNvCxnSpPr/>
            <p:nvPr/>
          </p:nvCxnSpPr>
          <p:spPr>
            <a:xfrm flipH="1" flipV="1">
              <a:off x="2810492" y="4239852"/>
              <a:ext cx="1475549"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286041" y="4239852"/>
              <a:ext cx="1172660" cy="1444476"/>
            </a:xfrm>
            <a:prstGeom prst="straightConnector1">
              <a:avLst/>
            </a:prstGeom>
            <a:ln>
              <a:solidFill>
                <a:schemeClr val="bg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651875" y="5675980"/>
              <a:ext cx="1666300" cy="369332"/>
            </a:xfrm>
            <a:prstGeom prst="rect">
              <a:avLst/>
            </a:prstGeom>
            <a:noFill/>
          </p:spPr>
          <p:txBody>
            <a:bodyPr wrap="square" rtlCol="0">
              <a:spAutoFit/>
            </a:bodyPr>
            <a:lstStyle/>
            <a:p>
              <a:r>
                <a:rPr lang="en-US" dirty="0" smtClean="0">
                  <a:solidFill>
                    <a:srgbClr val="000000"/>
                  </a:solidFill>
                </a:rPr>
                <a:t>Our extension</a:t>
              </a:r>
              <a:endParaRPr lang="en-US" dirty="0">
                <a:solidFill>
                  <a:srgbClr val="000000"/>
                </a:solidFill>
              </a:endParaRPr>
            </a:p>
          </p:txBody>
        </p:sp>
      </p:grpSp>
      <p:pic>
        <p:nvPicPr>
          <p:cNvPr id="35" name="Picture 34"/>
          <p:cNvPicPr/>
          <p:nvPr/>
        </p:nvPicPr>
        <p:blipFill>
          <a:blip r:embed="rId4"/>
          <a:stretch>
            <a:fillRect/>
          </a:stretch>
        </p:blipFill>
        <p:spPr>
          <a:xfrm>
            <a:off x="5528254" y="99008"/>
            <a:ext cx="1296547" cy="554135"/>
          </a:xfrm>
          <a:prstGeom prst="rect">
            <a:avLst/>
          </a:prstGeom>
          <a:solidFill>
            <a:srgbClr val="FFFF00"/>
          </a:solidFill>
          <a:ln w="25400">
            <a:solidFill>
              <a:srgbClr val="0000FF"/>
            </a:solidFill>
          </a:ln>
        </p:spPr>
      </p:pic>
      <p:sp>
        <p:nvSpPr>
          <p:cNvPr id="3" name="Rectangle 2"/>
          <p:cNvSpPr/>
          <p:nvPr/>
        </p:nvSpPr>
        <p:spPr>
          <a:xfrm>
            <a:off x="562059" y="1385759"/>
            <a:ext cx="7977294" cy="769441"/>
          </a:xfrm>
          <a:prstGeom prst="rect">
            <a:avLst/>
          </a:prstGeom>
        </p:spPr>
        <p:txBody>
          <a:bodyPr wrap="square">
            <a:spAutoFit/>
          </a:bodyPr>
          <a:lstStyle/>
          <a:p>
            <a:r>
              <a:rPr lang="en-US" sz="2200" dirty="0" smtClean="0"/>
              <a:t>H</a:t>
            </a:r>
            <a:r>
              <a:rPr lang="en-US" sz="2200" baseline="-25000" dirty="0" smtClean="0"/>
              <a:t>2</a:t>
            </a:r>
            <a:r>
              <a:rPr lang="en-US" sz="2200" dirty="0" smtClean="0"/>
              <a:t> </a:t>
            </a:r>
            <a:r>
              <a:rPr lang="en-US" sz="2200" dirty="0"/>
              <a:t>spin isomers        </a:t>
            </a:r>
            <a:r>
              <a:rPr lang="en-US" sz="2200" dirty="0">
                <a:solidFill>
                  <a:srgbClr val="FFFF00"/>
                </a:solidFill>
              </a:rPr>
              <a:t>ORTHOHYDROGEN</a:t>
            </a:r>
            <a:r>
              <a:rPr lang="en-US" sz="2200" dirty="0"/>
              <a:t> and       </a:t>
            </a:r>
            <a:r>
              <a:rPr lang="en-US" sz="2200" dirty="0">
                <a:solidFill>
                  <a:srgbClr val="FFFF00"/>
                </a:solidFill>
              </a:rPr>
              <a:t>PARAHYDROGEN</a:t>
            </a:r>
            <a:r>
              <a:rPr lang="en-US" sz="2200" dirty="0"/>
              <a:t> can be in </a:t>
            </a:r>
            <a:r>
              <a:rPr lang="en-US" sz="2200" b="1" dirty="0">
                <a:solidFill>
                  <a:srgbClr val="FFFF00"/>
                </a:solidFill>
              </a:rPr>
              <a:t>thermal equilibrium </a:t>
            </a:r>
            <a:r>
              <a:rPr lang="en-US" sz="2200" dirty="0"/>
              <a:t>or </a:t>
            </a:r>
            <a:r>
              <a:rPr lang="en-US" sz="2200" b="1" dirty="0">
                <a:solidFill>
                  <a:srgbClr val="FFFF00"/>
                </a:solidFill>
              </a:rPr>
              <a:t>fixed ratio</a:t>
            </a:r>
            <a:r>
              <a:rPr lang="en-US" sz="2200" dirty="0">
                <a:solidFill>
                  <a:srgbClr val="FFFF00"/>
                </a:solidFill>
              </a:rPr>
              <a:t>           </a:t>
            </a:r>
          </a:p>
        </p:txBody>
      </p:sp>
      <p:grpSp>
        <p:nvGrpSpPr>
          <p:cNvPr id="24" name="Group 23"/>
          <p:cNvGrpSpPr/>
          <p:nvPr/>
        </p:nvGrpSpPr>
        <p:grpSpPr>
          <a:xfrm rot="10800000">
            <a:off x="2658093" y="1492850"/>
            <a:ext cx="152400" cy="271538"/>
            <a:chOff x="1204358" y="3024299"/>
            <a:chExt cx="152400" cy="271538"/>
          </a:xfrm>
        </p:grpSpPr>
        <p:cxnSp>
          <p:nvCxnSpPr>
            <p:cNvPr id="25" name="Straight Arrow Connector 24"/>
            <p:cNvCxnSpPr/>
            <p:nvPr/>
          </p:nvCxnSpPr>
          <p:spPr>
            <a:xfrm>
              <a:off x="12043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356758"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5721401" y="1492850"/>
            <a:ext cx="145073" cy="271539"/>
            <a:chOff x="3609591" y="3024299"/>
            <a:chExt cx="145073" cy="271539"/>
          </a:xfrm>
        </p:grpSpPr>
        <p:cxnSp>
          <p:nvCxnSpPr>
            <p:cNvPr id="29" name="Straight Arrow Connector 28"/>
            <p:cNvCxnSpPr/>
            <p:nvPr/>
          </p:nvCxnSpPr>
          <p:spPr>
            <a:xfrm rot="10800000">
              <a:off x="3609591" y="3024299"/>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754664" y="3024300"/>
              <a:ext cx="0" cy="271538"/>
            </a:xfrm>
            <a:prstGeom prst="straightConnector1">
              <a:avLst/>
            </a:prstGeom>
            <a:ln w="38100" cap="flat">
              <a:solidFill>
                <a:srgbClr val="FFFF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1666927" y="3132226"/>
            <a:ext cx="1315398" cy="646331"/>
          </a:xfrm>
          <a:prstGeom prst="rect">
            <a:avLst/>
          </a:prstGeom>
          <a:noFill/>
        </p:spPr>
        <p:txBody>
          <a:bodyPr wrap="square" rtlCol="0">
            <a:spAutoFit/>
          </a:bodyPr>
          <a:lstStyle/>
          <a:p>
            <a:r>
              <a:rPr lang="en-US" dirty="0" smtClean="0">
                <a:solidFill>
                  <a:srgbClr val="0000FF"/>
                </a:solidFill>
              </a:rPr>
              <a:t>Ortho-</a:t>
            </a:r>
            <a:r>
              <a:rPr lang="en-US" dirty="0" err="1" smtClean="0">
                <a:solidFill>
                  <a:srgbClr val="0000FF"/>
                </a:solidFill>
              </a:rPr>
              <a:t>para</a:t>
            </a:r>
            <a:r>
              <a:rPr lang="en-US" dirty="0" smtClean="0">
                <a:solidFill>
                  <a:srgbClr val="0000FF"/>
                </a:solidFill>
              </a:rPr>
              <a:t> equilibrium</a:t>
            </a:r>
            <a:endParaRPr lang="en-US" dirty="0">
              <a:solidFill>
                <a:srgbClr val="0000FF"/>
              </a:solidFill>
            </a:endParaRPr>
          </a:p>
        </p:txBody>
      </p:sp>
      <p:sp>
        <p:nvSpPr>
          <p:cNvPr id="33" name="TextBox 32"/>
          <p:cNvSpPr txBox="1"/>
          <p:nvPr/>
        </p:nvSpPr>
        <p:spPr>
          <a:xfrm>
            <a:off x="4796556" y="3012853"/>
            <a:ext cx="1315398" cy="923330"/>
          </a:xfrm>
          <a:prstGeom prst="rect">
            <a:avLst/>
          </a:prstGeom>
          <a:noFill/>
        </p:spPr>
        <p:txBody>
          <a:bodyPr wrap="square" rtlCol="0">
            <a:spAutoFit/>
          </a:bodyPr>
          <a:lstStyle/>
          <a:p>
            <a:r>
              <a:rPr lang="en-US" dirty="0" smtClean="0">
                <a:solidFill>
                  <a:srgbClr val="0000FF"/>
                </a:solidFill>
              </a:rPr>
              <a:t>Fixed 3:1 </a:t>
            </a:r>
            <a:r>
              <a:rPr lang="en-US" dirty="0" err="1" smtClean="0">
                <a:solidFill>
                  <a:srgbClr val="0000FF"/>
                </a:solidFill>
              </a:rPr>
              <a:t>ortho</a:t>
            </a:r>
            <a:r>
              <a:rPr lang="en-US" dirty="0" smtClean="0">
                <a:solidFill>
                  <a:srgbClr val="0000FF"/>
                </a:solidFill>
              </a:rPr>
              <a:t>-to-</a:t>
            </a:r>
            <a:r>
              <a:rPr lang="en-US" dirty="0" err="1" smtClean="0">
                <a:solidFill>
                  <a:srgbClr val="0000FF"/>
                </a:solidFill>
              </a:rPr>
              <a:t>para</a:t>
            </a:r>
            <a:r>
              <a:rPr lang="en-US" dirty="0" smtClean="0">
                <a:solidFill>
                  <a:srgbClr val="0000FF"/>
                </a:solidFill>
              </a:rPr>
              <a:t> ratio</a:t>
            </a:r>
            <a:endParaRPr lang="en-US" dirty="0">
              <a:solidFill>
                <a:srgbClr val="0000FF"/>
              </a:solidFill>
            </a:endParaRPr>
          </a:p>
        </p:txBody>
      </p:sp>
      <p:cxnSp>
        <p:nvCxnSpPr>
          <p:cNvPr id="36" name="Straight Arrow Connector 35"/>
          <p:cNvCxnSpPr/>
          <p:nvPr/>
        </p:nvCxnSpPr>
        <p:spPr>
          <a:xfrm flipH="1" flipV="1">
            <a:off x="3497011" y="4958164"/>
            <a:ext cx="3469286" cy="11906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6236800" y="5057740"/>
            <a:ext cx="729497" cy="109109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065654" y="6195621"/>
            <a:ext cx="3621146" cy="369332"/>
          </a:xfrm>
          <a:prstGeom prst="rect">
            <a:avLst/>
          </a:prstGeom>
          <a:noFill/>
        </p:spPr>
        <p:txBody>
          <a:bodyPr wrap="square" rtlCol="0">
            <a:spAutoFit/>
          </a:bodyPr>
          <a:lstStyle/>
          <a:p>
            <a:r>
              <a:rPr lang="en-US" dirty="0" smtClean="0">
                <a:solidFill>
                  <a:srgbClr val="000000"/>
                </a:solidFill>
              </a:rPr>
              <a:t>Partially excited H</a:t>
            </a:r>
            <a:r>
              <a:rPr lang="en-US" baseline="-25000" dirty="0" smtClean="0">
                <a:solidFill>
                  <a:srgbClr val="000000"/>
                </a:solidFill>
              </a:rPr>
              <a:t>2</a:t>
            </a:r>
            <a:r>
              <a:rPr lang="en-US" dirty="0" smtClean="0">
                <a:solidFill>
                  <a:srgbClr val="000000"/>
                </a:solidFill>
              </a:rPr>
              <a:t> rotational states</a:t>
            </a:r>
            <a:endParaRPr lang="en-US" dirty="0">
              <a:solidFill>
                <a:srgbClr val="000000"/>
              </a:solidFill>
            </a:endParaRPr>
          </a:p>
        </p:txBody>
      </p:sp>
    </p:spTree>
    <p:extLst>
      <p:ext uri="{BB962C8B-B14F-4D97-AF65-F5344CB8AC3E}">
        <p14:creationId xmlns:p14="http://schemas.microsoft.com/office/powerpoint/2010/main" val="1220576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Variations in       due to non-ideal EOS effects </a:t>
            </a:r>
            <a:r>
              <a:rPr lang="en-US" sz="3200" dirty="0" smtClean="0">
                <a:solidFill>
                  <a:srgbClr val="FFFF00"/>
                </a:solidFill>
              </a:rPr>
              <a:t>INCREASE</a:t>
            </a:r>
            <a:r>
              <a:rPr lang="en-US" sz="3200" dirty="0" smtClean="0"/>
              <a:t> the atmospheric evolutionary time</a:t>
            </a:r>
            <a:endParaRPr lang="en-US" sz="3200" dirty="0"/>
          </a:p>
        </p:txBody>
      </p:sp>
      <p:grpSp>
        <p:nvGrpSpPr>
          <p:cNvPr id="6" name="Group 5"/>
          <p:cNvGrpSpPr/>
          <p:nvPr/>
        </p:nvGrpSpPr>
        <p:grpSpPr>
          <a:xfrm>
            <a:off x="3027885" y="501824"/>
            <a:ext cx="584168" cy="450291"/>
            <a:chOff x="3046593" y="236149"/>
            <a:chExt cx="584168" cy="450291"/>
          </a:xfrm>
        </p:grpSpPr>
        <p:sp>
          <p:nvSpPr>
            <p:cNvPr id="4" name="Isosceles Triangle 3"/>
            <p:cNvSpPr/>
            <p:nvPr/>
          </p:nvSpPr>
          <p:spPr>
            <a:xfrm>
              <a:off x="3046593" y="236149"/>
              <a:ext cx="313050" cy="288853"/>
            </a:xfrm>
            <a:prstGeom prst="triangle">
              <a:avLst/>
            </a:prstGeom>
            <a:noFill/>
            <a:ln w="38100">
              <a:solidFill>
                <a:schemeClr val="tx1"/>
              </a:solidFill>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24084" y="378663"/>
              <a:ext cx="406677" cy="307777"/>
            </a:xfrm>
            <a:prstGeom prst="rect">
              <a:avLst/>
            </a:prstGeom>
            <a:noFill/>
          </p:spPr>
          <p:txBody>
            <a:bodyPr wrap="square" rtlCol="0">
              <a:spAutoFit/>
            </a:bodyPr>
            <a:lstStyle/>
            <a:p>
              <a:r>
                <a:rPr lang="en-US" sz="1400" dirty="0" smtClean="0"/>
                <a:t>ad</a:t>
              </a:r>
              <a:endParaRPr lang="en-US" sz="1400" dirty="0"/>
            </a:p>
          </p:txBody>
        </p:sp>
      </p:grpSp>
      <p:pic>
        <p:nvPicPr>
          <p:cNvPr id="10" name="Picture 9" descr="tplo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77" y="1589578"/>
            <a:ext cx="6874043" cy="4638519"/>
          </a:xfrm>
          <a:prstGeom prst="rect">
            <a:avLst/>
          </a:prstGeom>
        </p:spPr>
      </p:pic>
      <p:sp>
        <p:nvSpPr>
          <p:cNvPr id="11" name="TextBox 10"/>
          <p:cNvSpPr txBox="1"/>
          <p:nvPr/>
        </p:nvSpPr>
        <p:spPr>
          <a:xfrm>
            <a:off x="3956117" y="1530008"/>
            <a:ext cx="2149443" cy="353943"/>
          </a:xfrm>
          <a:prstGeom prst="rect">
            <a:avLst/>
          </a:prstGeom>
          <a:noFill/>
        </p:spPr>
        <p:txBody>
          <a:bodyPr wrap="square" rtlCol="0">
            <a:spAutoFit/>
          </a:bodyPr>
          <a:lstStyle/>
          <a:p>
            <a:r>
              <a:rPr lang="en-US" sz="1700" dirty="0" smtClean="0">
                <a:solidFill>
                  <a:schemeClr val="bg1"/>
                </a:solidFill>
              </a:rPr>
              <a:t>a = 10 AU, </a:t>
            </a:r>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5 M</a:t>
            </a:r>
            <a:r>
              <a:rPr lang="en-US" sz="1700" baseline="-25000" dirty="0">
                <a:solidFill>
                  <a:schemeClr val="bg1"/>
                </a:solidFill>
              </a:rPr>
              <a:t>E</a:t>
            </a:r>
          </a:p>
        </p:txBody>
      </p:sp>
      <p:sp>
        <p:nvSpPr>
          <p:cNvPr id="12" name="TextBox 11"/>
          <p:cNvSpPr txBox="1"/>
          <p:nvPr/>
        </p:nvSpPr>
        <p:spPr>
          <a:xfrm>
            <a:off x="1280526" y="5664347"/>
            <a:ext cx="3269819" cy="523220"/>
          </a:xfrm>
          <a:prstGeom prst="rect">
            <a:avLst/>
          </a:prstGeom>
          <a:noFill/>
        </p:spPr>
        <p:txBody>
          <a:bodyPr wrap="square" rtlCol="0">
            <a:spAutoFit/>
          </a:bodyPr>
          <a:lstStyle/>
          <a:p>
            <a:r>
              <a:rPr lang="en-US" sz="1400" dirty="0" smtClean="0">
                <a:solidFill>
                  <a:schemeClr val="bg1"/>
                </a:solidFill>
              </a:rPr>
              <a:t>Ortho- and –</a:t>
            </a:r>
            <a:r>
              <a:rPr lang="en-US" sz="1400" dirty="0" err="1" smtClean="0">
                <a:solidFill>
                  <a:schemeClr val="bg1"/>
                </a:solidFill>
              </a:rPr>
              <a:t>parahydrogen</a:t>
            </a:r>
            <a:r>
              <a:rPr lang="en-US" sz="1400" dirty="0" smtClean="0">
                <a:solidFill>
                  <a:schemeClr val="bg1"/>
                </a:solidFill>
              </a:rPr>
              <a:t> in thermal equilibrium, ISM opacity</a:t>
            </a:r>
            <a:endParaRPr lang="en-US" sz="1400" dirty="0">
              <a:solidFill>
                <a:schemeClr val="bg1"/>
              </a:solidFill>
            </a:endParaRPr>
          </a:p>
        </p:txBody>
      </p:sp>
      <p:sp>
        <p:nvSpPr>
          <p:cNvPr id="13" name="TextBox 12"/>
          <p:cNvSpPr txBox="1"/>
          <p:nvPr/>
        </p:nvSpPr>
        <p:spPr>
          <a:xfrm>
            <a:off x="5347704" y="591047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6918051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31458"/>
            <a:ext cx="8229600" cy="1143000"/>
          </a:xfrm>
        </p:spPr>
        <p:txBody>
          <a:bodyPr/>
          <a:lstStyle/>
          <a:p>
            <a:r>
              <a:rPr lang="en-US" dirty="0" smtClean="0"/>
              <a:t>Critical Core Mass</a:t>
            </a:r>
            <a:endParaRPr lang="en-US" dirty="0"/>
          </a:p>
        </p:txBody>
      </p:sp>
      <p:pic>
        <p:nvPicPr>
          <p:cNvPr id="7" name="Picture 6" descr="Mc_vs_a_poly_real_exolunc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13" y="1242008"/>
            <a:ext cx="6864688" cy="5161420"/>
          </a:xfrm>
          <a:prstGeom prst="rect">
            <a:avLst/>
          </a:prstGeom>
        </p:spPr>
      </p:pic>
      <p:sp>
        <p:nvSpPr>
          <p:cNvPr id="10" name="TextBox 9"/>
          <p:cNvSpPr txBox="1"/>
          <p:nvPr/>
        </p:nvSpPr>
        <p:spPr>
          <a:xfrm>
            <a:off x="1269317" y="5984414"/>
            <a:ext cx="2797685" cy="338554"/>
          </a:xfrm>
          <a:prstGeom prst="rect">
            <a:avLst/>
          </a:prstGeom>
          <a:noFill/>
        </p:spPr>
        <p:txBody>
          <a:bodyPr wrap="square" rtlCol="0">
            <a:spAutoFit/>
          </a:bodyPr>
          <a:lstStyle/>
          <a:p>
            <a:r>
              <a:rPr lang="en-US" sz="1600" dirty="0" err="1" smtClean="0">
                <a:solidFill>
                  <a:srgbClr val="000000"/>
                </a:solidFill>
              </a:rPr>
              <a:t>t_disk</a:t>
            </a:r>
            <a:r>
              <a:rPr lang="en-US" sz="1600" dirty="0" smtClean="0">
                <a:solidFill>
                  <a:srgbClr val="000000"/>
                </a:solidFill>
              </a:rPr>
              <a:t> ~ 3 </a:t>
            </a:r>
            <a:r>
              <a:rPr lang="en-US" sz="1600" dirty="0" err="1" smtClean="0">
                <a:solidFill>
                  <a:srgbClr val="000000"/>
                </a:solidFill>
              </a:rPr>
              <a:t>Myr</a:t>
            </a:r>
            <a:r>
              <a:rPr lang="en-US" sz="1600" dirty="0" smtClean="0">
                <a:solidFill>
                  <a:srgbClr val="000000"/>
                </a:solidFill>
              </a:rPr>
              <a:t>, ISM opacity</a:t>
            </a:r>
            <a:endParaRPr lang="en-US" sz="1600" dirty="0">
              <a:solidFill>
                <a:srgbClr val="000000"/>
              </a:solidFill>
            </a:endParaRPr>
          </a:p>
        </p:txBody>
      </p:sp>
      <p:sp>
        <p:nvSpPr>
          <p:cNvPr id="11" name="TextBox 10"/>
          <p:cNvSpPr txBox="1"/>
          <p:nvPr/>
        </p:nvSpPr>
        <p:spPr>
          <a:xfrm>
            <a:off x="5334192" y="6059088"/>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Tree>
    <p:extLst>
      <p:ext uri="{BB962C8B-B14F-4D97-AF65-F5344CB8AC3E}">
        <p14:creationId xmlns:p14="http://schemas.microsoft.com/office/powerpoint/2010/main" val="10978937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Tree>
    <p:extLst>
      <p:ext uri="{BB962C8B-B14F-4D97-AF65-F5344CB8AC3E}">
        <p14:creationId xmlns:p14="http://schemas.microsoft.com/office/powerpoint/2010/main" val="649360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234" y="211918"/>
            <a:ext cx="8229600" cy="1403113"/>
          </a:xfrm>
        </p:spPr>
        <p:txBody>
          <a:bodyPr>
            <a:normAutofit/>
          </a:bodyPr>
          <a:lstStyle/>
          <a:p>
            <a:pPr marL="0" indent="0" algn="ctr">
              <a:buNone/>
            </a:pPr>
            <a:r>
              <a:rPr lang="en-US" sz="4000" dirty="0" smtClean="0"/>
              <a:t>Atmospheric evolution and </a:t>
            </a:r>
            <a:r>
              <a:rPr lang="en-US" sz="4000" dirty="0" err="1" smtClean="0"/>
              <a:t>M</a:t>
            </a:r>
            <a:r>
              <a:rPr lang="en-US" sz="4000" baseline="-25000" dirty="0" err="1" smtClean="0"/>
              <a:t>crit</a:t>
            </a:r>
            <a:r>
              <a:rPr lang="en-US" sz="4000" dirty="0" smtClean="0"/>
              <a:t> are highly dependent on</a:t>
            </a:r>
            <a:endParaRPr lang="en-US" sz="4000" dirty="0"/>
          </a:p>
        </p:txBody>
      </p:sp>
      <p:cxnSp>
        <p:nvCxnSpPr>
          <p:cNvPr id="6" name="Straight Arrow Connector 5"/>
          <p:cNvCxnSpPr/>
          <p:nvPr/>
        </p:nvCxnSpPr>
        <p:spPr>
          <a:xfrm flipH="1">
            <a:off x="2539782" y="1787510"/>
            <a:ext cx="1520734" cy="139551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6519" y="3252436"/>
            <a:ext cx="4867903" cy="707886"/>
          </a:xfrm>
          <a:prstGeom prst="rect">
            <a:avLst/>
          </a:prstGeom>
          <a:noFill/>
        </p:spPr>
        <p:txBody>
          <a:bodyPr wrap="square" rtlCol="0">
            <a:spAutoFit/>
          </a:bodyPr>
          <a:lstStyle/>
          <a:p>
            <a:r>
              <a:rPr lang="en-US" sz="4000" dirty="0" smtClean="0">
                <a:solidFill>
                  <a:srgbClr val="FFFF00"/>
                </a:solidFill>
              </a:rPr>
              <a:t>EQUATION OF STATE</a:t>
            </a:r>
            <a:endParaRPr lang="en-US" sz="4000" dirty="0">
              <a:solidFill>
                <a:srgbClr val="FFFF00"/>
              </a:solidFill>
            </a:endParaRPr>
          </a:p>
        </p:txBody>
      </p:sp>
      <p:cxnSp>
        <p:nvCxnSpPr>
          <p:cNvPr id="8" name="Straight Arrow Connector 7"/>
          <p:cNvCxnSpPr/>
          <p:nvPr/>
        </p:nvCxnSpPr>
        <p:spPr>
          <a:xfrm>
            <a:off x="4054439" y="1799662"/>
            <a:ext cx="3625918" cy="2266891"/>
          </a:xfrm>
          <a:prstGeom prst="straightConnector1">
            <a:avLst/>
          </a:prstGeom>
          <a:ln>
            <a:solidFill>
              <a:srgbClr val="FFFF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38001" y="4458615"/>
            <a:ext cx="3295833" cy="707886"/>
          </a:xfrm>
          <a:prstGeom prst="rect">
            <a:avLst/>
          </a:prstGeom>
          <a:noFill/>
        </p:spPr>
        <p:txBody>
          <a:bodyPr wrap="square" rtlCol="0">
            <a:spAutoFit/>
          </a:bodyPr>
          <a:lstStyle/>
          <a:p>
            <a:r>
              <a:rPr lang="en-US" sz="4000" dirty="0" smtClean="0">
                <a:solidFill>
                  <a:srgbClr val="FFFF00"/>
                </a:solidFill>
              </a:rPr>
              <a:t>DUST OPACITY</a:t>
            </a:r>
            <a:endParaRPr lang="en-US" sz="4000" dirty="0">
              <a:solidFill>
                <a:srgbClr val="FFFF00"/>
              </a:solidFill>
            </a:endParaRPr>
          </a:p>
        </p:txBody>
      </p:sp>
      <p:sp>
        <p:nvSpPr>
          <p:cNvPr id="9" name="Rectangle 8"/>
          <p:cNvSpPr/>
          <p:nvPr/>
        </p:nvSpPr>
        <p:spPr>
          <a:xfrm>
            <a:off x="5397464" y="4458615"/>
            <a:ext cx="3295833" cy="814117"/>
          </a:xfrm>
          <a:prstGeom prst="rect">
            <a:avLst/>
          </a:prstGeom>
          <a:noFill/>
          <a:ln w="381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40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sp>
        <p:nvSpPr>
          <p:cNvPr id="6" name="TextBox 5"/>
          <p:cNvSpPr txBox="1"/>
          <p:nvPr/>
        </p:nvSpPr>
        <p:spPr>
          <a:xfrm>
            <a:off x="2580722"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5958633" y="566336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pic>
        <p:nvPicPr>
          <p:cNvPr id="8" name="Picture 7"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11" name="TextBox 10"/>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12" name="TextBox 11"/>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9" name="TextBox 8"/>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a:t>
            </a:r>
            <a:r>
              <a:rPr lang="en-US" sz="2800" dirty="0" smtClean="0">
                <a:solidFill>
                  <a:srgbClr val="FFFF00"/>
                </a:solidFill>
              </a:rPr>
              <a:t>= 1 cm</a:t>
            </a:r>
            <a:endParaRPr lang="en-US" sz="2800" i="1" dirty="0">
              <a:solidFill>
                <a:srgbClr val="FFFF00"/>
              </a:solidFill>
            </a:endParaRPr>
          </a:p>
        </p:txBody>
      </p:sp>
    </p:spTree>
    <p:extLst>
      <p:ext uri="{BB962C8B-B14F-4D97-AF65-F5344CB8AC3E}">
        <p14:creationId xmlns:p14="http://schemas.microsoft.com/office/powerpoint/2010/main" val="872566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Accretion at high </a:t>
            </a:r>
            <a:r>
              <a:rPr lang="en-US" dirty="0" err="1" smtClean="0"/>
              <a:t>planetesimal</a:t>
            </a:r>
            <a:r>
              <a:rPr lang="en-US" dirty="0" smtClean="0"/>
              <a:t> accretion rates </a:t>
            </a:r>
            <a:r>
              <a:rPr lang="en-US" dirty="0" smtClean="0"/>
              <a:t>yields </a:t>
            </a:r>
            <a:r>
              <a:rPr lang="en-US" dirty="0" smtClean="0"/>
              <a:t>steady </a:t>
            </a:r>
            <a:r>
              <a:rPr lang="en-US" dirty="0" smtClean="0"/>
              <a:t>state</a:t>
            </a:r>
            <a:endParaRPr lang="en-US" dirty="0"/>
          </a:p>
        </p:txBody>
      </p:sp>
      <p:pic>
        <p:nvPicPr>
          <p:cNvPr id="6" name="Content Placeholder 5" descr="core_acc_sketch2.png"/>
          <p:cNvPicPr>
            <a:picLocks noGrp="1" noChangeAspect="1"/>
          </p:cNvPicPr>
          <p:nvPr>
            <p:ph idx="1"/>
          </p:nvPr>
        </p:nvPicPr>
        <p:blipFill>
          <a:blip r:embed="rId3">
            <a:extLst>
              <a:ext uri="{28A0092B-C50C-407E-A947-70E740481C1C}">
                <a14:useLocalDpi xmlns:a14="http://schemas.microsoft.com/office/drawing/2010/main" val="0"/>
              </a:ext>
            </a:extLst>
          </a:blip>
          <a:srcRect t="10717" b="10717"/>
          <a:stretch>
            <a:fillRect/>
          </a:stretch>
        </p:blipFill>
        <p:spPr>
          <a:xfrm>
            <a:off x="1443031" y="2602893"/>
            <a:ext cx="6376781" cy="3506984"/>
          </a:xfrm>
        </p:spPr>
      </p:pic>
      <p:sp>
        <p:nvSpPr>
          <p:cNvPr id="7" name="TextBox 6"/>
          <p:cNvSpPr txBox="1"/>
          <p:nvPr/>
        </p:nvSpPr>
        <p:spPr>
          <a:xfrm>
            <a:off x="1035958" y="1721289"/>
            <a:ext cx="6410934" cy="646331"/>
          </a:xfrm>
          <a:prstGeom prst="rect">
            <a:avLst/>
          </a:prstGeom>
          <a:noFill/>
        </p:spPr>
        <p:txBody>
          <a:bodyPr wrap="square" rtlCol="0">
            <a:spAutoFit/>
          </a:bodyPr>
          <a:lstStyle/>
          <a:p>
            <a:r>
              <a:rPr lang="en-US" sz="3600" dirty="0" smtClean="0"/>
              <a:t>=&gt; </a:t>
            </a:r>
            <a:r>
              <a:rPr lang="en-US" sz="3600" dirty="0" err="1" smtClean="0">
                <a:solidFill>
                  <a:srgbClr val="FFFF00"/>
                </a:solidFill>
              </a:rPr>
              <a:t>M</a:t>
            </a:r>
            <a:r>
              <a:rPr lang="en-US" sz="3600" baseline="-25000" dirty="0" err="1" smtClean="0">
                <a:solidFill>
                  <a:srgbClr val="FFFF00"/>
                </a:solidFill>
              </a:rPr>
              <a:t>atm</a:t>
            </a:r>
            <a:r>
              <a:rPr lang="en-US" sz="3600" dirty="0" smtClean="0"/>
              <a:t> is a function of </a:t>
            </a:r>
            <a:r>
              <a:rPr lang="en-US" sz="3600" dirty="0" err="1" smtClean="0">
                <a:solidFill>
                  <a:srgbClr val="FFFF00"/>
                </a:solidFill>
              </a:rPr>
              <a:t>M</a:t>
            </a:r>
            <a:r>
              <a:rPr lang="en-US" sz="3600" baseline="-25000" dirty="0" err="1" smtClean="0">
                <a:solidFill>
                  <a:srgbClr val="FFFF00"/>
                </a:solidFill>
              </a:rPr>
              <a:t>core</a:t>
            </a:r>
            <a:endParaRPr lang="en-US" sz="3600" dirty="0">
              <a:solidFill>
                <a:srgbClr val="FFFF00"/>
              </a:solidFill>
            </a:endParaRPr>
          </a:p>
        </p:txBody>
      </p:sp>
      <p:sp>
        <p:nvSpPr>
          <p:cNvPr id="8" name="TextBox 7"/>
          <p:cNvSpPr txBox="1"/>
          <p:nvPr/>
        </p:nvSpPr>
        <p:spPr>
          <a:xfrm>
            <a:off x="4711937" y="3977348"/>
            <a:ext cx="802033"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Tree>
    <p:extLst>
      <p:ext uri="{BB962C8B-B14F-4D97-AF65-F5344CB8AC3E}">
        <p14:creationId xmlns:p14="http://schemas.microsoft.com/office/powerpoint/2010/main" val="3204647191"/>
      </p:ext>
    </p:extLst>
  </p:cSld>
  <p:clrMapOvr>
    <a:masterClrMapping/>
  </p:clrMapOvr>
  <mc:AlternateContent xmlns:mc="http://schemas.openxmlformats.org/markup-compatibility/2006" xmlns:p14="http://schemas.microsoft.com/office/powerpoint/2010/main">
    <mc:Choice Requires="p14">
      <p:transition spd="slow" p14:dur="2000" advTm="51847"/>
    </mc:Choice>
    <mc:Fallback xmlns="">
      <p:transition xmlns:p14="http://schemas.microsoft.com/office/powerpoint/2010/main" spd="slow" advTm="51847"/>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048"/>
            <a:ext cx="8229600" cy="1143000"/>
          </a:xfrm>
        </p:spPr>
        <p:txBody>
          <a:bodyPr>
            <a:normAutofit fontScale="90000"/>
          </a:bodyPr>
          <a:lstStyle/>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endParaRPr lang="en-US" dirty="0"/>
          </a:p>
        </p:txBody>
      </p:sp>
      <p:pic>
        <p:nvPicPr>
          <p:cNvPr id="4" name="Picture 3" descr="Mcrit_vs_a_g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189" y="1296048"/>
            <a:ext cx="6346899" cy="4765822"/>
          </a:xfrm>
          <a:prstGeom prst="rect">
            <a:avLst/>
          </a:prstGeom>
        </p:spPr>
      </p:pic>
      <p:sp>
        <p:nvSpPr>
          <p:cNvPr id="6" name="TextBox 5"/>
          <p:cNvSpPr txBox="1"/>
          <p:nvPr/>
        </p:nvSpPr>
        <p:spPr>
          <a:xfrm>
            <a:off x="2729354" y="5546246"/>
            <a:ext cx="2715840" cy="338554"/>
          </a:xfrm>
          <a:prstGeom prst="rect">
            <a:avLst/>
          </a:prstGeom>
          <a:noFill/>
        </p:spPr>
        <p:txBody>
          <a:bodyPr wrap="square" rtlCol="0">
            <a:spAutoFit/>
          </a:bodyPr>
          <a:lstStyle/>
          <a:p>
            <a:r>
              <a:rPr lang="en-US" sz="1600" dirty="0" err="1">
                <a:solidFill>
                  <a:srgbClr val="000000"/>
                </a:solidFill>
              </a:rPr>
              <a:t>t_disk</a:t>
            </a:r>
            <a:r>
              <a:rPr lang="en-US" sz="1600" dirty="0">
                <a:solidFill>
                  <a:srgbClr val="000000"/>
                </a:solidFill>
              </a:rPr>
              <a:t> ~ 3 </a:t>
            </a:r>
            <a:r>
              <a:rPr lang="en-US" sz="1600" dirty="0" err="1" smtClean="0">
                <a:solidFill>
                  <a:srgbClr val="000000"/>
                </a:solidFill>
              </a:rPr>
              <a:t>Myr</a:t>
            </a:r>
            <a:r>
              <a:rPr lang="en-US" sz="1600" dirty="0" smtClean="0">
                <a:solidFill>
                  <a:srgbClr val="000000"/>
                </a:solidFill>
              </a:rPr>
              <a:t>, realistic EOS</a:t>
            </a:r>
            <a:endParaRPr lang="en-US" sz="1600" dirty="0">
              <a:solidFill>
                <a:srgbClr val="000000"/>
              </a:solidFill>
            </a:endParaRPr>
          </a:p>
        </p:txBody>
      </p:sp>
      <p:sp>
        <p:nvSpPr>
          <p:cNvPr id="7" name="TextBox 6"/>
          <p:cNvSpPr txBox="1"/>
          <p:nvPr/>
        </p:nvSpPr>
        <p:spPr>
          <a:xfrm>
            <a:off x="6336969" y="5703891"/>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8" name="Rectangle 7"/>
          <p:cNvSpPr/>
          <p:nvPr/>
        </p:nvSpPr>
        <p:spPr>
          <a:xfrm>
            <a:off x="3814756" y="4120778"/>
            <a:ext cx="4832699" cy="769831"/>
          </a:xfrm>
          <a:prstGeom prst="rect">
            <a:avLst/>
          </a:prstGeom>
          <a:noFill/>
          <a:ln w="38100">
            <a:solidFill>
              <a:srgbClr val="BD117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9645" y="1296048"/>
            <a:ext cx="1799244" cy="1672252"/>
          </a:xfrm>
          <a:prstGeom prst="rect">
            <a:avLst/>
          </a:prstGeom>
          <a:noFill/>
          <a:ln w="38100">
            <a:solidFill>
              <a:srgbClr val="FFFF00"/>
            </a:solidFill>
          </a:ln>
        </p:spPr>
        <p:txBody>
          <a:bodyPr wrap="square" rtlCol="0">
            <a:spAutoFit/>
          </a:bodyPr>
          <a:lstStyle/>
          <a:p>
            <a:r>
              <a:rPr lang="en-US" sz="2800" i="1" dirty="0" err="1" smtClean="0">
                <a:solidFill>
                  <a:srgbClr val="FFFF00"/>
                </a:solidFill>
              </a:rPr>
              <a:t>dN</a:t>
            </a:r>
            <a:r>
              <a:rPr lang="en-US" sz="2800" i="1" dirty="0" smtClean="0">
                <a:solidFill>
                  <a:srgbClr val="FFFF00"/>
                </a:solidFill>
              </a:rPr>
              <a:t>/ds ~ s</a:t>
            </a:r>
            <a:r>
              <a:rPr lang="en-US" sz="2800" i="1" baseline="30000" dirty="0" smtClean="0">
                <a:solidFill>
                  <a:srgbClr val="FFFF00"/>
                </a:solidFill>
              </a:rPr>
              <a:t>-p</a:t>
            </a:r>
          </a:p>
          <a:p>
            <a:endParaRPr lang="en-US" sz="2800" i="1" baseline="30000" dirty="0">
              <a:solidFill>
                <a:srgbClr val="FFFF00"/>
              </a:solidFill>
            </a:endParaRPr>
          </a:p>
          <a:p>
            <a:r>
              <a:rPr lang="en-US" sz="2800" i="1" dirty="0" smtClean="0">
                <a:solidFill>
                  <a:srgbClr val="FFFF00"/>
                </a:solidFill>
              </a:rPr>
              <a:t>p = 3.5</a:t>
            </a:r>
          </a:p>
          <a:p>
            <a:r>
              <a:rPr lang="en-US" sz="2800" i="1" dirty="0" err="1">
                <a:solidFill>
                  <a:srgbClr val="FFFF00"/>
                </a:solidFill>
              </a:rPr>
              <a:t>s</a:t>
            </a:r>
            <a:r>
              <a:rPr lang="en-US" sz="2800" baseline="-25000" dirty="0" err="1" smtClean="0">
                <a:solidFill>
                  <a:srgbClr val="FFFF00"/>
                </a:solidFill>
              </a:rPr>
              <a:t>max</a:t>
            </a:r>
            <a:r>
              <a:rPr lang="en-US" sz="2800" dirty="0" smtClean="0">
                <a:solidFill>
                  <a:srgbClr val="FFFF00"/>
                </a:solidFill>
              </a:rPr>
              <a:t> </a:t>
            </a:r>
            <a:r>
              <a:rPr lang="en-US" sz="2800" dirty="0" smtClean="0">
                <a:solidFill>
                  <a:srgbClr val="FFFF00"/>
                </a:solidFill>
              </a:rPr>
              <a:t>= 1 cm</a:t>
            </a:r>
            <a:endParaRPr lang="en-US" sz="2800" i="1" dirty="0">
              <a:solidFill>
                <a:srgbClr val="FFFF00"/>
              </a:solidFill>
            </a:endParaRPr>
          </a:p>
        </p:txBody>
      </p:sp>
      <p:sp>
        <p:nvSpPr>
          <p:cNvPr id="3" name="TextBox 2"/>
          <p:cNvSpPr txBox="1"/>
          <p:nvPr/>
        </p:nvSpPr>
        <p:spPr>
          <a:xfrm>
            <a:off x="202677" y="3958422"/>
            <a:ext cx="2310490" cy="1846659"/>
          </a:xfrm>
          <a:prstGeom prst="rect">
            <a:avLst/>
          </a:prstGeom>
          <a:solidFill>
            <a:srgbClr val="FFFF00"/>
          </a:solidFill>
          <a:ln w="38100">
            <a:solidFill>
              <a:srgbClr val="0000FF"/>
            </a:solidFill>
          </a:ln>
        </p:spPr>
        <p:txBody>
          <a:bodyPr wrap="square" rtlCol="0">
            <a:spAutoFit/>
          </a:bodyPr>
          <a:lstStyle/>
          <a:p>
            <a:pPr algn="ctr"/>
            <a:r>
              <a:rPr lang="en-US" sz="2400" dirty="0" err="1" smtClean="0">
                <a:solidFill>
                  <a:schemeClr val="bg1"/>
                </a:solidFill>
              </a:rPr>
              <a:t>M</a:t>
            </a:r>
            <a:r>
              <a:rPr lang="en-US" sz="2400" baseline="-25000" dirty="0" err="1" smtClean="0">
                <a:solidFill>
                  <a:schemeClr val="bg1"/>
                </a:solidFill>
              </a:rPr>
              <a:t>crit</a:t>
            </a:r>
            <a:r>
              <a:rPr lang="en-US" sz="2400" dirty="0">
                <a:solidFill>
                  <a:schemeClr val="bg1"/>
                </a:solidFill>
              </a:rPr>
              <a:t>:</a:t>
            </a:r>
            <a:endParaRPr lang="en-US" sz="2400" dirty="0" smtClean="0">
              <a:solidFill>
                <a:schemeClr val="bg1"/>
              </a:solidFill>
            </a:endParaRPr>
          </a:p>
          <a:p>
            <a:endParaRPr lang="en-US" sz="2400" dirty="0" smtClean="0">
              <a:solidFill>
                <a:schemeClr val="bg1"/>
              </a:solidFill>
            </a:endParaRPr>
          </a:p>
          <a:p>
            <a:r>
              <a:rPr lang="en-US" sz="2400" baseline="-25000" dirty="0" smtClean="0">
                <a:solidFill>
                  <a:schemeClr val="bg1"/>
                </a:solidFill>
              </a:rPr>
              <a:t> </a:t>
            </a:r>
            <a:r>
              <a:rPr lang="en-US" sz="2400" dirty="0" smtClean="0">
                <a:solidFill>
                  <a:schemeClr val="bg1"/>
                </a:solidFill>
              </a:rPr>
              <a:t>~8 M</a:t>
            </a:r>
            <a:r>
              <a:rPr lang="en-US" sz="2400" baseline="-25000" dirty="0" smtClean="0">
                <a:solidFill>
                  <a:schemeClr val="bg1"/>
                </a:solidFill>
              </a:rPr>
              <a:t>E</a:t>
            </a:r>
            <a:r>
              <a:rPr lang="en-US" sz="2400" dirty="0" smtClean="0">
                <a:solidFill>
                  <a:schemeClr val="bg1"/>
                </a:solidFill>
              </a:rPr>
              <a:t> @ 5 AU</a:t>
            </a:r>
          </a:p>
          <a:p>
            <a:r>
              <a:rPr lang="en-US" sz="2400" baseline="-25000" dirty="0" smtClean="0">
                <a:solidFill>
                  <a:schemeClr val="bg1"/>
                </a:solidFill>
              </a:rPr>
              <a:t> </a:t>
            </a:r>
            <a:r>
              <a:rPr lang="en-US" sz="2400" dirty="0" smtClean="0">
                <a:solidFill>
                  <a:schemeClr val="bg1"/>
                </a:solidFill>
              </a:rPr>
              <a:t>~5 </a:t>
            </a:r>
            <a:r>
              <a:rPr lang="en-US" sz="2400" dirty="0">
                <a:solidFill>
                  <a:schemeClr val="bg1"/>
                </a:solidFill>
              </a:rPr>
              <a:t>M</a:t>
            </a:r>
            <a:r>
              <a:rPr lang="en-US" sz="2400" baseline="-25000" dirty="0">
                <a:solidFill>
                  <a:schemeClr val="bg1"/>
                </a:solidFill>
              </a:rPr>
              <a:t>E</a:t>
            </a:r>
            <a:r>
              <a:rPr lang="en-US" sz="2400" dirty="0">
                <a:solidFill>
                  <a:schemeClr val="bg1"/>
                </a:solidFill>
              </a:rPr>
              <a:t> @ </a:t>
            </a:r>
            <a:r>
              <a:rPr lang="en-US" sz="2400" dirty="0" smtClean="0">
                <a:solidFill>
                  <a:schemeClr val="bg1"/>
                </a:solidFill>
              </a:rPr>
              <a:t>100 </a:t>
            </a:r>
            <a:r>
              <a:rPr lang="en-US" sz="2400" dirty="0">
                <a:solidFill>
                  <a:schemeClr val="bg1"/>
                </a:solidFill>
              </a:rPr>
              <a:t>AU</a:t>
            </a:r>
          </a:p>
          <a:p>
            <a:endParaRPr lang="en-US" dirty="0">
              <a:solidFill>
                <a:srgbClr val="FFFF00"/>
              </a:solidFill>
            </a:endParaRPr>
          </a:p>
        </p:txBody>
      </p:sp>
    </p:spTree>
    <p:extLst>
      <p:ext uri="{BB962C8B-B14F-4D97-AF65-F5344CB8AC3E}">
        <p14:creationId xmlns:p14="http://schemas.microsoft.com/office/powerpoint/2010/main" val="308291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a:bodyPr>
          <a:lstStyle/>
          <a:p>
            <a:r>
              <a:rPr lang="en-US" sz="3400" dirty="0" smtClean="0"/>
              <a:t>Coagulation </a:t>
            </a:r>
            <a:r>
              <a:rPr lang="en-US" sz="3400" i="1" dirty="0" smtClean="0">
                <a:solidFill>
                  <a:srgbClr val="FFFF00"/>
                </a:solidFill>
              </a:rPr>
              <a:t>p=2.5</a:t>
            </a:r>
            <a:r>
              <a:rPr lang="en-US" sz="3400" dirty="0" smtClean="0">
                <a:solidFill>
                  <a:srgbClr val="FFFF00"/>
                </a:solidFill>
              </a:rPr>
              <a:t> </a:t>
            </a:r>
            <a:r>
              <a:rPr lang="en-US" sz="3400" dirty="0" smtClean="0"/>
              <a:t>may </a:t>
            </a:r>
            <a:r>
              <a:rPr lang="en-US" sz="3400" dirty="0" smtClean="0">
                <a:solidFill>
                  <a:srgbClr val="FFFF00"/>
                </a:solidFill>
              </a:rPr>
              <a:t>decrease</a:t>
            </a:r>
            <a:r>
              <a:rPr lang="en-US" sz="3400" dirty="0" smtClean="0"/>
              <a:t> </a:t>
            </a:r>
            <a:r>
              <a:rPr lang="en-US" sz="3400" dirty="0" err="1" smtClean="0"/>
              <a:t>M</a:t>
            </a:r>
            <a:r>
              <a:rPr lang="en-US" sz="3400" baseline="-25000" dirty="0" err="1" smtClean="0"/>
              <a:t>crit</a:t>
            </a:r>
            <a:r>
              <a:rPr lang="en-US" sz="3400" dirty="0" smtClean="0"/>
              <a:t> by up to </a:t>
            </a:r>
            <a:r>
              <a:rPr lang="en-US" sz="3400" dirty="0" smtClean="0">
                <a:solidFill>
                  <a:srgbClr val="FFFF00"/>
                </a:solidFill>
              </a:rPr>
              <a:t>one order of magnitude</a:t>
            </a:r>
            <a:r>
              <a:rPr lang="en-US" sz="3400" dirty="0" smtClean="0"/>
              <a:t>!</a:t>
            </a:r>
            <a:endParaRPr lang="en-US" sz="3400" dirty="0"/>
          </a:p>
        </p:txBody>
      </p:sp>
      <p:pic>
        <p:nvPicPr>
          <p:cNvPr id="4" name="Picture 3" descr="tco_vs_a_Mc4_comp.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04" y="1520947"/>
            <a:ext cx="6515938" cy="4899201"/>
          </a:xfrm>
          <a:prstGeom prst="rect">
            <a:avLst/>
          </a:prstGeom>
        </p:spPr>
      </p:pic>
      <p:sp>
        <p:nvSpPr>
          <p:cNvPr id="5" name="TextBox 4"/>
          <p:cNvSpPr txBox="1"/>
          <p:nvPr/>
        </p:nvSpPr>
        <p:spPr>
          <a:xfrm>
            <a:off x="1555012" y="5842391"/>
            <a:ext cx="1255408" cy="338554"/>
          </a:xfrm>
          <a:prstGeom prst="rect">
            <a:avLst/>
          </a:prstGeom>
          <a:noFill/>
        </p:spPr>
        <p:txBody>
          <a:bodyPr wrap="square" rtlCol="0">
            <a:spAutoFit/>
          </a:bodyPr>
          <a:lstStyle/>
          <a:p>
            <a:r>
              <a:rPr lang="en-US" sz="1600" dirty="0">
                <a:solidFill>
                  <a:srgbClr val="000000"/>
                </a:solidFill>
              </a:rPr>
              <a:t>R</a:t>
            </a:r>
            <a:r>
              <a:rPr lang="en-US" sz="1600" dirty="0" smtClean="0">
                <a:solidFill>
                  <a:srgbClr val="000000"/>
                </a:solidFill>
              </a:rPr>
              <a:t>ealistic EOS</a:t>
            </a:r>
            <a:endParaRPr lang="en-US" sz="1600" dirty="0">
              <a:solidFill>
                <a:srgbClr val="000000"/>
              </a:solidFill>
            </a:endParaRPr>
          </a:p>
        </p:txBody>
      </p:sp>
      <p:sp>
        <p:nvSpPr>
          <p:cNvPr id="6" name="TextBox 5"/>
          <p:cNvSpPr txBox="1"/>
          <p:nvPr/>
        </p:nvSpPr>
        <p:spPr>
          <a:xfrm>
            <a:off x="5257211" y="6054076"/>
            <a:ext cx="2782215" cy="307777"/>
          </a:xfrm>
          <a:prstGeom prst="rect">
            <a:avLst/>
          </a:prstGeom>
          <a:noFill/>
        </p:spPr>
        <p:txBody>
          <a:bodyPr wrap="square" rtlCol="0">
            <a:spAutoFit/>
          </a:bodyPr>
          <a:lstStyle/>
          <a:p>
            <a:r>
              <a:rPr lang="en-US" sz="1400" dirty="0" smtClean="0">
                <a:solidFill>
                  <a:srgbClr val="000000"/>
                </a:solidFill>
              </a:rPr>
              <a:t>Piso, </a:t>
            </a:r>
            <a:r>
              <a:rPr lang="en-US" sz="1400" dirty="0" err="1" smtClean="0">
                <a:solidFill>
                  <a:srgbClr val="000000"/>
                </a:solidFill>
              </a:rPr>
              <a:t>Youdin</a:t>
            </a:r>
            <a:r>
              <a:rPr lang="en-US" sz="1400" dirty="0" smtClean="0">
                <a:solidFill>
                  <a:srgbClr val="000000"/>
                </a:solidFill>
              </a:rPr>
              <a:t>, &amp; Murray-Clay (2015)</a:t>
            </a:r>
            <a:endParaRPr lang="en-US" sz="1400" dirty="0">
              <a:solidFill>
                <a:srgbClr val="000000"/>
              </a:solidFill>
            </a:endParaRPr>
          </a:p>
        </p:txBody>
      </p:sp>
      <p:sp>
        <p:nvSpPr>
          <p:cNvPr id="7" name="TextBox 6"/>
          <p:cNvSpPr txBox="1"/>
          <p:nvPr/>
        </p:nvSpPr>
        <p:spPr>
          <a:xfrm>
            <a:off x="4577658" y="1557028"/>
            <a:ext cx="1462048" cy="353943"/>
          </a:xfrm>
          <a:prstGeom prst="rect">
            <a:avLst/>
          </a:prstGeom>
          <a:noFill/>
        </p:spPr>
        <p:txBody>
          <a:bodyPr wrap="square" rtlCol="0">
            <a:spAutoFit/>
          </a:bodyPr>
          <a:lstStyle/>
          <a:p>
            <a:r>
              <a:rPr lang="en-US" sz="1700" dirty="0" err="1" smtClean="0">
                <a:solidFill>
                  <a:schemeClr val="bg1"/>
                </a:solidFill>
              </a:rPr>
              <a:t>M</a:t>
            </a:r>
            <a:r>
              <a:rPr lang="en-US" sz="1700" baseline="-25000" dirty="0" err="1" smtClean="0">
                <a:solidFill>
                  <a:schemeClr val="bg1"/>
                </a:solidFill>
              </a:rPr>
              <a:t>c</a:t>
            </a:r>
            <a:r>
              <a:rPr lang="en-US" sz="1700" dirty="0" smtClean="0">
                <a:solidFill>
                  <a:schemeClr val="bg1"/>
                </a:solidFill>
              </a:rPr>
              <a:t> = 4 M</a:t>
            </a:r>
            <a:r>
              <a:rPr lang="en-US" sz="1700" baseline="-25000" dirty="0">
                <a:solidFill>
                  <a:schemeClr val="bg1"/>
                </a:solidFill>
              </a:rPr>
              <a:t>E</a:t>
            </a:r>
          </a:p>
        </p:txBody>
      </p:sp>
    </p:spTree>
    <p:extLst>
      <p:ext uri="{BB962C8B-B14F-4D97-AF65-F5344CB8AC3E}">
        <p14:creationId xmlns:p14="http://schemas.microsoft.com/office/powerpoint/2010/main" val="3313767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938"/>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412552"/>
            <a:ext cx="8229600" cy="5104180"/>
          </a:xfrm>
        </p:spPr>
        <p:txBody>
          <a:bodyPr>
            <a:normAutofit fontScale="77500" lnSpcReduction="20000"/>
          </a:bodyPr>
          <a:lstStyle/>
          <a:p>
            <a:r>
              <a:rPr lang="en-US" dirty="0" smtClean="0"/>
              <a:t>H</a:t>
            </a:r>
            <a:r>
              <a:rPr lang="en-US" baseline="-25000" dirty="0" smtClean="0"/>
              <a:t>2</a:t>
            </a:r>
            <a:r>
              <a:rPr lang="en-US" dirty="0" smtClean="0"/>
              <a:t> dissociation and </a:t>
            </a:r>
            <a:r>
              <a:rPr lang="en-US" dirty="0" smtClean="0">
                <a:solidFill>
                  <a:srgbClr val="FFFFFF"/>
                </a:solidFill>
              </a:rPr>
              <a:t>variable occupation of H</a:t>
            </a:r>
            <a:r>
              <a:rPr lang="en-US" baseline="-25000" dirty="0" smtClean="0">
                <a:solidFill>
                  <a:srgbClr val="FFFFFF"/>
                </a:solidFill>
              </a:rPr>
              <a:t>2 </a:t>
            </a:r>
            <a:r>
              <a:rPr lang="en-US" dirty="0" smtClean="0">
                <a:solidFill>
                  <a:srgbClr val="FFFFFF"/>
                </a:solidFill>
              </a:rPr>
              <a:t>rotational states </a:t>
            </a:r>
            <a:r>
              <a:rPr lang="en-US" dirty="0" smtClean="0">
                <a:solidFill>
                  <a:srgbClr val="FFFF00"/>
                </a:solidFill>
              </a:rPr>
              <a:t>INCREASE</a:t>
            </a:r>
            <a:r>
              <a:rPr lang="en-US" dirty="0" smtClean="0"/>
              <a:t> </a:t>
            </a:r>
            <a:r>
              <a:rPr lang="en-US" dirty="0" err="1" smtClean="0"/>
              <a:t>M</a:t>
            </a:r>
            <a:r>
              <a:rPr lang="en-US" baseline="-25000" dirty="0" err="1" smtClean="0"/>
              <a:t>crit</a:t>
            </a:r>
            <a:r>
              <a:rPr lang="en-US" dirty="0" smtClean="0"/>
              <a:t> when compared to an ideal gas </a:t>
            </a:r>
            <a:r>
              <a:rPr lang="en-US" dirty="0" err="1" smtClean="0"/>
              <a:t>polytrope</a:t>
            </a:r>
            <a:endParaRPr lang="en-US" baseline="-25000" dirty="0" smtClean="0"/>
          </a:p>
          <a:p>
            <a:endParaRPr lang="en-US" dirty="0" smtClean="0"/>
          </a:p>
          <a:p>
            <a:r>
              <a:rPr lang="en-US" dirty="0" smtClean="0"/>
              <a:t>Grain growth opacity </a:t>
            </a:r>
            <a:r>
              <a:rPr lang="en-US" dirty="0" smtClean="0">
                <a:solidFill>
                  <a:srgbClr val="FFFF00"/>
                </a:solidFill>
              </a:rPr>
              <a:t>DECREASES</a:t>
            </a:r>
            <a:r>
              <a:rPr lang="en-US" dirty="0" smtClean="0"/>
              <a:t> </a:t>
            </a:r>
            <a:r>
              <a:rPr lang="en-US" dirty="0" err="1" smtClean="0"/>
              <a:t>M</a:t>
            </a:r>
            <a:r>
              <a:rPr lang="en-US" baseline="-25000" dirty="0" err="1" smtClean="0"/>
              <a:t>crit</a:t>
            </a:r>
            <a:r>
              <a:rPr lang="en-US" dirty="0" smtClean="0"/>
              <a:t> compared to ISM opacity</a:t>
            </a:r>
            <a:endParaRPr lang="en-US" baseline="-25000" dirty="0" smtClean="0"/>
          </a:p>
          <a:p>
            <a:endParaRPr lang="en-US" dirty="0" smtClean="0"/>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 8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5 AU </a:t>
            </a:r>
            <a:r>
              <a:rPr lang="en-US" dirty="0" smtClean="0">
                <a:solidFill>
                  <a:srgbClr val="FFFFFF"/>
                </a:solidFill>
              </a:rPr>
              <a:t>and ~ </a:t>
            </a:r>
            <a:r>
              <a:rPr lang="en-US" dirty="0" smtClean="0">
                <a:solidFill>
                  <a:srgbClr val="FFFF00"/>
                </a:solidFill>
              </a:rPr>
              <a:t>5 M</a:t>
            </a:r>
            <a:r>
              <a:rPr lang="en-US" baseline="-25000" dirty="0" smtClean="0">
                <a:solidFill>
                  <a:srgbClr val="FFFF00"/>
                </a:solidFill>
              </a:rPr>
              <a:t>E</a:t>
            </a:r>
            <a:r>
              <a:rPr lang="en-US" dirty="0" smtClean="0">
                <a:solidFill>
                  <a:srgbClr val="FFFF00"/>
                </a:solidFill>
              </a:rPr>
              <a:t> </a:t>
            </a:r>
            <a:r>
              <a:rPr lang="en-US" dirty="0" smtClean="0">
                <a:solidFill>
                  <a:srgbClr val="FFFFFF"/>
                </a:solidFill>
              </a:rPr>
              <a:t>at </a:t>
            </a:r>
            <a:r>
              <a:rPr lang="en-US" dirty="0" smtClean="0">
                <a:solidFill>
                  <a:srgbClr val="FFFF00"/>
                </a:solidFill>
              </a:rPr>
              <a:t>100 AU </a:t>
            </a:r>
            <a:r>
              <a:rPr lang="en-US" dirty="0" smtClean="0">
                <a:solidFill>
                  <a:srgbClr val="FFFFFF"/>
                </a:solidFill>
              </a:rPr>
              <a:t>for a </a:t>
            </a:r>
            <a:r>
              <a:rPr lang="en-US" dirty="0" smtClean="0">
                <a:solidFill>
                  <a:srgbClr val="FFFF00"/>
                </a:solidFill>
              </a:rPr>
              <a:t>realistic EOS </a:t>
            </a:r>
            <a:r>
              <a:rPr lang="en-US" dirty="0" smtClean="0"/>
              <a:t>with H</a:t>
            </a:r>
            <a:r>
              <a:rPr lang="en-US" baseline="-25000" dirty="0" smtClean="0"/>
              <a:t>2</a:t>
            </a:r>
            <a:r>
              <a:rPr lang="en-US" dirty="0" smtClean="0"/>
              <a:t> spin isomers in thermal equilibrium </a:t>
            </a:r>
            <a:r>
              <a:rPr lang="en-US" dirty="0" smtClean="0">
                <a:solidFill>
                  <a:srgbClr val="FFFF00"/>
                </a:solidFill>
              </a:rPr>
              <a:t> </a:t>
            </a:r>
            <a:r>
              <a:rPr lang="en-US" dirty="0" smtClean="0">
                <a:solidFill>
                  <a:srgbClr val="FFFFFF"/>
                </a:solidFill>
              </a:rPr>
              <a:t>and grain growth opacity with </a:t>
            </a:r>
            <a:r>
              <a:rPr lang="en-US" dirty="0" smtClean="0">
                <a:solidFill>
                  <a:srgbClr val="FFFFFF"/>
                </a:solidFill>
              </a:rPr>
              <a:t>standard collisional cascade (</a:t>
            </a:r>
            <a:r>
              <a:rPr lang="en-US" i="1" dirty="0" smtClean="0">
                <a:solidFill>
                  <a:srgbClr val="FFFF00"/>
                </a:solidFill>
              </a:rPr>
              <a:t>p=3.5</a:t>
            </a:r>
            <a:r>
              <a:rPr lang="en-US" dirty="0" smtClean="0">
                <a:solidFill>
                  <a:srgbClr val="FFFFFF"/>
                </a:solidFill>
              </a:rPr>
              <a:t>) </a:t>
            </a:r>
            <a:r>
              <a:rPr lang="en-US" dirty="0" smtClean="0">
                <a:solidFill>
                  <a:srgbClr val="FFFFFF"/>
                </a:solidFill>
              </a:rPr>
              <a:t>and</a:t>
            </a:r>
            <a:r>
              <a:rPr lang="en-US" dirty="0" smtClean="0">
                <a:solidFill>
                  <a:srgbClr val="FFFFFF"/>
                </a:solidFill>
              </a:rPr>
              <a:t> </a:t>
            </a:r>
            <a:r>
              <a:rPr lang="en-US" dirty="0" err="1" smtClean="0">
                <a:solidFill>
                  <a:srgbClr val="FFFF00"/>
                </a:solidFill>
              </a:rPr>
              <a:t>s</a:t>
            </a:r>
            <a:r>
              <a:rPr lang="en-US" baseline="-25000" dirty="0" err="1" smtClean="0">
                <a:solidFill>
                  <a:srgbClr val="FFFF00"/>
                </a:solidFill>
              </a:rPr>
              <a:t>max</a:t>
            </a:r>
            <a:r>
              <a:rPr lang="en-US" dirty="0" smtClean="0">
                <a:solidFill>
                  <a:srgbClr val="FFFF00"/>
                </a:solidFill>
              </a:rPr>
              <a:t>=1 cm</a:t>
            </a:r>
          </a:p>
          <a:p>
            <a:endParaRPr lang="en-US" dirty="0" smtClean="0">
              <a:solidFill>
                <a:srgbClr val="FFFFFF"/>
              </a:solidFill>
            </a:endParaRPr>
          </a:p>
          <a:p>
            <a:r>
              <a:rPr lang="en-US" dirty="0" err="1" smtClean="0">
                <a:solidFill>
                  <a:srgbClr val="FFFFFF"/>
                </a:solidFill>
              </a:rPr>
              <a:t>M</a:t>
            </a:r>
            <a:r>
              <a:rPr lang="en-US" baseline="-25000" dirty="0" err="1" smtClean="0">
                <a:solidFill>
                  <a:srgbClr val="FFFFFF"/>
                </a:solidFill>
              </a:rPr>
              <a:t>crit</a:t>
            </a:r>
            <a:r>
              <a:rPr lang="en-US" dirty="0" smtClean="0">
                <a:solidFill>
                  <a:srgbClr val="FFFFFF"/>
                </a:solidFill>
              </a:rPr>
              <a:t> </a:t>
            </a:r>
            <a:r>
              <a:rPr lang="en-US" dirty="0" smtClean="0">
                <a:solidFill>
                  <a:srgbClr val="FFFF00"/>
                </a:solidFill>
              </a:rPr>
              <a:t>may decrease by up to one order of magnitude </a:t>
            </a:r>
            <a:r>
              <a:rPr lang="en-US" dirty="0" smtClean="0">
                <a:solidFill>
                  <a:srgbClr val="FFFFFF"/>
                </a:solidFill>
              </a:rPr>
              <a:t>if coagulation is taken into account (</a:t>
            </a:r>
            <a:r>
              <a:rPr lang="en-US" i="1" dirty="0" smtClean="0">
                <a:solidFill>
                  <a:srgbClr val="FFFF00"/>
                </a:solidFill>
              </a:rPr>
              <a:t>p=2.5</a:t>
            </a:r>
            <a:r>
              <a:rPr lang="en-US" dirty="0" smtClean="0">
                <a:solidFill>
                  <a:srgbClr val="FFFFFF"/>
                </a:solidFill>
              </a:rPr>
              <a:t>)</a:t>
            </a:r>
          </a:p>
          <a:p>
            <a:endParaRPr lang="en-US" dirty="0" smtClean="0">
              <a:solidFill>
                <a:srgbClr val="FFFF00"/>
              </a:solidFill>
            </a:endParaRPr>
          </a:p>
          <a:p>
            <a:pPr marL="0" indent="0">
              <a:buNone/>
            </a:pPr>
            <a:endParaRPr lang="en-US" baseline="-25000" dirty="0" smtClean="0"/>
          </a:p>
          <a:p>
            <a:pPr marL="0" indent="0">
              <a:buNone/>
            </a:pPr>
            <a:endParaRPr lang="en-US" dirty="0"/>
          </a:p>
          <a:p>
            <a:endParaRPr lang="en-US" dirty="0">
              <a:solidFill>
                <a:srgbClr val="FFFF00"/>
              </a:solidFill>
            </a:endParaRPr>
          </a:p>
          <a:p>
            <a:endParaRPr lang="en-US" dirty="0"/>
          </a:p>
        </p:txBody>
      </p:sp>
    </p:spTree>
    <p:extLst>
      <p:ext uri="{BB962C8B-B14F-4D97-AF65-F5344CB8AC3E}">
        <p14:creationId xmlns:p14="http://schemas.microsoft.com/office/powerpoint/2010/main" val="1002547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613647"/>
            <a:ext cx="3558255" cy="5000625"/>
          </a:xfrm>
        </p:spPr>
        <p:txBody>
          <a:bodyPr>
            <a:normAutofit/>
          </a:bodyPr>
          <a:lstStyle/>
          <a:p>
            <a:pPr marL="0" indent="0">
              <a:buNone/>
            </a:pPr>
            <a:r>
              <a:rPr lang="en-US" sz="2800" dirty="0" smtClean="0"/>
              <a:t>ONE </a:t>
            </a:r>
            <a:r>
              <a:rPr lang="en-US" sz="2800" dirty="0" err="1" smtClean="0"/>
              <a:t>M</a:t>
            </a:r>
            <a:r>
              <a:rPr lang="en-US" sz="2800" baseline="-25000" dirty="0" err="1" smtClean="0"/>
              <a:t>atm</a:t>
            </a:r>
            <a:r>
              <a:rPr lang="en-US" sz="2800" baseline="-25000" dirty="0" smtClean="0"/>
              <a:t> </a:t>
            </a:r>
            <a:r>
              <a:rPr lang="en-US" sz="2800" dirty="0" smtClean="0"/>
              <a:t>for each </a:t>
            </a:r>
            <a:r>
              <a:rPr lang="en-US" sz="2800" dirty="0" err="1" smtClean="0"/>
              <a:t>M</a:t>
            </a:r>
            <a:r>
              <a:rPr lang="en-US" sz="2800" baseline="-25000" dirty="0" err="1" smtClean="0"/>
              <a:t>core</a:t>
            </a:r>
            <a:endParaRPr lang="en-US" sz="2800" baseline="-25000" dirty="0" smtClean="0"/>
          </a:p>
          <a:p>
            <a:pPr marL="0" indent="0">
              <a:buNone/>
            </a:pPr>
            <a:endParaRPr lang="en-US" sz="2800" dirty="0" smtClean="0"/>
          </a:p>
          <a:p>
            <a:pPr marL="0" indent="0">
              <a:buNone/>
            </a:pPr>
            <a:r>
              <a:rPr lang="en-US" sz="2800" dirty="0" smtClean="0"/>
              <a:t>=&gt; ONE core mass for which </a:t>
            </a: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r>
              <a:rPr lang="en-US" sz="2800" baseline="-25000" dirty="0" smtClean="0"/>
              <a:t> </a:t>
            </a:r>
            <a:r>
              <a:rPr lang="en-US" sz="2800" dirty="0" smtClean="0"/>
              <a:t>= </a:t>
            </a:r>
            <a:r>
              <a:rPr lang="en-US" dirty="0" smtClean="0">
                <a:solidFill>
                  <a:srgbClr val="FFFF00"/>
                </a:solidFill>
              </a:rPr>
              <a:t>“critical core mass”</a:t>
            </a:r>
            <a:endParaRPr lang="en-US" baseline="-25000" dirty="0">
              <a:solidFill>
                <a:srgbClr val="FFFF00"/>
              </a:solidFill>
            </a:endParaRPr>
          </a:p>
        </p:txBody>
      </p:sp>
      <p:grpSp>
        <p:nvGrpSpPr>
          <p:cNvPr id="12" name="Group 11"/>
          <p:cNvGrpSpPr/>
          <p:nvPr/>
        </p:nvGrpSpPr>
        <p:grpSpPr>
          <a:xfrm>
            <a:off x="3668575" y="1324902"/>
            <a:ext cx="5226288" cy="3683182"/>
            <a:chOff x="3668575" y="1204401"/>
            <a:chExt cx="5226288" cy="3683182"/>
          </a:xfrm>
        </p:grpSpPr>
        <p:pic>
          <p:nvPicPr>
            <p:cNvPr id="2" name="Picture 1" descr="acc_co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75" y="1204401"/>
              <a:ext cx="5226288" cy="3683182"/>
            </a:xfrm>
            <a:prstGeom prst="rect">
              <a:avLst/>
            </a:prstGeom>
          </p:spPr>
        </p:pic>
        <p:sp>
          <p:nvSpPr>
            <p:cNvPr id="4" name="TextBox 3"/>
            <p:cNvSpPr txBox="1"/>
            <p:nvPr/>
          </p:nvSpPr>
          <p:spPr>
            <a:xfrm>
              <a:off x="4183832" y="2827939"/>
              <a:ext cx="753940" cy="338554"/>
            </a:xfrm>
            <a:prstGeom prst="rect">
              <a:avLst/>
            </a:prstGeom>
            <a:noFill/>
          </p:spPr>
          <p:txBody>
            <a:bodyPr wrap="square" rtlCol="0">
              <a:spAutoFit/>
            </a:bodyPr>
            <a:lstStyle/>
            <a:p>
              <a:r>
                <a:rPr lang="en-US" sz="1600" dirty="0" smtClean="0">
                  <a:solidFill>
                    <a:srgbClr val="FFFFFF"/>
                  </a:solidFill>
                </a:rPr>
                <a:t>M</a:t>
              </a:r>
              <a:r>
                <a:rPr lang="en-US" sz="1600" baseline="-25000" dirty="0" smtClean="0">
                  <a:solidFill>
                    <a:srgbClr val="FFFFFF"/>
                  </a:solidFill>
                </a:rPr>
                <a:t>core,1</a:t>
              </a:r>
              <a:endParaRPr lang="en-US" sz="1600" baseline="-25000" dirty="0">
                <a:solidFill>
                  <a:srgbClr val="FFFFFF"/>
                </a:solidFill>
              </a:endParaRPr>
            </a:p>
          </p:txBody>
        </p:sp>
        <p:sp>
          <p:nvSpPr>
            <p:cNvPr id="7" name="TextBox 6"/>
            <p:cNvSpPr txBox="1"/>
            <p:nvPr/>
          </p:nvSpPr>
          <p:spPr>
            <a:xfrm>
              <a:off x="4284086" y="2409558"/>
              <a:ext cx="753941" cy="307777"/>
            </a:xfrm>
            <a:prstGeom prst="rect">
              <a:avLst/>
            </a:prstGeom>
            <a:noFill/>
          </p:spPr>
          <p:txBody>
            <a:bodyPr wrap="square" rtlCol="0">
              <a:spAutoFit/>
            </a:bodyPr>
            <a:lstStyle/>
            <a:p>
              <a:r>
                <a:rPr lang="en-US" sz="1400" dirty="0" smtClean="0">
                  <a:solidFill>
                    <a:schemeClr val="bg1"/>
                  </a:solidFill>
                </a:rPr>
                <a:t>M</a:t>
              </a:r>
              <a:r>
                <a:rPr lang="en-US" sz="1400" baseline="-25000" dirty="0" smtClean="0">
                  <a:solidFill>
                    <a:schemeClr val="bg1"/>
                  </a:solidFill>
                </a:rPr>
                <a:t>atm,1</a:t>
              </a:r>
              <a:endParaRPr lang="en-US" sz="1400" baseline="-25000" dirty="0">
                <a:solidFill>
                  <a:schemeClr val="bg1"/>
                </a:solidFill>
              </a:endParaRPr>
            </a:p>
          </p:txBody>
        </p:sp>
        <p:sp>
          <p:nvSpPr>
            <p:cNvPr id="9" name="TextBox 8"/>
            <p:cNvSpPr txBox="1"/>
            <p:nvPr/>
          </p:nvSpPr>
          <p:spPr>
            <a:xfrm>
              <a:off x="6836805" y="2692086"/>
              <a:ext cx="765789" cy="338554"/>
            </a:xfrm>
            <a:prstGeom prst="rect">
              <a:avLst/>
            </a:prstGeom>
            <a:noFill/>
          </p:spPr>
          <p:txBody>
            <a:bodyPr wrap="square" rtlCol="0">
              <a:spAutoFit/>
            </a:bodyPr>
            <a:lstStyle/>
            <a:p>
              <a:r>
                <a:rPr lang="en-US" sz="1600" dirty="0" smtClean="0"/>
                <a:t>M</a:t>
              </a:r>
              <a:r>
                <a:rPr lang="en-US" sz="1600" baseline="-25000" dirty="0" smtClean="0"/>
                <a:t>core,2</a:t>
              </a:r>
              <a:endParaRPr lang="en-US" sz="1600" baseline="-25000" dirty="0"/>
            </a:p>
          </p:txBody>
        </p:sp>
        <p:sp>
          <p:nvSpPr>
            <p:cNvPr id="10" name="TextBox 9"/>
            <p:cNvSpPr txBox="1"/>
            <p:nvPr/>
          </p:nvSpPr>
          <p:spPr>
            <a:xfrm>
              <a:off x="6940110" y="1784490"/>
              <a:ext cx="783447" cy="338554"/>
            </a:xfrm>
            <a:prstGeom prst="rect">
              <a:avLst/>
            </a:prstGeom>
            <a:noFill/>
          </p:spPr>
          <p:txBody>
            <a:bodyPr wrap="square" rtlCol="0">
              <a:spAutoFit/>
            </a:bodyPr>
            <a:lstStyle/>
            <a:p>
              <a:r>
                <a:rPr lang="en-US" sz="1600" dirty="0" smtClean="0">
                  <a:solidFill>
                    <a:schemeClr val="bg1"/>
                  </a:solidFill>
                </a:rPr>
                <a:t>M</a:t>
              </a:r>
              <a:r>
                <a:rPr lang="en-US" sz="1600" baseline="-25000" dirty="0" smtClean="0">
                  <a:solidFill>
                    <a:schemeClr val="bg1"/>
                  </a:solidFill>
                </a:rPr>
                <a:t>atm,</a:t>
              </a:r>
              <a:r>
                <a:rPr lang="en-US" sz="1600" baseline="-25000" dirty="0">
                  <a:solidFill>
                    <a:schemeClr val="bg1"/>
                  </a:solidFill>
                </a:rPr>
                <a:t>2</a:t>
              </a:r>
            </a:p>
          </p:txBody>
        </p:sp>
      </p:gr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183832" y="5247425"/>
            <a:ext cx="4342535" cy="1231106"/>
          </a:xfrm>
          <a:prstGeom prst="rect">
            <a:avLst/>
          </a:prstGeom>
          <a:noFill/>
        </p:spPr>
        <p:txBody>
          <a:bodyPr wrap="square" rtlCol="0">
            <a:spAutoFit/>
          </a:bodyPr>
          <a:lstStyle/>
          <a:p>
            <a:r>
              <a:rPr lang="en-US" sz="2800" dirty="0">
                <a:solidFill>
                  <a:srgbClr val="FFFF00"/>
                </a:solidFill>
              </a:rPr>
              <a:t>larger cores </a:t>
            </a:r>
            <a:r>
              <a:rPr lang="en-US" sz="2800" dirty="0"/>
              <a:t>hold </a:t>
            </a:r>
            <a:r>
              <a:rPr lang="en-US" sz="2800" dirty="0">
                <a:solidFill>
                  <a:srgbClr val="FFFF00"/>
                </a:solidFill>
              </a:rPr>
              <a:t>fractionally larger</a:t>
            </a:r>
            <a:r>
              <a:rPr lang="en-US" sz="2800" dirty="0"/>
              <a:t> atmospheres </a:t>
            </a:r>
          </a:p>
          <a:p>
            <a:endParaRPr lang="en-US" dirty="0"/>
          </a:p>
        </p:txBody>
      </p:sp>
      <p:sp>
        <p:nvSpPr>
          <p:cNvPr id="13" name="TextBox 12"/>
          <p:cNvSpPr txBox="1"/>
          <p:nvPr/>
        </p:nvSpPr>
        <p:spPr>
          <a:xfrm>
            <a:off x="1929407" y="306255"/>
            <a:ext cx="5010703" cy="707886"/>
          </a:xfrm>
          <a:prstGeom prst="rect">
            <a:avLst/>
          </a:prstGeom>
          <a:noFill/>
        </p:spPr>
        <p:txBody>
          <a:bodyPr wrap="square" rtlCol="0">
            <a:spAutoFit/>
          </a:bodyPr>
          <a:lstStyle/>
          <a:p>
            <a:r>
              <a:rPr lang="en-US" sz="4000" dirty="0" err="1" smtClean="0"/>
              <a:t>Planetesimal</a:t>
            </a:r>
            <a:r>
              <a:rPr lang="en-US" sz="4000" dirty="0" smtClean="0"/>
              <a:t> accretion</a:t>
            </a:r>
            <a:endParaRPr lang="en-US" sz="4000" dirty="0"/>
          </a:p>
        </p:txBody>
      </p:sp>
    </p:spTree>
    <p:extLst>
      <p:ext uri="{BB962C8B-B14F-4D97-AF65-F5344CB8AC3E}">
        <p14:creationId xmlns:p14="http://schemas.microsoft.com/office/powerpoint/2010/main" val="3160221236"/>
      </p:ext>
    </p:extLst>
  </p:cSld>
  <p:clrMapOvr>
    <a:masterClrMapping/>
  </p:clrMapOvr>
  <mc:AlternateContent xmlns:mc="http://schemas.openxmlformats.org/markup-compatibility/2006" xmlns:p14="http://schemas.microsoft.com/office/powerpoint/2010/main">
    <mc:Choice Requires="p14">
      <p:transition p14:dur="0" advTm="11757"/>
    </mc:Choice>
    <mc:Fallback xmlns="">
      <p:transition xmlns:p14="http://schemas.microsoft.com/office/powerpoint/2010/main" advTm="11757"/>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Tree>
    <p:extLst>
      <p:ext uri="{BB962C8B-B14F-4D97-AF65-F5344CB8AC3E}">
        <p14:creationId xmlns:p14="http://schemas.microsoft.com/office/powerpoint/2010/main" val="1292072069"/>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94" y="283923"/>
            <a:ext cx="8229600" cy="1143000"/>
          </a:xfrm>
        </p:spPr>
        <p:txBody>
          <a:bodyPr>
            <a:normAutofit fontScale="90000"/>
          </a:bodyPr>
          <a:lstStyle/>
          <a:p>
            <a:r>
              <a:rPr lang="en-US" dirty="0" err="1" smtClean="0"/>
              <a:t>Planetesimal</a:t>
            </a:r>
            <a:r>
              <a:rPr lang="en-US" dirty="0" smtClean="0"/>
              <a:t> accretion is not constant at a given location throughout disk life</a:t>
            </a:r>
            <a:endParaRPr lang="en-US" dirty="0"/>
          </a:p>
        </p:txBody>
      </p:sp>
      <p:sp>
        <p:nvSpPr>
          <p:cNvPr id="3" name="Content Placeholder 2"/>
          <p:cNvSpPr>
            <a:spLocks noGrp="1"/>
          </p:cNvSpPr>
          <p:nvPr>
            <p:ph idx="1"/>
          </p:nvPr>
        </p:nvSpPr>
        <p:spPr>
          <a:xfrm>
            <a:off x="440491" y="1707442"/>
            <a:ext cx="8229600" cy="4525963"/>
          </a:xfrm>
        </p:spPr>
        <p:txBody>
          <a:bodyPr>
            <a:normAutofit/>
          </a:bodyPr>
          <a:lstStyle/>
          <a:p>
            <a:r>
              <a:rPr lang="en-US" dirty="0" smtClean="0"/>
              <a:t>e.g., Pollack+96, Ikoma+00</a:t>
            </a:r>
          </a:p>
          <a:p>
            <a:endParaRPr lang="en-US" dirty="0" smtClean="0"/>
          </a:p>
          <a:p>
            <a:endParaRPr lang="en-US" dirty="0" smtClean="0"/>
          </a:p>
          <a:p>
            <a:pPr marL="457200" lvl="1" indent="0">
              <a:buNone/>
            </a:pPr>
            <a:endParaRPr lang="en-US" dirty="0" smtClean="0"/>
          </a:p>
        </p:txBody>
      </p:sp>
      <p:grpSp>
        <p:nvGrpSpPr>
          <p:cNvPr id="5" name="Group 4"/>
          <p:cNvGrpSpPr/>
          <p:nvPr/>
        </p:nvGrpSpPr>
        <p:grpSpPr>
          <a:xfrm>
            <a:off x="830916" y="2520003"/>
            <a:ext cx="7420731" cy="3546287"/>
            <a:chOff x="830916" y="2052080"/>
            <a:chExt cx="7420731" cy="3546287"/>
          </a:xfrm>
        </p:grpSpPr>
        <p:sp>
          <p:nvSpPr>
            <p:cNvPr id="4" name="Rectangle 3"/>
            <p:cNvSpPr/>
            <p:nvPr/>
          </p:nvSpPr>
          <p:spPr>
            <a:xfrm>
              <a:off x="830916" y="2052081"/>
              <a:ext cx="7420731" cy="3546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cc_sketch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6" y="2052080"/>
              <a:ext cx="7420731" cy="2510774"/>
            </a:xfrm>
            <a:prstGeom prst="rect">
              <a:avLst/>
            </a:prstGeom>
          </p:spPr>
        </p:pic>
        <p:grpSp>
          <p:nvGrpSpPr>
            <p:cNvPr id="13" name="Group 12"/>
            <p:cNvGrpSpPr/>
            <p:nvPr/>
          </p:nvGrpSpPr>
          <p:grpSpPr>
            <a:xfrm>
              <a:off x="942074" y="4562854"/>
              <a:ext cx="7200866" cy="837879"/>
              <a:chOff x="830915" y="5095970"/>
              <a:chExt cx="7200866" cy="837879"/>
            </a:xfrm>
          </p:grpSpPr>
          <p:sp>
            <p:nvSpPr>
              <p:cNvPr id="9" name="TextBox 8"/>
              <p:cNvSpPr txBox="1"/>
              <p:nvPr/>
            </p:nvSpPr>
            <p:spPr>
              <a:xfrm>
                <a:off x="830915" y="5095970"/>
                <a:ext cx="2237530"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&lt;&lt;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HIGH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sp>
            <p:nvSpPr>
              <p:cNvPr id="10" name="TextBox 9"/>
              <p:cNvSpPr txBox="1"/>
              <p:nvPr/>
            </p:nvSpPr>
            <p:spPr>
              <a:xfrm>
                <a:off x="3068444" y="5102852"/>
                <a:ext cx="2826749" cy="830997"/>
              </a:xfrm>
              <a:prstGeom prst="rect">
                <a:avLst/>
              </a:prstGeom>
              <a:noFill/>
            </p:spPr>
            <p:txBody>
              <a:bodyPr wrap="square" rtlCol="0">
                <a:spAutoFit/>
              </a:bodyPr>
              <a:lstStyle/>
              <a:p>
                <a:r>
                  <a:rPr lang="en-US" sz="2400" dirty="0" err="1" smtClean="0">
                    <a:solidFill>
                      <a:schemeClr val="bg1"/>
                    </a:solidFill>
                  </a:rPr>
                  <a:t>M</a:t>
                </a:r>
                <a:r>
                  <a:rPr lang="en-US" sz="2400" baseline="-25000" dirty="0" err="1" smtClean="0">
                    <a:solidFill>
                      <a:schemeClr val="bg1"/>
                    </a:solidFill>
                  </a:rPr>
                  <a:t>atm</a:t>
                </a:r>
                <a:r>
                  <a:rPr lang="en-US" sz="2400" dirty="0" smtClean="0">
                    <a:solidFill>
                      <a:schemeClr val="bg1"/>
                    </a:solidFill>
                  </a:rPr>
                  <a:t> &lt;&lt; </a:t>
                </a:r>
                <a:r>
                  <a:rPr lang="en-US" sz="2400" dirty="0" err="1" smtClean="0">
                    <a:solidFill>
                      <a:schemeClr val="bg1"/>
                    </a:solidFill>
                  </a:rPr>
                  <a:t>M</a:t>
                </a:r>
                <a:r>
                  <a:rPr lang="en-US" sz="2400" baseline="-25000" dirty="0" err="1" smtClean="0">
                    <a:solidFill>
                      <a:schemeClr val="bg1"/>
                    </a:solidFill>
                  </a:rPr>
                  <a:t>core</a:t>
                </a:r>
                <a:endParaRPr lang="en-US" sz="2400" baseline="-25000" dirty="0" smtClean="0">
                  <a:solidFill>
                    <a:schemeClr val="bg1"/>
                  </a:solidFill>
                </a:endParaRPr>
              </a:p>
              <a:p>
                <a:r>
                  <a:rPr lang="en-US" sz="2400" dirty="0" err="1" smtClean="0">
                    <a:solidFill>
                      <a:schemeClr val="bg1"/>
                    </a:solidFill>
                  </a:rPr>
                  <a:t>dM</a:t>
                </a:r>
                <a:r>
                  <a:rPr lang="en-US" sz="2400" baseline="-25000" dirty="0" err="1" smtClean="0">
                    <a:solidFill>
                      <a:schemeClr val="bg1"/>
                    </a:solidFill>
                  </a:rPr>
                  <a:t>core</a:t>
                </a:r>
                <a:r>
                  <a:rPr lang="en-US" sz="2400" dirty="0" smtClean="0">
                    <a:solidFill>
                      <a:schemeClr val="bg1"/>
                    </a:solidFill>
                  </a:rPr>
                  <a:t>/</a:t>
                </a:r>
                <a:r>
                  <a:rPr lang="en-US" sz="2400" dirty="0" err="1" smtClean="0">
                    <a:solidFill>
                      <a:schemeClr val="bg1"/>
                    </a:solidFill>
                  </a:rPr>
                  <a:t>dt</a:t>
                </a:r>
                <a:r>
                  <a:rPr lang="en-US" sz="2400" dirty="0" smtClean="0">
                    <a:solidFill>
                      <a:schemeClr val="bg1"/>
                    </a:solidFill>
                  </a:rPr>
                  <a:t> goes down</a:t>
                </a:r>
                <a:endParaRPr lang="en-US" sz="2400" dirty="0">
                  <a:solidFill>
                    <a:schemeClr val="bg1"/>
                  </a:solidFill>
                </a:endParaRPr>
              </a:p>
            </p:txBody>
          </p:sp>
          <p:sp>
            <p:nvSpPr>
              <p:cNvPr id="12" name="TextBox 11"/>
              <p:cNvSpPr txBox="1"/>
              <p:nvPr/>
            </p:nvSpPr>
            <p:spPr>
              <a:xfrm>
                <a:off x="6005362" y="5102852"/>
                <a:ext cx="2026419"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grpSp>
      <p:sp>
        <p:nvSpPr>
          <p:cNvPr id="6" name="Rectangle 5"/>
          <p:cNvSpPr/>
          <p:nvPr/>
        </p:nvSpPr>
        <p:spPr>
          <a:xfrm>
            <a:off x="5016854" y="2304947"/>
            <a:ext cx="3386376" cy="392845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200638"/>
      </p:ext>
    </p:extLst>
  </p:cSld>
  <p:clrMapOvr>
    <a:masterClrMapping/>
  </p:clrMapOvr>
  <mc:AlternateContent xmlns:mc="http://schemas.openxmlformats.org/markup-compatibility/2006" xmlns:p14="http://schemas.microsoft.com/office/powerpoint/2010/main">
    <mc:Choice Requires="p14">
      <p:transition spd="slow" p14:dur="2000" advTm="79145"/>
    </mc:Choice>
    <mc:Fallback xmlns="">
      <p:transition xmlns:p14="http://schemas.microsoft.com/office/powerpoint/2010/main" spd="slow" advTm="79145"/>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13356" y="1278568"/>
            <a:ext cx="8229600" cy="1661993"/>
          </a:xfrm>
          <a:prstGeom prst="rect">
            <a:avLst/>
          </a:prstGeom>
          <a:noFill/>
        </p:spPr>
        <p:txBody>
          <a:bodyPr wrap="square" rtlCol="0">
            <a:spAutoFit/>
          </a:bodyPr>
          <a:lstStyle/>
          <a:p>
            <a:pPr>
              <a:buFont typeface="Symbol" charset="0"/>
              <a:buChar char=""/>
            </a:pPr>
            <a:r>
              <a:rPr lang="en-US" sz="3000" dirty="0" smtClean="0"/>
              <a:t>Atmospheric </a:t>
            </a:r>
            <a:r>
              <a:rPr lang="en-US" sz="3000" dirty="0"/>
              <a:t>evolution dominated by </a:t>
            </a:r>
            <a:endParaRPr lang="en-US" sz="3000" dirty="0" smtClean="0"/>
          </a:p>
          <a:p>
            <a:pPr marL="0" indent="0">
              <a:buNone/>
            </a:pPr>
            <a:r>
              <a:rPr lang="en-US" sz="3000" dirty="0" smtClean="0">
                <a:solidFill>
                  <a:srgbClr val="FFFF00"/>
                </a:solidFill>
              </a:rPr>
              <a:t>Kelvin</a:t>
            </a:r>
            <a:r>
              <a:rPr lang="en-US" sz="3000" dirty="0">
                <a:solidFill>
                  <a:srgbClr val="FFFF00"/>
                </a:solidFill>
              </a:rPr>
              <a:t>-Helmholtz </a:t>
            </a:r>
            <a:r>
              <a:rPr lang="en-US" sz="3000" dirty="0"/>
              <a:t>contraction</a:t>
            </a:r>
          </a:p>
          <a:p>
            <a:pPr algn="ctr"/>
            <a:endParaRPr lang="en-US" sz="3000" dirty="0"/>
          </a:p>
        </p:txBody>
      </p:sp>
      <p:grpSp>
        <p:nvGrpSpPr>
          <p:cNvPr id="9" name="Group 8"/>
          <p:cNvGrpSpPr/>
          <p:nvPr/>
        </p:nvGrpSpPr>
        <p:grpSpPr>
          <a:xfrm>
            <a:off x="2370688" y="2440550"/>
            <a:ext cx="4396457" cy="4131607"/>
            <a:chOff x="2370688" y="760767"/>
            <a:chExt cx="4396457" cy="4131607"/>
          </a:xfrm>
        </p:grpSpPr>
        <p:grpSp>
          <p:nvGrpSpPr>
            <p:cNvPr id="7" name="Group 6"/>
            <p:cNvGrpSpPr/>
            <p:nvPr/>
          </p:nvGrpSpPr>
          <p:grpSpPr>
            <a:xfrm>
              <a:off x="2370688" y="760767"/>
              <a:ext cx="4396457" cy="4131607"/>
              <a:chOff x="2370688" y="760767"/>
              <a:chExt cx="4396457" cy="4131607"/>
            </a:xfrm>
          </p:grpSpPr>
          <p:pic>
            <p:nvPicPr>
              <p:cNvPr id="5" name="Picture 4" descr="low_ac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88" y="760767"/>
                <a:ext cx="4396457" cy="3426650"/>
              </a:xfrm>
              <a:prstGeom prst="rect">
                <a:avLst/>
              </a:prstGeom>
            </p:spPr>
          </p:pic>
          <p:sp>
            <p:nvSpPr>
              <p:cNvPr id="6" name="Rectangle 5"/>
              <p:cNvSpPr/>
              <p:nvPr/>
            </p:nvSpPr>
            <p:spPr>
              <a:xfrm>
                <a:off x="2370688" y="3994059"/>
                <a:ext cx="4396457" cy="89831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793971" y="3994059"/>
              <a:ext cx="2033088" cy="830997"/>
            </a:xfrm>
            <a:prstGeom prst="rect">
              <a:avLst/>
            </a:prstGeom>
            <a:noFill/>
          </p:spPr>
          <p:txBody>
            <a:bodyPr wrap="square" rtlCol="0">
              <a:spAutoFit/>
            </a:bodyPr>
            <a:lstStyle/>
            <a:p>
              <a:r>
                <a:rPr lang="en-US" sz="2400" dirty="0" err="1" smtClean="0">
                  <a:solidFill>
                    <a:srgbClr val="000000"/>
                  </a:solidFill>
                </a:rPr>
                <a:t>M</a:t>
              </a:r>
              <a:r>
                <a:rPr lang="en-US" sz="2400" baseline="-25000" dirty="0" err="1" smtClean="0">
                  <a:solidFill>
                    <a:srgbClr val="000000"/>
                  </a:solidFill>
                </a:rPr>
                <a:t>atm</a:t>
              </a:r>
              <a:r>
                <a:rPr lang="en-US" sz="2400" dirty="0" smtClean="0">
                  <a:solidFill>
                    <a:srgbClr val="000000"/>
                  </a:solidFill>
                </a:rPr>
                <a:t> ~ </a:t>
              </a:r>
              <a:r>
                <a:rPr lang="en-US" sz="2400" dirty="0" err="1" smtClean="0">
                  <a:solidFill>
                    <a:srgbClr val="000000"/>
                  </a:solidFill>
                </a:rPr>
                <a:t>M</a:t>
              </a:r>
              <a:r>
                <a:rPr lang="en-US" sz="2400" baseline="-25000" dirty="0" err="1" smtClean="0">
                  <a:solidFill>
                    <a:srgbClr val="000000"/>
                  </a:solidFill>
                </a:rPr>
                <a:t>core</a:t>
              </a:r>
              <a:endParaRPr lang="en-US" sz="2400" baseline="-25000" dirty="0" smtClean="0">
                <a:solidFill>
                  <a:srgbClr val="000000"/>
                </a:solidFill>
              </a:endParaRPr>
            </a:p>
            <a:p>
              <a:r>
                <a:rPr lang="en-US" sz="2400" dirty="0" smtClean="0">
                  <a:solidFill>
                    <a:srgbClr val="000000"/>
                  </a:solidFill>
                </a:rPr>
                <a:t>LOW </a:t>
              </a:r>
              <a:r>
                <a:rPr lang="en-US" sz="2400" dirty="0" err="1" smtClean="0">
                  <a:solidFill>
                    <a:srgbClr val="000000"/>
                  </a:solidFill>
                </a:rPr>
                <a:t>dM</a:t>
              </a:r>
              <a:r>
                <a:rPr lang="en-US" sz="2400" baseline="-25000" dirty="0" err="1" smtClean="0">
                  <a:solidFill>
                    <a:srgbClr val="000000"/>
                  </a:solidFill>
                </a:rPr>
                <a:t>core</a:t>
              </a:r>
              <a:r>
                <a:rPr lang="en-US" sz="2400" dirty="0" smtClean="0">
                  <a:solidFill>
                    <a:srgbClr val="000000"/>
                  </a:solidFill>
                </a:rPr>
                <a:t>/</a:t>
              </a:r>
              <a:r>
                <a:rPr lang="en-US" sz="2400" dirty="0" err="1" smtClean="0">
                  <a:solidFill>
                    <a:srgbClr val="000000"/>
                  </a:solidFill>
                </a:rPr>
                <a:t>dt</a:t>
              </a:r>
              <a:endParaRPr lang="en-US" sz="2400" dirty="0">
                <a:solidFill>
                  <a:srgbClr val="000000"/>
                </a:solidFill>
              </a:endParaRPr>
            </a:p>
          </p:txBody>
        </p:sp>
      </p:grpSp>
      <p:sp>
        <p:nvSpPr>
          <p:cNvPr id="10" name="TextBox 9"/>
          <p:cNvSpPr txBox="1"/>
          <p:nvPr/>
        </p:nvSpPr>
        <p:spPr>
          <a:xfrm>
            <a:off x="960257" y="320293"/>
            <a:ext cx="7552717" cy="707886"/>
          </a:xfrm>
          <a:prstGeom prst="rect">
            <a:avLst/>
          </a:prstGeom>
          <a:noFill/>
        </p:spPr>
        <p:txBody>
          <a:bodyPr wrap="square" rtlCol="0">
            <a:spAutoFit/>
          </a:bodyPr>
          <a:lstStyle/>
          <a:p>
            <a:r>
              <a:rPr lang="en-US" sz="4000" dirty="0" smtClean="0"/>
              <a:t>Low </a:t>
            </a:r>
            <a:r>
              <a:rPr lang="en-US" sz="4000" dirty="0" err="1" smtClean="0"/>
              <a:t>planetesimal</a:t>
            </a:r>
            <a:r>
              <a:rPr lang="en-US" sz="4000" dirty="0" smtClean="0"/>
              <a:t> accretion regime</a:t>
            </a:r>
            <a:endParaRPr lang="en-US" sz="4000" dirty="0"/>
          </a:p>
        </p:txBody>
      </p:sp>
      <p:sp>
        <p:nvSpPr>
          <p:cNvPr id="11" name="TextBox 10"/>
          <p:cNvSpPr txBox="1"/>
          <p:nvPr/>
        </p:nvSpPr>
        <p:spPr>
          <a:xfrm>
            <a:off x="4229504" y="4075708"/>
            <a:ext cx="765789" cy="430887"/>
          </a:xfrm>
          <a:prstGeom prst="rect">
            <a:avLst/>
          </a:prstGeom>
          <a:noFill/>
        </p:spPr>
        <p:txBody>
          <a:bodyPr wrap="square" rtlCol="0">
            <a:spAutoFit/>
          </a:bodyPr>
          <a:lstStyle/>
          <a:p>
            <a:r>
              <a:rPr lang="en-US" sz="2200" dirty="0" err="1" smtClean="0"/>
              <a:t>M</a:t>
            </a:r>
            <a:r>
              <a:rPr lang="en-US" sz="2200" baseline="-25000" dirty="0" err="1" smtClean="0"/>
              <a:t>core</a:t>
            </a:r>
            <a:endParaRPr lang="en-US" sz="2200" baseline="-25000" dirty="0"/>
          </a:p>
        </p:txBody>
      </p:sp>
      <p:sp>
        <p:nvSpPr>
          <p:cNvPr id="12" name="TextBox 11"/>
          <p:cNvSpPr txBox="1"/>
          <p:nvPr/>
        </p:nvSpPr>
        <p:spPr>
          <a:xfrm>
            <a:off x="4400110" y="3227876"/>
            <a:ext cx="783447" cy="430887"/>
          </a:xfrm>
          <a:prstGeom prst="rect">
            <a:avLst/>
          </a:prstGeom>
          <a:noFill/>
        </p:spPr>
        <p:txBody>
          <a:bodyPr wrap="square" rtlCol="0">
            <a:spAutoFit/>
          </a:bodyPr>
          <a:lstStyle/>
          <a:p>
            <a:r>
              <a:rPr lang="en-US" sz="2200" dirty="0" err="1" smtClean="0">
                <a:solidFill>
                  <a:schemeClr val="bg1"/>
                </a:solidFill>
              </a:rPr>
              <a:t>M</a:t>
            </a:r>
            <a:r>
              <a:rPr lang="en-US" sz="2200" baseline="-25000" dirty="0" err="1" smtClean="0">
                <a:solidFill>
                  <a:schemeClr val="bg1"/>
                </a:solidFill>
              </a:rPr>
              <a:t>atm</a:t>
            </a:r>
            <a:endParaRPr lang="en-US" sz="2200" baseline="-25000" dirty="0">
              <a:solidFill>
                <a:schemeClr val="bg1"/>
              </a:solidFill>
            </a:endParaRPr>
          </a:p>
        </p:txBody>
      </p:sp>
      <p:sp>
        <p:nvSpPr>
          <p:cNvPr id="13" name="Rectangle 12"/>
          <p:cNvSpPr/>
          <p:nvPr/>
        </p:nvSpPr>
        <p:spPr>
          <a:xfrm>
            <a:off x="2370687" y="2440550"/>
            <a:ext cx="4396457" cy="4131607"/>
          </a:xfrm>
          <a:prstGeom prst="rect">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7618"/>
      </p:ext>
    </p:extLst>
  </p:cSld>
  <p:clrMapOvr>
    <a:masterClrMapping/>
  </p:clrMapOvr>
  <mc:AlternateContent xmlns:mc="http://schemas.openxmlformats.org/markup-compatibility/2006" xmlns:p14="http://schemas.microsoft.com/office/powerpoint/2010/main">
    <mc:Choice Requires="p14">
      <p:transition spd="slow" p14:dur="2000" advTm="10993"/>
    </mc:Choice>
    <mc:Fallback xmlns="">
      <p:transition xmlns:p14="http://schemas.microsoft.com/office/powerpoint/2010/main" spd="slow" advTm="10993"/>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33" y="463249"/>
            <a:ext cx="4071584" cy="6143625"/>
          </a:xfrm>
        </p:spPr>
        <p:txBody>
          <a:bodyPr>
            <a:normAutofit/>
          </a:bodyPr>
          <a:lstStyle/>
          <a:p>
            <a:pPr marL="0" indent="0">
              <a:buNone/>
            </a:pPr>
            <a:endParaRPr lang="en-US" sz="2800" dirty="0" smtClean="0"/>
          </a:p>
          <a:p>
            <a:pPr marL="0" indent="0">
              <a:buNone/>
            </a:pPr>
            <a:endParaRPr lang="en-US" sz="2800" dirty="0" smtClean="0"/>
          </a:p>
          <a:p>
            <a:pPr marL="0" indent="0">
              <a:buNone/>
            </a:pPr>
            <a:r>
              <a:rPr lang="en-US" sz="2800" dirty="0" err="1" smtClean="0">
                <a:solidFill>
                  <a:srgbClr val="FFFF00"/>
                </a:solidFill>
              </a:rPr>
              <a:t>M</a:t>
            </a:r>
            <a:r>
              <a:rPr lang="en-US" sz="2800" baseline="-25000" dirty="0" err="1" smtClean="0">
                <a:solidFill>
                  <a:srgbClr val="FFFF00"/>
                </a:solidFill>
              </a:rPr>
              <a:t>atm</a:t>
            </a:r>
            <a:r>
              <a:rPr lang="en-US" sz="2800" dirty="0" smtClean="0"/>
              <a:t> is a function of </a:t>
            </a:r>
            <a:r>
              <a:rPr lang="en-US" sz="2800" dirty="0" smtClean="0">
                <a:solidFill>
                  <a:srgbClr val="FFFF00"/>
                </a:solidFill>
              </a:rPr>
              <a:t>time</a:t>
            </a:r>
          </a:p>
          <a:p>
            <a:pPr marL="0" indent="0">
              <a:buNone/>
            </a:pPr>
            <a:endParaRPr lang="en-US" sz="2800" dirty="0" smtClean="0"/>
          </a:p>
          <a:p>
            <a:pPr marL="0" indent="0">
              <a:buNone/>
            </a:pPr>
            <a:r>
              <a:rPr lang="en-US" sz="2800" dirty="0" smtClean="0"/>
              <a:t> =&gt; EVERY core can have </a:t>
            </a:r>
          </a:p>
          <a:p>
            <a:pPr marL="0" indent="0" algn="ctr">
              <a:buNone/>
            </a:pPr>
            <a:r>
              <a:rPr lang="en-US" sz="2800" dirty="0" err="1" smtClean="0"/>
              <a:t>M</a:t>
            </a:r>
            <a:r>
              <a:rPr lang="en-US" sz="2800" baseline="-25000" dirty="0" err="1" smtClean="0"/>
              <a:t>atm</a:t>
            </a:r>
            <a:r>
              <a:rPr lang="en-US" sz="2800" dirty="0" smtClean="0"/>
              <a:t> ~ </a:t>
            </a:r>
            <a:r>
              <a:rPr lang="en-US" sz="2800" dirty="0" err="1" smtClean="0"/>
              <a:t>M</a:t>
            </a:r>
            <a:r>
              <a:rPr lang="en-US" sz="2800" baseline="-25000" dirty="0" err="1" smtClean="0"/>
              <a:t>core</a:t>
            </a:r>
            <a:endParaRPr lang="en-US" sz="2800" baseline="-25000" dirty="0" smtClean="0"/>
          </a:p>
          <a:p>
            <a:pPr marL="0" indent="0">
              <a:buNone/>
            </a:pPr>
            <a:endParaRPr lang="en-US" sz="2800" baseline="-25000" dirty="0" smtClean="0"/>
          </a:p>
          <a:p>
            <a:pPr marL="0" indent="0">
              <a:buNone/>
            </a:pPr>
            <a:endParaRPr lang="en-US" sz="2800" baseline="-25000" dirty="0" smtClean="0"/>
          </a:p>
          <a:p>
            <a:pPr>
              <a:buFont typeface="Symbol" charset="0"/>
              <a:buChar char=""/>
            </a:pPr>
            <a:r>
              <a:rPr lang="en-US" sz="2800" dirty="0" smtClean="0">
                <a:solidFill>
                  <a:srgbClr val="FFFF00"/>
                </a:solidFill>
              </a:rPr>
              <a:t>“critical core mass”</a:t>
            </a:r>
          </a:p>
          <a:p>
            <a:pPr marL="0" indent="0">
              <a:buNone/>
            </a:pPr>
            <a:r>
              <a:rPr lang="en-US" sz="2800" dirty="0"/>
              <a:t> </a:t>
            </a:r>
            <a:r>
              <a:rPr lang="en-US" sz="2800" dirty="0" smtClean="0"/>
              <a:t>   </a:t>
            </a:r>
            <a:r>
              <a:rPr lang="en-US" sz="2800" dirty="0" err="1" smtClean="0"/>
              <a:t>M</a:t>
            </a:r>
            <a:r>
              <a:rPr lang="en-US" sz="2800" baseline="-25000" dirty="0" err="1" smtClean="0"/>
              <a:t>crit</a:t>
            </a:r>
            <a:r>
              <a:rPr lang="en-US" sz="2800" dirty="0" smtClean="0"/>
              <a:t> </a:t>
            </a:r>
            <a:r>
              <a:rPr lang="en-US" sz="2800" dirty="0" smtClean="0"/>
              <a:t>= </a:t>
            </a:r>
            <a:r>
              <a:rPr lang="en-US" sz="2800" dirty="0" err="1" smtClean="0"/>
              <a:t>M</a:t>
            </a:r>
            <a:r>
              <a:rPr lang="en-US" sz="2800" baseline="-25000" dirty="0" err="1" smtClean="0"/>
              <a:t>core</a:t>
            </a:r>
            <a:r>
              <a:rPr lang="en-US" sz="2800" dirty="0" smtClean="0"/>
              <a:t> for </a:t>
            </a:r>
            <a:r>
              <a:rPr lang="en-US" sz="2800" dirty="0" smtClean="0"/>
              <a:t>which</a:t>
            </a:r>
          </a:p>
          <a:p>
            <a:pPr marL="0" indent="0">
              <a:buNone/>
            </a:pPr>
            <a:r>
              <a:rPr lang="en-US" sz="2800" dirty="0" smtClean="0"/>
              <a:t>    </a:t>
            </a:r>
            <a:r>
              <a:rPr lang="en-US" sz="2800" dirty="0" err="1" smtClean="0"/>
              <a:t>M</a:t>
            </a:r>
            <a:r>
              <a:rPr lang="en-US" sz="2800" baseline="-25000" dirty="0" err="1" smtClean="0"/>
              <a:t>atm</a:t>
            </a:r>
            <a:r>
              <a:rPr lang="en-US" sz="2800" dirty="0" smtClean="0"/>
              <a:t>(</a:t>
            </a:r>
            <a:r>
              <a:rPr lang="en-US" sz="2800" dirty="0" err="1" smtClean="0"/>
              <a:t>t</a:t>
            </a:r>
            <a:r>
              <a:rPr lang="en-US" sz="2800" baseline="-25000" dirty="0" err="1" smtClean="0"/>
              <a:t>disk</a:t>
            </a:r>
            <a:r>
              <a:rPr lang="en-US" sz="2800" dirty="0" smtClean="0"/>
              <a:t>) ~ </a:t>
            </a:r>
            <a:r>
              <a:rPr lang="en-US" sz="2800" dirty="0" err="1" smtClean="0"/>
              <a:t>M</a:t>
            </a:r>
            <a:r>
              <a:rPr lang="en-US" sz="2800" baseline="-25000" dirty="0" err="1" smtClean="0"/>
              <a:t>core</a:t>
            </a:r>
            <a:endParaRPr lang="en-US" sz="2800" dirty="0"/>
          </a:p>
          <a:p>
            <a:pPr marL="0" indent="0">
              <a:buNone/>
            </a:pPr>
            <a:endParaRPr lang="en-US" sz="2800" baseline="-25000" dirty="0">
              <a:solidFill>
                <a:srgbClr val="FFFF00"/>
              </a:solidFill>
            </a:endParaRPr>
          </a:p>
        </p:txBody>
      </p:sp>
      <p:cxnSp>
        <p:nvCxnSpPr>
          <p:cNvPr id="14" name="Straight Arrow Connector 13"/>
          <p:cNvCxnSpPr/>
          <p:nvPr/>
        </p:nvCxnSpPr>
        <p:spPr>
          <a:xfrm>
            <a:off x="5173631" y="3030640"/>
            <a:ext cx="54871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6046074" y="265450"/>
            <a:ext cx="2653096" cy="5871063"/>
            <a:chOff x="5383188" y="470384"/>
            <a:chExt cx="2653096" cy="5871063"/>
          </a:xfrm>
        </p:grpSpPr>
        <p:pic>
          <p:nvPicPr>
            <p:cNvPr id="16" name="Picture 15" descr="KH_core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188" y="470384"/>
              <a:ext cx="2535231" cy="5871063"/>
            </a:xfrm>
            <a:prstGeom prst="rect">
              <a:avLst/>
            </a:prstGeom>
          </p:spPr>
        </p:pic>
        <p:sp>
          <p:nvSpPr>
            <p:cNvPr id="17" name="TextBox 16"/>
            <p:cNvSpPr txBox="1"/>
            <p:nvPr/>
          </p:nvSpPr>
          <p:spPr>
            <a:xfrm>
              <a:off x="6229133" y="874058"/>
              <a:ext cx="71107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8" name="TextBox 17"/>
            <p:cNvSpPr txBox="1"/>
            <p:nvPr/>
          </p:nvSpPr>
          <p:spPr>
            <a:xfrm>
              <a:off x="6217812" y="2481007"/>
              <a:ext cx="706718"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19" name="TextBox 18"/>
            <p:cNvSpPr txBox="1"/>
            <p:nvPr/>
          </p:nvSpPr>
          <p:spPr>
            <a:xfrm>
              <a:off x="6237070" y="4846619"/>
              <a:ext cx="796145" cy="400110"/>
            </a:xfrm>
            <a:prstGeom prst="rect">
              <a:avLst/>
            </a:prstGeom>
            <a:noFill/>
          </p:spPr>
          <p:txBody>
            <a:bodyPr wrap="square" rtlCol="0">
              <a:spAutoFit/>
            </a:bodyPr>
            <a:lstStyle/>
            <a:p>
              <a:r>
                <a:rPr lang="en-US" sz="2000" dirty="0" err="1" smtClean="0">
                  <a:solidFill>
                    <a:srgbClr val="FFFFFF"/>
                  </a:solidFill>
                </a:rPr>
                <a:t>M</a:t>
              </a:r>
              <a:r>
                <a:rPr lang="en-US" sz="2000" baseline="-25000" dirty="0" err="1" smtClean="0">
                  <a:solidFill>
                    <a:srgbClr val="FFFFFF"/>
                  </a:solidFill>
                </a:rPr>
                <a:t>core</a:t>
              </a:r>
              <a:endParaRPr lang="en-US" sz="2000" baseline="-25000" dirty="0">
                <a:solidFill>
                  <a:srgbClr val="FFFFFF"/>
                </a:solidFill>
              </a:endParaRPr>
            </a:p>
          </p:txBody>
        </p:sp>
        <p:sp>
          <p:nvSpPr>
            <p:cNvPr id="20" name="TextBox 19"/>
            <p:cNvSpPr txBox="1"/>
            <p:nvPr/>
          </p:nvSpPr>
          <p:spPr>
            <a:xfrm>
              <a:off x="6990823" y="674003"/>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smtClean="0">
                  <a:solidFill>
                    <a:srgbClr val="000000"/>
                  </a:solidFill>
                </a:rPr>
                <a:t>1</a:t>
              </a:r>
              <a:r>
                <a:rPr lang="en-US" dirty="0" smtClean="0">
                  <a:solidFill>
                    <a:srgbClr val="000000"/>
                  </a:solidFill>
                </a:rPr>
                <a:t>)</a:t>
              </a:r>
              <a:endParaRPr lang="en-US" baseline="-25000" dirty="0">
                <a:solidFill>
                  <a:srgbClr val="000000"/>
                </a:solidFill>
              </a:endParaRPr>
            </a:p>
          </p:txBody>
        </p:sp>
        <p:cxnSp>
          <p:nvCxnSpPr>
            <p:cNvPr id="21" name="Straight Connector 20"/>
            <p:cNvCxnSpPr/>
            <p:nvPr/>
          </p:nvCxnSpPr>
          <p:spPr>
            <a:xfrm flipV="1">
              <a:off x="6940208" y="945928"/>
              <a:ext cx="140042" cy="136470"/>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90823" y="1819638"/>
              <a:ext cx="1045461"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2</a:t>
              </a:r>
              <a:r>
                <a:rPr lang="en-US" dirty="0" smtClean="0">
                  <a:solidFill>
                    <a:srgbClr val="000000"/>
                  </a:solidFill>
                </a:rPr>
                <a:t>)</a:t>
              </a:r>
              <a:endParaRPr lang="en-US" baseline="-25000" dirty="0">
                <a:solidFill>
                  <a:srgbClr val="000000"/>
                </a:solidFill>
              </a:endParaRPr>
            </a:p>
          </p:txBody>
        </p:sp>
        <p:cxnSp>
          <p:nvCxnSpPr>
            <p:cNvPr id="23" name="Straight Connector 22"/>
            <p:cNvCxnSpPr/>
            <p:nvPr/>
          </p:nvCxnSpPr>
          <p:spPr>
            <a:xfrm flipV="1">
              <a:off x="6838157" y="2188970"/>
              <a:ext cx="242093" cy="204564"/>
            </a:xfrm>
            <a:prstGeom prst="line">
              <a:avLst/>
            </a:prstGeom>
            <a:ln w="6350">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74297" y="4346498"/>
              <a:ext cx="1885982" cy="369332"/>
            </a:xfrm>
            <a:prstGeom prst="rect">
              <a:avLst/>
            </a:prstGeom>
            <a:noFill/>
          </p:spPr>
          <p:txBody>
            <a:bodyPr wrap="square" rtlCol="0">
              <a:spAutoFit/>
            </a:bodyPr>
            <a:lstStyle/>
            <a:p>
              <a:r>
                <a:rPr lang="en-US" dirty="0" err="1" smtClean="0">
                  <a:solidFill>
                    <a:srgbClr val="000000"/>
                  </a:solidFill>
                </a:rPr>
                <a:t>M</a:t>
              </a:r>
              <a:r>
                <a:rPr lang="en-US" baseline="-25000" dirty="0" err="1" smtClean="0">
                  <a:solidFill>
                    <a:srgbClr val="000000"/>
                  </a:solidFill>
                </a:rPr>
                <a:t>atm</a:t>
              </a:r>
              <a:r>
                <a:rPr lang="en-US" dirty="0" smtClean="0">
                  <a:solidFill>
                    <a:srgbClr val="000000"/>
                  </a:solidFill>
                </a:rPr>
                <a:t>(t</a:t>
              </a:r>
              <a:r>
                <a:rPr lang="en-US" baseline="-25000" dirty="0">
                  <a:solidFill>
                    <a:srgbClr val="000000"/>
                  </a:solidFill>
                </a:rPr>
                <a:t>3</a:t>
              </a:r>
              <a:r>
                <a:rPr lang="en-US" dirty="0" smtClean="0">
                  <a:solidFill>
                    <a:srgbClr val="000000"/>
                  </a:solidFill>
                </a:rPr>
                <a:t>) ~ </a:t>
              </a:r>
              <a:r>
                <a:rPr lang="en-US" dirty="0" err="1" smtClean="0">
                  <a:solidFill>
                    <a:srgbClr val="000000"/>
                  </a:solidFill>
                </a:rPr>
                <a:t>M</a:t>
              </a:r>
              <a:r>
                <a:rPr lang="en-US" baseline="-25000" dirty="0" err="1" smtClean="0">
                  <a:solidFill>
                    <a:srgbClr val="000000"/>
                  </a:solidFill>
                </a:rPr>
                <a:t>core</a:t>
              </a:r>
              <a:endParaRPr lang="en-US" baseline="-25000" dirty="0">
                <a:solidFill>
                  <a:srgbClr val="000000"/>
                </a:solidFill>
              </a:endParaRPr>
            </a:p>
          </p:txBody>
        </p:sp>
      </p:grpSp>
      <p:sp>
        <p:nvSpPr>
          <p:cNvPr id="5" name="TextBox 4"/>
          <p:cNvSpPr txBox="1"/>
          <p:nvPr/>
        </p:nvSpPr>
        <p:spPr>
          <a:xfrm>
            <a:off x="222497" y="433217"/>
            <a:ext cx="5687983" cy="646331"/>
          </a:xfrm>
          <a:prstGeom prst="rect">
            <a:avLst/>
          </a:prstGeom>
          <a:noFill/>
        </p:spPr>
        <p:txBody>
          <a:bodyPr wrap="square" rtlCol="0">
            <a:spAutoFit/>
          </a:bodyPr>
          <a:lstStyle/>
          <a:p>
            <a:r>
              <a:rPr lang="en-US" sz="3600" dirty="0" smtClean="0"/>
              <a:t>Kelvin-Helmholtz contraction</a:t>
            </a:r>
            <a:endParaRPr lang="en-US" sz="3600" dirty="0"/>
          </a:p>
        </p:txBody>
      </p:sp>
    </p:spTree>
    <p:extLst>
      <p:ext uri="{BB962C8B-B14F-4D97-AF65-F5344CB8AC3E}">
        <p14:creationId xmlns:p14="http://schemas.microsoft.com/office/powerpoint/2010/main" val="3000247420"/>
      </p:ext>
    </p:extLst>
  </p:cSld>
  <p:clrMapOvr>
    <a:masterClrMapping/>
  </p:clrMapOvr>
  <mc:AlternateContent xmlns:mc="http://schemas.openxmlformats.org/markup-compatibility/2006" xmlns:p14="http://schemas.microsoft.com/office/powerpoint/2010/main">
    <mc:Choice Requires="p14">
      <p:transition p14:dur="0" advTm="7113"/>
    </mc:Choice>
    <mc:Fallback xmlns="">
      <p:transition xmlns:p14="http://schemas.microsoft.com/office/powerpoint/2010/main" advTm="7113"/>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693431"/>
            <a:ext cx="8229600" cy="2215991"/>
            <a:chOff x="457200" y="2085428"/>
            <a:chExt cx="8229600" cy="2215991"/>
          </a:xfrm>
        </p:grpSpPr>
        <p:sp>
          <p:nvSpPr>
            <p:cNvPr id="4" name="Rectangle 3"/>
            <p:cNvSpPr/>
            <p:nvPr/>
          </p:nvSpPr>
          <p:spPr>
            <a:xfrm>
              <a:off x="457200" y="2150211"/>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68206" y="2085428"/>
              <a:ext cx="7744768" cy="2215991"/>
            </a:xfrm>
            <a:prstGeom prst="rect">
              <a:avLst/>
            </a:prstGeom>
            <a:noFill/>
          </p:spPr>
          <p:txBody>
            <a:bodyPr wrap="square" rtlCol="0">
              <a:spAutoFit/>
            </a:bodyPr>
            <a:lstStyle/>
            <a:p>
              <a:pPr algn="ctr"/>
              <a:r>
                <a:rPr lang="en-US" sz="3000" dirty="0" smtClean="0">
                  <a:solidFill>
                    <a:schemeClr val="bg1"/>
                  </a:solidFill>
                </a:rPr>
                <a:t>Determine </a:t>
              </a:r>
              <a:r>
                <a:rPr lang="en-US" sz="3000" dirty="0">
                  <a:solidFill>
                    <a:schemeClr val="bg1"/>
                  </a:solidFill>
                </a:rPr>
                <a:t>the minimum core </a:t>
              </a:r>
              <a:r>
                <a:rPr lang="en-US" sz="3000" dirty="0" smtClean="0">
                  <a:solidFill>
                    <a:schemeClr val="bg1"/>
                  </a:solidFill>
                </a:rPr>
                <a:t>mass, </a:t>
              </a:r>
              <a:r>
                <a:rPr lang="en-US" sz="3000" dirty="0" err="1" smtClean="0">
                  <a:solidFill>
                    <a:schemeClr val="bg1"/>
                  </a:solidFill>
                </a:rPr>
                <a:t>M</a:t>
              </a:r>
              <a:r>
                <a:rPr lang="en-US" sz="3000" baseline="-25000" dirty="0" err="1" smtClean="0">
                  <a:solidFill>
                    <a:schemeClr val="bg1"/>
                  </a:solidFill>
                </a:rPr>
                <a:t>crit</a:t>
              </a:r>
              <a:r>
                <a:rPr lang="en-US" sz="3000" dirty="0">
                  <a:solidFill>
                    <a:schemeClr val="bg1"/>
                  </a:solidFill>
                </a:rPr>
                <a:t>,</a:t>
              </a:r>
              <a:r>
                <a:rPr lang="en-US" sz="3000" dirty="0" smtClean="0">
                  <a:solidFill>
                    <a:schemeClr val="bg1"/>
                  </a:solidFill>
                </a:rPr>
                <a:t> </a:t>
              </a:r>
              <a:r>
                <a:rPr lang="en-US" sz="3000" dirty="0">
                  <a:solidFill>
                    <a:schemeClr val="bg1"/>
                  </a:solidFill>
                </a:rPr>
                <a:t>to form a giant planet during the disk lifetime </a:t>
              </a:r>
              <a:r>
                <a:rPr lang="en-US" sz="3000" dirty="0" smtClean="0">
                  <a:solidFill>
                    <a:schemeClr val="bg1"/>
                  </a:solidFill>
                </a:rPr>
                <a:t>in the low </a:t>
              </a:r>
              <a:r>
                <a:rPr lang="en-US" sz="3000" dirty="0" err="1" smtClean="0">
                  <a:solidFill>
                    <a:schemeClr val="bg1"/>
                  </a:solidFill>
                </a:rPr>
                <a:t>planetesimal</a:t>
              </a:r>
              <a:r>
                <a:rPr lang="en-US" sz="3000" dirty="0" smtClean="0">
                  <a:solidFill>
                    <a:schemeClr val="bg1"/>
                  </a:solidFill>
                </a:rPr>
                <a:t> accretion regime when </a:t>
              </a:r>
              <a:r>
                <a:rPr lang="en-US" sz="3000" dirty="0">
                  <a:solidFill>
                    <a:schemeClr val="bg1"/>
                  </a:solidFill>
                </a:rPr>
                <a:t>atmosphere dominated by KH contraction</a:t>
              </a:r>
            </a:p>
            <a:p>
              <a:endParaRPr lang="en-US" dirty="0"/>
            </a:p>
          </p:txBody>
        </p:sp>
      </p:grpSp>
      <p:sp>
        <p:nvSpPr>
          <p:cNvPr id="7" name="TextBox 6"/>
          <p:cNvSpPr txBox="1"/>
          <p:nvPr/>
        </p:nvSpPr>
        <p:spPr>
          <a:xfrm>
            <a:off x="3543156" y="486077"/>
            <a:ext cx="2006740" cy="1015663"/>
          </a:xfrm>
          <a:prstGeom prst="rect">
            <a:avLst/>
          </a:prstGeom>
          <a:noFill/>
        </p:spPr>
        <p:txBody>
          <a:bodyPr wrap="square" rtlCol="0">
            <a:spAutoFit/>
          </a:bodyPr>
          <a:lstStyle/>
          <a:p>
            <a:r>
              <a:rPr lang="en-US" sz="6000" dirty="0" smtClean="0">
                <a:solidFill>
                  <a:srgbClr val="FFFF00"/>
                </a:solidFill>
              </a:rPr>
              <a:t>GOAL</a:t>
            </a:r>
            <a:endParaRPr lang="en-US" sz="6000" dirty="0">
              <a:solidFill>
                <a:srgbClr val="FFFF00"/>
              </a:solidFill>
            </a:endParaRPr>
          </a:p>
        </p:txBody>
      </p:sp>
      <p:sp>
        <p:nvSpPr>
          <p:cNvPr id="8" name="Rectangle 7"/>
          <p:cNvSpPr/>
          <p:nvPr/>
        </p:nvSpPr>
        <p:spPr>
          <a:xfrm>
            <a:off x="457200" y="4348459"/>
            <a:ext cx="8229600" cy="1977541"/>
          </a:xfrm>
          <a:prstGeom prst="rect">
            <a:avLst/>
          </a:prstGeom>
          <a:solidFill>
            <a:srgbClr val="FFFF00"/>
          </a:solidFill>
          <a:ln w="635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20606" y="4433028"/>
            <a:ext cx="7744768" cy="1754327"/>
          </a:xfrm>
          <a:prstGeom prst="rect">
            <a:avLst/>
          </a:prstGeom>
          <a:noFill/>
        </p:spPr>
        <p:txBody>
          <a:bodyPr wrap="square" rtlCol="0">
            <a:spAutoFit/>
          </a:bodyPr>
          <a:lstStyle/>
          <a:p>
            <a:pPr algn="ctr"/>
            <a:r>
              <a:rPr lang="en-US" sz="3000" dirty="0" smtClean="0">
                <a:solidFill>
                  <a:schemeClr val="bg1"/>
                </a:solidFill>
              </a:rPr>
              <a:t>Calculate </a:t>
            </a:r>
            <a:r>
              <a:rPr lang="en-US" sz="3000" dirty="0" err="1" smtClean="0">
                <a:solidFill>
                  <a:schemeClr val="bg1"/>
                </a:solidFill>
              </a:rPr>
              <a:t>M</a:t>
            </a:r>
            <a:r>
              <a:rPr lang="en-US" sz="3000" baseline="-25000" dirty="0" err="1" smtClean="0">
                <a:solidFill>
                  <a:schemeClr val="bg1"/>
                </a:solidFill>
              </a:rPr>
              <a:t>crit</a:t>
            </a:r>
            <a:r>
              <a:rPr lang="en-US" sz="3000" dirty="0" smtClean="0">
                <a:solidFill>
                  <a:schemeClr val="bg1"/>
                </a:solidFill>
              </a:rPr>
              <a:t> with </a:t>
            </a:r>
          </a:p>
          <a:p>
            <a:pPr algn="ctr"/>
            <a:r>
              <a:rPr lang="en-US" sz="3000" dirty="0" smtClean="0">
                <a:solidFill>
                  <a:srgbClr val="0000FF"/>
                </a:solidFill>
              </a:rPr>
              <a:t>REALISTIC EQUATION OF STATE</a:t>
            </a:r>
          </a:p>
          <a:p>
            <a:pPr algn="ctr"/>
            <a:r>
              <a:rPr lang="en-US" sz="3000" dirty="0" smtClean="0">
                <a:solidFill>
                  <a:srgbClr val="0000FF"/>
                </a:solidFill>
              </a:rPr>
              <a:t>REALISTIC DUST OPACITIES  </a:t>
            </a:r>
            <a:endParaRPr lang="en-US" sz="3000" dirty="0">
              <a:solidFill>
                <a:srgbClr val="0000FF"/>
              </a:solidFill>
            </a:endParaRPr>
          </a:p>
          <a:p>
            <a:endParaRPr lang="en-US" dirty="0"/>
          </a:p>
        </p:txBody>
      </p:sp>
    </p:spTree>
    <p:extLst>
      <p:ext uri="{BB962C8B-B14F-4D97-AF65-F5344CB8AC3E}">
        <p14:creationId xmlns:p14="http://schemas.microsoft.com/office/powerpoint/2010/main" val="782331192"/>
      </p:ext>
    </p:extLst>
  </p:cSld>
  <p:clrMapOvr>
    <a:masterClrMapping/>
  </p:clrMapOvr>
  <mc:AlternateContent xmlns:mc="http://schemas.openxmlformats.org/markup-compatibility/2006" xmlns:p14="http://schemas.microsoft.com/office/powerpoint/2010/main">
    <mc:Choice Requires="p14">
      <p:transition spd="slow" p14:dur="2000" advTm="24298"/>
    </mc:Choice>
    <mc:Fallback xmlns="">
      <p:transition xmlns:p14="http://schemas.microsoft.com/office/powerpoint/2010/main" spd="slow" advTm="24298"/>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61"/>
            <a:ext cx="8229600" cy="1143000"/>
          </a:xfrm>
        </p:spPr>
        <p:txBody>
          <a:bodyPr/>
          <a:lstStyle/>
          <a:p>
            <a:r>
              <a:rPr lang="en-US" dirty="0" smtClean="0"/>
              <a:t>Model Assumptions</a:t>
            </a:r>
            <a:endParaRPr lang="en-US" dirty="0"/>
          </a:p>
        </p:txBody>
      </p:sp>
      <p:sp>
        <p:nvSpPr>
          <p:cNvPr id="3" name="Content Placeholder 2"/>
          <p:cNvSpPr>
            <a:spLocks noGrp="1"/>
          </p:cNvSpPr>
          <p:nvPr>
            <p:ph idx="1"/>
          </p:nvPr>
        </p:nvSpPr>
        <p:spPr>
          <a:xfrm>
            <a:off x="457200" y="1270922"/>
            <a:ext cx="8229600" cy="5267600"/>
          </a:xfrm>
        </p:spPr>
        <p:txBody>
          <a:bodyPr>
            <a:normAutofit fontScale="92500" lnSpcReduction="20000"/>
          </a:bodyPr>
          <a:lstStyle/>
          <a:p>
            <a:r>
              <a:rPr lang="en-US" sz="2800" dirty="0" smtClean="0"/>
              <a:t>Negligible </a:t>
            </a:r>
            <a:r>
              <a:rPr lang="en-US" sz="2800" dirty="0" err="1" smtClean="0"/>
              <a:t>planetesimal</a:t>
            </a:r>
            <a:r>
              <a:rPr lang="en-US" sz="2800" dirty="0" smtClean="0"/>
              <a:t> accretion =&gt; solid core of </a:t>
            </a:r>
            <a:r>
              <a:rPr lang="en-US" sz="2800" dirty="0" smtClean="0">
                <a:solidFill>
                  <a:srgbClr val="FFFF00"/>
                </a:solidFill>
              </a:rPr>
              <a:t>fixed mass </a:t>
            </a:r>
            <a:r>
              <a:rPr lang="en-US" sz="2800" dirty="0" err="1" smtClean="0"/>
              <a:t>M</a:t>
            </a:r>
            <a:r>
              <a:rPr lang="en-US" sz="2800" baseline="-25000" dirty="0" err="1" smtClean="0"/>
              <a:t>c</a:t>
            </a:r>
            <a:endParaRPr lang="en-US" sz="2800" baseline="-25000" dirty="0" smtClean="0"/>
          </a:p>
          <a:p>
            <a:endParaRPr lang="en-US" sz="2800" baseline="-25000" dirty="0" smtClean="0"/>
          </a:p>
          <a:p>
            <a:r>
              <a:rPr lang="en-US" sz="2800" dirty="0" smtClean="0">
                <a:solidFill>
                  <a:srgbClr val="FFFFFF"/>
                </a:solidFill>
              </a:rPr>
              <a:t>Atmosphere is </a:t>
            </a:r>
            <a:r>
              <a:rPr lang="en-US" sz="2800" dirty="0" smtClean="0">
                <a:solidFill>
                  <a:srgbClr val="FFFF00"/>
                </a:solidFill>
              </a:rPr>
              <a:t>embedded in the gas disk</a:t>
            </a:r>
            <a:r>
              <a:rPr lang="en-US" sz="2800" dirty="0" smtClean="0">
                <a:solidFill>
                  <a:srgbClr val="FFFFFF"/>
                </a:solidFill>
              </a:rPr>
              <a:t>, </a:t>
            </a:r>
            <a:r>
              <a:rPr lang="en-US" sz="2800" dirty="0" smtClean="0">
                <a:solidFill>
                  <a:srgbClr val="FFFF00"/>
                </a:solidFill>
              </a:rPr>
              <a:t>spherically symmetric </a:t>
            </a:r>
            <a:r>
              <a:rPr lang="en-US" sz="2800" dirty="0" smtClean="0">
                <a:solidFill>
                  <a:srgbClr val="FFFFFF"/>
                </a:solidFill>
              </a:rPr>
              <a:t>and in </a:t>
            </a:r>
            <a:r>
              <a:rPr lang="en-US" sz="2800" dirty="0" smtClean="0">
                <a:solidFill>
                  <a:srgbClr val="FFFF00"/>
                </a:solidFill>
              </a:rPr>
              <a:t>hydrostatic balance</a:t>
            </a:r>
          </a:p>
          <a:p>
            <a:endParaRPr lang="en-US" sz="2800" dirty="0">
              <a:solidFill>
                <a:srgbClr val="FFFFFF"/>
              </a:solidFill>
            </a:endParaRPr>
          </a:p>
          <a:p>
            <a:r>
              <a:rPr lang="en-US" sz="2800" dirty="0" smtClean="0">
                <a:solidFill>
                  <a:srgbClr val="FFFFFF"/>
                </a:solidFill>
              </a:rPr>
              <a:t>Two layer atmosphere: </a:t>
            </a:r>
            <a:r>
              <a:rPr lang="en-US" sz="2800" dirty="0" smtClean="0">
                <a:solidFill>
                  <a:srgbClr val="FFFF00"/>
                </a:solidFill>
              </a:rPr>
              <a:t>inner convective </a:t>
            </a:r>
            <a:r>
              <a:rPr lang="en-US" sz="2800" dirty="0" smtClean="0">
                <a:solidFill>
                  <a:srgbClr val="FFFFFF"/>
                </a:solidFill>
              </a:rPr>
              <a:t>region and </a:t>
            </a:r>
            <a:r>
              <a:rPr lang="en-US" sz="2800" dirty="0" smtClean="0">
                <a:solidFill>
                  <a:srgbClr val="FFFF00"/>
                </a:solidFill>
              </a:rPr>
              <a:t>outer </a:t>
            </a:r>
            <a:r>
              <a:rPr lang="en-US" sz="2800" dirty="0" err="1" smtClean="0">
                <a:solidFill>
                  <a:srgbClr val="FFFF00"/>
                </a:solidFill>
              </a:rPr>
              <a:t>radiative</a:t>
            </a:r>
            <a:r>
              <a:rPr lang="en-US" sz="2800" dirty="0" smtClean="0">
                <a:solidFill>
                  <a:srgbClr val="FFFF00"/>
                </a:solidFill>
              </a:rPr>
              <a:t> </a:t>
            </a:r>
            <a:r>
              <a:rPr lang="en-US" sz="2800" dirty="0" smtClean="0">
                <a:solidFill>
                  <a:srgbClr val="FFFFFF"/>
                </a:solidFill>
              </a:rPr>
              <a:t>region </a:t>
            </a:r>
          </a:p>
          <a:p>
            <a:endParaRPr lang="en-US" sz="2800" dirty="0" smtClean="0">
              <a:solidFill>
                <a:srgbClr val="FFFFFF"/>
              </a:solidFill>
            </a:endParaRPr>
          </a:p>
          <a:p>
            <a:r>
              <a:rPr lang="en-US" sz="2800" dirty="0" smtClean="0">
                <a:solidFill>
                  <a:srgbClr val="FFFF00"/>
                </a:solidFill>
              </a:rPr>
              <a:t>Constant luminosity </a:t>
            </a:r>
            <a:r>
              <a:rPr lang="en-US" sz="2800" dirty="0" smtClean="0">
                <a:solidFill>
                  <a:srgbClr val="FFFFFF"/>
                </a:solidFill>
              </a:rPr>
              <a:t>throughout the </a:t>
            </a:r>
            <a:r>
              <a:rPr lang="en-US" sz="2800" dirty="0" err="1" smtClean="0">
                <a:solidFill>
                  <a:srgbClr val="FFFFFF"/>
                </a:solidFill>
              </a:rPr>
              <a:t>radiative</a:t>
            </a:r>
            <a:r>
              <a:rPr lang="en-US" sz="2800" dirty="0" smtClean="0">
                <a:solidFill>
                  <a:srgbClr val="FFFFFF"/>
                </a:solidFill>
              </a:rPr>
              <a:t> region</a:t>
            </a:r>
          </a:p>
          <a:p>
            <a:endParaRPr lang="en-US" sz="2800" dirty="0" smtClean="0">
              <a:solidFill>
                <a:srgbClr val="FFFFFF"/>
              </a:solidFill>
            </a:endParaRPr>
          </a:p>
          <a:p>
            <a:r>
              <a:rPr lang="en-US" sz="2800" dirty="0" smtClean="0">
                <a:solidFill>
                  <a:srgbClr val="FFFF00"/>
                </a:solidFill>
              </a:rPr>
              <a:t>Static profiles </a:t>
            </a:r>
            <a:r>
              <a:rPr lang="en-US" sz="2800" dirty="0" smtClean="0">
                <a:solidFill>
                  <a:srgbClr val="FFFFFF"/>
                </a:solidFill>
              </a:rPr>
              <a:t>connected by global </a:t>
            </a:r>
            <a:r>
              <a:rPr lang="en-US" sz="2800" dirty="0" smtClean="0">
                <a:solidFill>
                  <a:srgbClr val="FFFF00"/>
                </a:solidFill>
              </a:rPr>
              <a:t>cooling</a:t>
            </a:r>
            <a:r>
              <a:rPr lang="en-US" sz="2800" dirty="0" smtClean="0">
                <a:solidFill>
                  <a:srgbClr val="FFFFFF"/>
                </a:solidFill>
              </a:rPr>
              <a:t> </a:t>
            </a:r>
            <a:r>
              <a:rPr lang="en-US" sz="2800" dirty="0" smtClean="0">
                <a:solidFill>
                  <a:srgbClr val="FFFF00"/>
                </a:solidFill>
              </a:rPr>
              <a:t>equation</a:t>
            </a:r>
            <a:r>
              <a:rPr lang="en-US" sz="2800" dirty="0" smtClean="0">
                <a:solidFill>
                  <a:srgbClr val="FFFFFF"/>
                </a:solidFill>
              </a:rPr>
              <a:t>, </a:t>
            </a:r>
            <a:endParaRPr lang="en-US" sz="2800" dirty="0" smtClean="0">
              <a:solidFill>
                <a:srgbClr val="FFFFFF"/>
              </a:solidFill>
            </a:endParaRPr>
          </a:p>
          <a:p>
            <a:pPr marL="0" indent="0">
              <a:buNone/>
            </a:pPr>
            <a:r>
              <a:rPr lang="en-US" sz="2800" i="1" dirty="0" smtClean="0">
                <a:solidFill>
                  <a:srgbClr val="FFFF00"/>
                </a:solidFill>
              </a:rPr>
              <a:t>        L </a:t>
            </a:r>
            <a:r>
              <a:rPr lang="en-US" sz="2800" i="1" dirty="0" smtClean="0">
                <a:solidFill>
                  <a:srgbClr val="FFFF00"/>
                </a:solidFill>
              </a:rPr>
              <a:t>~ -</a:t>
            </a:r>
            <a:r>
              <a:rPr lang="en-US" sz="2800" i="1" dirty="0" err="1" smtClean="0">
                <a:solidFill>
                  <a:srgbClr val="FFFF00"/>
                </a:solidFill>
              </a:rPr>
              <a:t>dE</a:t>
            </a:r>
            <a:r>
              <a:rPr lang="en-US" sz="2800" i="1" dirty="0" smtClean="0">
                <a:solidFill>
                  <a:srgbClr val="FFFF00"/>
                </a:solidFill>
              </a:rPr>
              <a:t>/</a:t>
            </a:r>
            <a:r>
              <a:rPr lang="en-US" sz="2800" i="1" dirty="0" err="1" smtClean="0">
                <a:solidFill>
                  <a:srgbClr val="FFFF00"/>
                </a:solidFill>
              </a:rPr>
              <a:t>dt</a:t>
            </a:r>
            <a:endParaRPr lang="en-US" sz="2800" dirty="0" smtClean="0">
              <a:solidFill>
                <a:srgbClr val="FFFF00"/>
              </a:solidFill>
            </a:endParaRPr>
          </a:p>
          <a:p>
            <a:endParaRPr lang="en-US" dirty="0" smtClean="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63588432"/>
      </p:ext>
    </p:extLst>
  </p:cSld>
  <p:clrMapOvr>
    <a:masterClrMapping/>
  </p:clrMapOvr>
  <mc:AlternateContent xmlns:mc="http://schemas.openxmlformats.org/markup-compatibility/2006" xmlns:p14="http://schemas.microsoft.com/office/powerpoint/2010/main">
    <mc:Choice Requires="p14">
      <p:transition spd="slow" p14:dur="2000" advTm="44348"/>
    </mc:Choice>
    <mc:Fallback xmlns="">
      <p:transition xmlns:p14="http://schemas.microsoft.com/office/powerpoint/2010/main" spd="slow" advTm="44348"/>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21206</TotalTime>
  <Words>1735</Words>
  <Application>Microsoft Macintosh PowerPoint</Application>
  <PresentationFormat>On-screen Show (4:3)</PresentationFormat>
  <Paragraphs>176</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Minimum Core Masses for Giant Planet Formation</vt:lpstr>
      <vt:lpstr>Core Accretion at high planetesimal accretion rates yields steady state</vt:lpstr>
      <vt:lpstr>PowerPoint Presentation</vt:lpstr>
      <vt:lpstr>Planetesimal accretion is not constant at a given location throughout disk life</vt:lpstr>
      <vt:lpstr>Planetesimal accretion is not constant at a given location throughout disk life</vt:lpstr>
      <vt:lpstr>PowerPoint Presentation</vt:lpstr>
      <vt:lpstr>PowerPoint Presentation</vt:lpstr>
      <vt:lpstr>PowerPoint Presentation</vt:lpstr>
      <vt:lpstr>Model Assumptions</vt:lpstr>
      <vt:lpstr>PowerPoint Presentation</vt:lpstr>
      <vt:lpstr>PowerPoint Presentation</vt:lpstr>
      <vt:lpstr>   Adiabatic gradient                 is                            variable for realistic EOS</vt:lpstr>
      <vt:lpstr>   Adiabatic gradient                 is                            variable for realistic EOS</vt:lpstr>
      <vt:lpstr>   Adiabatic gradient                 is                            variable for realistic EOS</vt:lpstr>
      <vt:lpstr>Variations in       due to non-ideal EOS effects INCREASE the atmospheric evolutionary time</vt:lpstr>
      <vt:lpstr>Critical Core Mass</vt:lpstr>
      <vt:lpstr>PowerPoint Presentation</vt:lpstr>
      <vt:lpstr>PowerPoint Presentation</vt:lpstr>
      <vt:lpstr>Grain growth opacity DECREASES Mcrit</vt:lpstr>
      <vt:lpstr>Grain growth opacity DECREASES Mcrit</vt:lpstr>
      <vt:lpstr>Coagulation p=2.5 may decrease Mcrit by up to one order of magnitude!</vt:lpstr>
      <vt:lpstr>Summary</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236</cp:revision>
  <dcterms:created xsi:type="dcterms:W3CDTF">2013-05-20T23:08:21Z</dcterms:created>
  <dcterms:modified xsi:type="dcterms:W3CDTF">2015-03-18T12:02:44Z</dcterms:modified>
</cp:coreProperties>
</file>