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11" r:id="rId3"/>
    <p:sldId id="315" r:id="rId4"/>
    <p:sldId id="316" r:id="rId5"/>
    <p:sldId id="317" r:id="rId6"/>
    <p:sldId id="318" r:id="rId7"/>
    <p:sldId id="331" r:id="rId8"/>
    <p:sldId id="319" r:id="rId9"/>
    <p:sldId id="320" r:id="rId10"/>
    <p:sldId id="322" r:id="rId11"/>
    <p:sldId id="323" r:id="rId12"/>
    <p:sldId id="330" r:id="rId13"/>
    <p:sldId id="324" r:id="rId14"/>
    <p:sldId id="325" r:id="rId15"/>
    <p:sldId id="326" r:id="rId16"/>
    <p:sldId id="32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C2F1BD-6951-BB4E-999E-1A3C896B33A1}">
          <p14:sldIdLst>
            <p14:sldId id="256"/>
            <p14:sldId id="311"/>
          </p14:sldIdLst>
        </p14:section>
        <p14:section name="Untitled Section" id="{E95DD4B7-C620-3B47-BD4C-68460915B0CF}">
          <p14:sldIdLst>
            <p14:sldId id="315"/>
            <p14:sldId id="316"/>
            <p14:sldId id="317"/>
            <p14:sldId id="318"/>
            <p14:sldId id="331"/>
            <p14:sldId id="319"/>
            <p14:sldId id="320"/>
            <p14:sldId id="322"/>
            <p14:sldId id="323"/>
            <p14:sldId id="330"/>
            <p14:sldId id="324"/>
            <p14:sldId id="325"/>
            <p14:sldId id="326"/>
            <p14:sldId id="32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a-Maria Piso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117E"/>
    <a:srgbClr val="4D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9804" autoAdjust="0"/>
  </p:normalViewPr>
  <p:slideViewPr>
    <p:cSldViewPr snapToGrid="0" snapToObjects="1">
      <p:cViewPr>
        <p:scale>
          <a:sx n="94" d="100"/>
          <a:sy n="94" d="100"/>
        </p:scale>
        <p:origin x="-1344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7B48D-A559-6F41-A85D-9198382D8E74}" type="datetime1">
              <a:rPr lang="en-US" smtClean="0"/>
              <a:t>12/1/15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F503E-FB01-774D-B215-308DA8CA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88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269D8-8511-224D-9EC2-608B032B74D9}" type="datetime1">
              <a:rPr lang="en-US" smtClean="0"/>
              <a:t>12/1/15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4712D-D2CB-8747-9EC4-89869EAA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97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4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the while and make the</a:t>
            </a:r>
            <a:r>
              <a:rPr lang="en-US" baseline="0" dirty="0" smtClean="0"/>
              <a:t> figure </a:t>
            </a:r>
            <a:r>
              <a:rPr lang="en-US" dirty="0" smtClean="0"/>
              <a:t>bigger.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86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spitzer</a:t>
            </a:r>
            <a:r>
              <a:rPr lang="en-US" baseline="0" dirty="0" smtClean="0"/>
              <a:t> water in disks spectrum image and  DCO+ image.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61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 slide before this with model predictions. </a:t>
            </a:r>
            <a:r>
              <a:rPr lang="en-US" dirty="0" err="1" smtClean="0"/>
              <a:t>Arxiv</a:t>
            </a:r>
            <a:r>
              <a:rPr lang="en-US" dirty="0" smtClean="0"/>
              <a:t> paper by </a:t>
            </a:r>
            <a:r>
              <a:rPr lang="en-US" dirty="0" err="1" smtClean="0"/>
              <a:t>katherine</a:t>
            </a:r>
            <a:r>
              <a:rPr lang="en-US" dirty="0" smtClean="0"/>
              <a:t> lodders.2009 figure 1.8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</a:t>
            </a:r>
            <a:r>
              <a:rPr lang="en-US" dirty="0" err="1" smtClean="0"/>
              <a:t>TWHya</a:t>
            </a:r>
            <a:r>
              <a:rPr lang="en-US" dirty="0" smtClean="0"/>
              <a:t>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0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one slides</a:t>
            </a:r>
            <a:r>
              <a:rPr lang="en-US" baseline="0" dirty="0" smtClean="0"/>
              <a:t> 20, 21, 31 before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8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861" y="540975"/>
            <a:ext cx="8201563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C/O and Snowline Locations in </a:t>
            </a:r>
            <a:r>
              <a:rPr lang="en-US" dirty="0" err="1"/>
              <a:t>Protoplanetary</a:t>
            </a:r>
            <a:r>
              <a:rPr lang="en-US" dirty="0"/>
              <a:t> Disks: The Effect of Radial Drift and Viscous Gas Accretion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65" y="2774169"/>
            <a:ext cx="8908835" cy="1476329"/>
          </a:xfrm>
        </p:spPr>
        <p:txBody>
          <a:bodyPr>
            <a:normAutofit/>
          </a:bodyPr>
          <a:lstStyle/>
          <a:p>
            <a:r>
              <a:rPr lang="en-US" sz="3400" u="sng" dirty="0" smtClean="0"/>
              <a:t>Ana-Maria Piso</a:t>
            </a:r>
            <a:r>
              <a:rPr lang="en-US" sz="3400" u="sng" baseline="30000" dirty="0" smtClean="0"/>
              <a:t>1</a:t>
            </a:r>
            <a:r>
              <a:rPr lang="en-US" sz="3400" u="sng" dirty="0" smtClean="0"/>
              <a:t> </a:t>
            </a:r>
          </a:p>
          <a:p>
            <a:r>
              <a:rPr lang="en-US" sz="2600" dirty="0" smtClean="0"/>
              <a:t>Karin Öberg</a:t>
            </a:r>
            <a:r>
              <a:rPr lang="en-US" sz="2600" baseline="30000" dirty="0" smtClean="0"/>
              <a:t>1</a:t>
            </a:r>
            <a:r>
              <a:rPr lang="en-US" sz="2600" dirty="0" smtClean="0"/>
              <a:t>, </a:t>
            </a:r>
            <a:r>
              <a:rPr lang="en-US" sz="2600" dirty="0" err="1"/>
              <a:t>Til</a:t>
            </a:r>
            <a:r>
              <a:rPr lang="en-US" sz="2600" dirty="0"/>
              <a:t> </a:t>
            </a:r>
            <a:r>
              <a:rPr lang="en-US" sz="2600" dirty="0" smtClean="0"/>
              <a:t>Birnstiel</a:t>
            </a:r>
            <a:r>
              <a:rPr lang="en-US" sz="2600" baseline="30000" dirty="0" smtClean="0"/>
              <a:t>1,2</a:t>
            </a:r>
            <a:r>
              <a:rPr lang="en-US" sz="2600" dirty="0" smtClean="0"/>
              <a:t>, </a:t>
            </a:r>
            <a:r>
              <a:rPr lang="en-US" sz="2600" dirty="0" smtClean="0"/>
              <a:t>Ruth </a:t>
            </a:r>
            <a:r>
              <a:rPr lang="en-US" sz="2600" dirty="0"/>
              <a:t>Murray-</a:t>
            </a:r>
            <a:r>
              <a:rPr lang="en-US" sz="2600" dirty="0" smtClean="0"/>
              <a:t>Clay</a:t>
            </a:r>
            <a:r>
              <a:rPr lang="en-US" sz="2600" baseline="30000" dirty="0"/>
              <a:t>3</a:t>
            </a:r>
            <a:endParaRPr lang="en-US" sz="3000" u="sng" dirty="0" smtClean="0"/>
          </a:p>
          <a:p>
            <a:endParaRPr lang="en-US" sz="3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06706" y="5582448"/>
            <a:ext cx="49007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aseline="30000" dirty="0" smtClean="0"/>
              <a:t>1</a:t>
            </a:r>
            <a:r>
              <a:rPr lang="en-US" dirty="0" smtClean="0"/>
              <a:t>Harvard</a:t>
            </a:r>
            <a:r>
              <a:rPr lang="en-US" dirty="0"/>
              <a:t>-Smithsonian Center for </a:t>
            </a:r>
            <a:r>
              <a:rPr lang="en-US" dirty="0" smtClean="0"/>
              <a:t>Astrophysics</a:t>
            </a:r>
          </a:p>
          <a:p>
            <a:pPr algn="ctr"/>
            <a:r>
              <a:rPr lang="en-US" baseline="30000" dirty="0" smtClean="0"/>
              <a:t>2</a:t>
            </a:r>
            <a:r>
              <a:rPr lang="en-US" dirty="0" smtClean="0"/>
              <a:t>MPIA</a:t>
            </a:r>
            <a:r>
              <a:rPr lang="en-US" dirty="0"/>
              <a:t>, Heidelberg</a:t>
            </a:r>
            <a:endParaRPr lang="en-US" baseline="30000" dirty="0"/>
          </a:p>
          <a:p>
            <a:pPr algn="ctr"/>
            <a:r>
              <a:rPr lang="en-US" baseline="30000" dirty="0"/>
              <a:t>3</a:t>
            </a:r>
            <a:r>
              <a:rPr lang="en-US" dirty="0" smtClean="0"/>
              <a:t>University </a:t>
            </a:r>
            <a:r>
              <a:rPr lang="en-US" dirty="0" smtClean="0"/>
              <a:t>of California Santa Barbara</a:t>
            </a:r>
          </a:p>
          <a:p>
            <a:pPr algn="ctr"/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83842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534"/>
    </mc:Choice>
    <mc:Fallback xmlns="">
      <p:transition xmlns:p14="http://schemas.microsoft.com/office/powerpoint/2010/main" spd="slow" advTm="795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1"/>
            <a:ext cx="8475133" cy="2215444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Understand how radial drift and gas accretion affect snowline locations, and thus the C/O ratio in gas and dust throughout the disk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rgbClr val="FFFF00"/>
                </a:solidFill>
              </a:rPr>
              <a:t>GOAL</a:t>
            </a:r>
            <a:endParaRPr lang="en-US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75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Timescales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FFFF00"/>
                </a:solidFill>
              </a:rPr>
              <a:t>desorption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radial drift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ARE comparable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74468" y="6396860"/>
            <a:ext cx="110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Piso+15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 descr="drift_timescales_betaS1_gas_acc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06" y="1634066"/>
            <a:ext cx="6683023" cy="50122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27584" y="631052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64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399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Radial drift </a:t>
            </a:r>
            <a:r>
              <a:rPr lang="en-US" dirty="0" smtClean="0"/>
              <a:t>affects </a:t>
            </a:r>
            <a:r>
              <a:rPr lang="en-US" dirty="0" smtClean="0">
                <a:solidFill>
                  <a:srgbClr val="FFFF00"/>
                </a:solidFill>
              </a:rPr>
              <a:t>snowline location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Picture 5" descr="desorption_distance_passive_active_colorbar_test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88" y="889002"/>
            <a:ext cx="5418667" cy="58401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73592" y="644562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838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We determined </a:t>
            </a:r>
            <a:r>
              <a:rPr lang="en-US" sz="3600" dirty="0" smtClean="0">
                <a:solidFill>
                  <a:srgbClr val="FFFF00"/>
                </a:solidFill>
              </a:rPr>
              <a:t>upper limits </a:t>
            </a:r>
            <a:r>
              <a:rPr lang="en-US" sz="3600" dirty="0" smtClean="0"/>
              <a:t>for the </a:t>
            </a:r>
            <a:r>
              <a:rPr lang="en-US" sz="3600" dirty="0" smtClean="0">
                <a:solidFill>
                  <a:srgbClr val="FFFF00"/>
                </a:solidFill>
              </a:rPr>
              <a:t>C/O ratio</a:t>
            </a:r>
            <a:r>
              <a:rPr lang="en-US" sz="3600" dirty="0" smtClean="0"/>
              <a:t> across the disk</a:t>
            </a:r>
            <a:endParaRPr lang="en-US" sz="3600" dirty="0"/>
          </a:p>
        </p:txBody>
      </p:sp>
      <p:pic>
        <p:nvPicPr>
          <p:cNvPr id="3" name="Picture 2" descr="C_O_ratio_passive_active_disk_many_colorbar_complete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45" y="1163638"/>
            <a:ext cx="5446888" cy="54468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81688" y="631052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9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desorption distance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FFFF00"/>
                </a:solidFill>
              </a:rPr>
              <a:t>transition disks</a:t>
            </a:r>
            <a:r>
              <a:rPr lang="en-US" dirty="0" smtClean="0"/>
              <a:t> agrees with </a:t>
            </a:r>
            <a:r>
              <a:rPr lang="en-US" dirty="0" smtClean="0">
                <a:solidFill>
                  <a:srgbClr val="FFFF00"/>
                </a:solidFill>
              </a:rPr>
              <a:t>observations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 descr="desorption_distance_transition_disk_100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422" y="1761066"/>
            <a:ext cx="6033911" cy="452543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5144100" y="2297619"/>
            <a:ext cx="0" cy="3024675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  <a:prstDash val="sysDash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38416" y="601330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351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Radial drift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affect desorption and </a:t>
            </a:r>
            <a:r>
              <a:rPr lang="en-US" dirty="0" smtClean="0">
                <a:solidFill>
                  <a:srgbClr val="FFFF00"/>
                </a:solidFill>
              </a:rPr>
              <a:t>move the snowline locations </a:t>
            </a:r>
            <a:r>
              <a:rPr lang="en-US" dirty="0" smtClean="0"/>
              <a:t>compared to a static disk</a:t>
            </a:r>
          </a:p>
          <a:p>
            <a:endParaRPr lang="en-US" dirty="0" smtClean="0"/>
          </a:p>
          <a:p>
            <a:r>
              <a:rPr lang="en-US" dirty="0" smtClean="0"/>
              <a:t>The H</a:t>
            </a:r>
            <a:r>
              <a:rPr lang="en-US" baseline="-25000" dirty="0" smtClean="0"/>
              <a:t>2</a:t>
            </a:r>
            <a:r>
              <a:rPr lang="en-US" dirty="0" smtClean="0"/>
              <a:t>O, CO</a:t>
            </a:r>
            <a:r>
              <a:rPr lang="en-US" baseline="-25000" dirty="0" smtClean="0"/>
              <a:t>2</a:t>
            </a:r>
            <a:r>
              <a:rPr lang="en-US" dirty="0" smtClean="0"/>
              <a:t> and CO snowlines are created by the </a:t>
            </a:r>
            <a:r>
              <a:rPr lang="en-US" dirty="0" smtClean="0">
                <a:solidFill>
                  <a:srgbClr val="FFFF00"/>
                </a:solidFill>
              </a:rPr>
              <a:t>largest drifting particles </a:t>
            </a:r>
            <a:r>
              <a:rPr lang="en-US" dirty="0" smtClean="0"/>
              <a:t>in our model, i.e. </a:t>
            </a:r>
            <a:r>
              <a:rPr lang="en-US" i="1" dirty="0" smtClean="0">
                <a:solidFill>
                  <a:srgbClr val="FFFF00"/>
                </a:solidFill>
              </a:rPr>
              <a:t>s</a:t>
            </a:r>
            <a:r>
              <a:rPr lang="en-US" dirty="0" smtClean="0">
                <a:solidFill>
                  <a:srgbClr val="FFFF00"/>
                </a:solidFill>
              </a:rPr>
              <a:t> ~ 7 m</a:t>
            </a:r>
          </a:p>
          <a:p>
            <a:endParaRPr lang="en-US" dirty="0" smtClean="0"/>
          </a:p>
          <a:p>
            <a:r>
              <a:rPr lang="en-US" dirty="0" smtClean="0"/>
              <a:t>Snowlines move </a:t>
            </a:r>
            <a:r>
              <a:rPr lang="en-US" dirty="0" smtClean="0">
                <a:solidFill>
                  <a:srgbClr val="FFFF00"/>
                </a:solidFill>
              </a:rPr>
              <a:t>inwards</a:t>
            </a:r>
            <a:r>
              <a:rPr lang="en-US" dirty="0" smtClean="0"/>
              <a:t> as the </a:t>
            </a:r>
            <a:r>
              <a:rPr lang="en-US" dirty="0" smtClean="0">
                <a:solidFill>
                  <a:srgbClr val="FFFF00"/>
                </a:solidFill>
              </a:rPr>
              <a:t>particle size increases 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~60% </a:t>
            </a:r>
            <a:r>
              <a:rPr lang="en-US" dirty="0" smtClean="0"/>
              <a:t>for</a:t>
            </a:r>
            <a:r>
              <a:rPr lang="en-US" dirty="0" smtClean="0">
                <a:solidFill>
                  <a:srgbClr val="FFFF00"/>
                </a:solidFill>
              </a:rPr>
              <a:t> H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rgbClr val="FFFF00"/>
                </a:solidFill>
              </a:rPr>
              <a:t>O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~60% </a:t>
            </a:r>
            <a:r>
              <a:rPr lang="en-US" dirty="0" smtClean="0">
                <a:solidFill>
                  <a:srgbClr val="FFFFFF"/>
                </a:solidFill>
              </a:rPr>
              <a:t>for</a:t>
            </a:r>
            <a:r>
              <a:rPr lang="en-US" dirty="0" smtClean="0">
                <a:solidFill>
                  <a:srgbClr val="FFFF00"/>
                </a:solidFill>
              </a:rPr>
              <a:t> CO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~50% </a:t>
            </a:r>
            <a:r>
              <a:rPr lang="en-US" dirty="0" smtClean="0">
                <a:solidFill>
                  <a:srgbClr val="FFFFFF"/>
                </a:solidFill>
              </a:rPr>
              <a:t>for</a:t>
            </a:r>
            <a:r>
              <a:rPr lang="en-US" dirty="0" smtClean="0">
                <a:solidFill>
                  <a:srgbClr val="FFFF00"/>
                </a:solidFill>
              </a:rPr>
              <a:t> CO</a:t>
            </a:r>
          </a:p>
          <a:p>
            <a:endParaRPr lang="en-US" dirty="0" smtClean="0"/>
          </a:p>
          <a:p>
            <a:r>
              <a:rPr lang="en-US" dirty="0" smtClean="0"/>
              <a:t>Our results for a </a:t>
            </a:r>
            <a:r>
              <a:rPr lang="en-US" dirty="0" smtClean="0">
                <a:solidFill>
                  <a:srgbClr val="FFFF00"/>
                </a:solidFill>
              </a:rPr>
              <a:t>transition disk </a:t>
            </a:r>
            <a:r>
              <a:rPr lang="en-US" dirty="0" smtClean="0"/>
              <a:t>are consistent with </a:t>
            </a:r>
            <a:r>
              <a:rPr lang="en-US" dirty="0" smtClean="0">
                <a:solidFill>
                  <a:srgbClr val="FFFF00"/>
                </a:solidFill>
              </a:rPr>
              <a:t>observations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13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TAKEAWAY POINT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840090"/>
            <a:ext cx="8404578" cy="2802466"/>
          </a:xfrm>
          <a:solidFill>
            <a:srgbClr val="FFFF00"/>
          </a:solidFill>
          <a:ln w="63500">
            <a:solidFill>
              <a:srgbClr val="3366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Radial drift and viscous gas accretion move the snowline locations inwards. This affects the C/O ratio in gas and dust throughout the disk, and thus has direct implications in shaping the compositions of nascent giant planets.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145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Accretion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2667"/>
            <a:ext cx="8229600" cy="17234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composition of planets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determined by and tightly linked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FF00"/>
                </a:solidFill>
              </a:rPr>
              <a:t>disk composition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Screen Shot 2015-09-22 at 5.39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4471"/>
            <a:ext cx="8296145" cy="21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1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>
                <a:solidFill>
                  <a:srgbClr val="FFFF00"/>
                </a:solidFill>
              </a:rPr>
              <a:t>BASIC IDEA</a:t>
            </a:r>
            <a:endParaRPr lang="en-US" sz="5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2308"/>
            <a:ext cx="8094133" cy="3818469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Understand the disk well enough to: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Predict what kind of planet compositions result from planet formation in different parts of the disk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Back-track the planet formation location based on the planet composition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8769"/>
            <a:ext cx="8229600" cy="1143000"/>
          </a:xfrm>
        </p:spPr>
        <p:txBody>
          <a:bodyPr/>
          <a:lstStyle/>
          <a:p>
            <a:r>
              <a:rPr lang="en-US" dirty="0" smtClean="0"/>
              <a:t>Disk structure is </a:t>
            </a:r>
            <a:r>
              <a:rPr lang="en-US" dirty="0" smtClean="0">
                <a:solidFill>
                  <a:srgbClr val="FFFF00"/>
                </a:solidFill>
              </a:rPr>
              <a:t>complex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37474" y="6208221"/>
            <a:ext cx="249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Henning&amp;Semenov</a:t>
            </a:r>
            <a:r>
              <a:rPr lang="en-US" sz="1400" dirty="0" smtClean="0"/>
              <a:t> (2013)</a:t>
            </a:r>
            <a:endParaRPr lang="en-US" sz="1400" dirty="0"/>
          </a:p>
        </p:txBody>
      </p:sp>
      <p:pic>
        <p:nvPicPr>
          <p:cNvPr id="4" name="Picture 3" descr="disk_semeno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5" y="719614"/>
            <a:ext cx="8972172" cy="515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60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556" y="45302"/>
            <a:ext cx="8664222" cy="1489251"/>
          </a:xfrm>
        </p:spPr>
        <p:txBody>
          <a:bodyPr>
            <a:noAutofit/>
          </a:bodyPr>
          <a:lstStyle/>
          <a:p>
            <a:r>
              <a:rPr lang="en-US" sz="4000" dirty="0" smtClean="0"/>
              <a:t>Volatile compounds have been detected in </a:t>
            </a:r>
            <a:r>
              <a:rPr lang="en-US" sz="4000" dirty="0" err="1" smtClean="0"/>
              <a:t>protoplanetary</a:t>
            </a:r>
            <a:r>
              <a:rPr lang="en-US" sz="4000" dirty="0" smtClean="0"/>
              <a:t> disks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055119" y="4788609"/>
            <a:ext cx="9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Oberg+11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3" name="Picture 2" descr="217219main_20080312a-brows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68" y="1466764"/>
            <a:ext cx="7549808" cy="539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34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155222"/>
            <a:ext cx="9017000" cy="1693334"/>
          </a:xfrm>
        </p:spPr>
        <p:txBody>
          <a:bodyPr>
            <a:no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Snowlines</a:t>
            </a:r>
            <a:r>
              <a:rPr lang="en-US" sz="3400" dirty="0" smtClean="0"/>
              <a:t> of </a:t>
            </a:r>
            <a:r>
              <a:rPr lang="en-US" sz="3400" dirty="0" smtClean="0">
                <a:solidFill>
                  <a:srgbClr val="FFFF00"/>
                </a:solidFill>
              </a:rPr>
              <a:t>volatile molecules </a:t>
            </a:r>
            <a:r>
              <a:rPr lang="en-US" sz="3400" dirty="0" smtClean="0"/>
              <a:t>have been detected in disks</a:t>
            </a:r>
            <a:endParaRPr lang="en-US" sz="3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89" y="2408767"/>
            <a:ext cx="8753010" cy="35602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9119" y="5678004"/>
            <a:ext cx="9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Qi+13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46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5303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C/O ratio </a:t>
            </a:r>
            <a:r>
              <a:rPr lang="en-US" sz="3400" dirty="0" smtClean="0"/>
              <a:t>is an important signature of </a:t>
            </a:r>
            <a:r>
              <a:rPr lang="en-US" sz="3400" dirty="0" smtClean="0">
                <a:solidFill>
                  <a:srgbClr val="FFFF00"/>
                </a:solidFill>
              </a:rPr>
              <a:t>atmospheric chemistry </a:t>
            </a:r>
            <a:endParaRPr lang="en-US" sz="3400" dirty="0">
              <a:solidFill>
                <a:srgbClr val="FFFF00"/>
              </a:solidFill>
            </a:endParaRPr>
          </a:p>
        </p:txBody>
      </p:sp>
      <p:pic>
        <p:nvPicPr>
          <p:cNvPr id="5" name="Picture 4" descr="lodders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047" y="1188303"/>
            <a:ext cx="4798009" cy="54591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42454" y="6330725"/>
            <a:ext cx="1191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Lodders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2009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83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20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Some giant planets </a:t>
            </a:r>
            <a:r>
              <a:rPr lang="en-US" sz="3600" dirty="0">
                <a:solidFill>
                  <a:srgbClr val="FFFF00"/>
                </a:solidFill>
              </a:rPr>
              <a:t>may</a:t>
            </a:r>
            <a:r>
              <a:rPr lang="en-US" sz="3600" dirty="0"/>
              <a:t> have C/O ratios different from the stellar value of 0.54</a:t>
            </a:r>
            <a:br>
              <a:rPr lang="en-US" sz="3600" dirty="0"/>
            </a:br>
            <a:endParaRPr lang="en-US" sz="34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07" y="1417638"/>
            <a:ext cx="7387593" cy="52001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36007" y="6308167"/>
            <a:ext cx="159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Madhusudhan+11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7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WHY?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0090"/>
            <a:ext cx="8404578" cy="2802466"/>
          </a:xfrm>
          <a:solidFill>
            <a:srgbClr val="FFFF00"/>
          </a:solidFill>
          <a:ln w="63500">
            <a:solidFill>
              <a:srgbClr val="3366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Possible explanation: main carriers of C and O, i.e. 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O, CO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and CO, have different condensation temperatures =&gt; </a:t>
            </a:r>
            <a:r>
              <a:rPr lang="en-US" dirty="0">
                <a:solidFill>
                  <a:schemeClr val="bg1"/>
                </a:solidFill>
              </a:rPr>
              <a:t>variations in the abundances of C and O </a:t>
            </a:r>
            <a:r>
              <a:rPr lang="en-US" dirty="0" smtClean="0">
                <a:solidFill>
                  <a:schemeClr val="bg1"/>
                </a:solidFill>
              </a:rPr>
              <a:t>in solids </a:t>
            </a:r>
            <a:r>
              <a:rPr lang="en-US" dirty="0">
                <a:solidFill>
                  <a:schemeClr val="bg1"/>
                </a:solidFill>
              </a:rPr>
              <a:t>and gas between the snow lines of </a:t>
            </a:r>
            <a:r>
              <a:rPr lang="en-US" dirty="0" smtClean="0">
                <a:solidFill>
                  <a:schemeClr val="bg1"/>
                </a:solidFill>
              </a:rPr>
              <a:t>these </a:t>
            </a:r>
            <a:r>
              <a:rPr lang="en-US" dirty="0" smtClean="0">
                <a:solidFill>
                  <a:schemeClr val="bg1"/>
                </a:solidFill>
              </a:rPr>
              <a:t>volatiles (Oberg+11)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9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36827</TotalTime>
  <Words>510</Words>
  <Application>Microsoft Macintosh PowerPoint</Application>
  <PresentationFormat>On-screen Show (4:3)</PresentationFormat>
  <Paragraphs>59</Paragraphs>
  <Slides>16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 Black </vt:lpstr>
      <vt:lpstr>C/O and Snowline Locations in Protoplanetary Disks: The Effect of Radial Drift and Viscous Gas Accretion</vt:lpstr>
      <vt:lpstr>Core Accretion Model</vt:lpstr>
      <vt:lpstr>BASIC IDEA</vt:lpstr>
      <vt:lpstr>Disk structure is complex!</vt:lpstr>
      <vt:lpstr>Volatile compounds have been detected in protoplanetary disks</vt:lpstr>
      <vt:lpstr>Snowlines of volatile molecules have been detected in disks</vt:lpstr>
      <vt:lpstr>C/O ratio is an important signature of atmospheric chemistry </vt:lpstr>
      <vt:lpstr>Some giant planets may have C/O ratios different from the stellar value of 0.54 </vt:lpstr>
      <vt:lpstr>WHY?</vt:lpstr>
      <vt:lpstr>Understand how radial drift and gas accretion affect snowline locations, and thus the C/O ratio in gas and dust throughout the disk</vt:lpstr>
      <vt:lpstr>Timescales for desorption, radial drift and gas accretion ARE comparable</vt:lpstr>
      <vt:lpstr>Radial drift affects snowline location</vt:lpstr>
      <vt:lpstr>We determined upper limits for the C/O ratio across the disk</vt:lpstr>
      <vt:lpstr>The desorption distance for transition disks agrees with observations</vt:lpstr>
      <vt:lpstr>Summary</vt:lpstr>
      <vt:lpstr>TAKEAWAY POINT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Minimum Core Mass for Giant Planet Formation</dc:title>
  <dc:creator>Ana-Maria Piso</dc:creator>
  <cp:lastModifiedBy>Ana-Maria Piso</cp:lastModifiedBy>
  <cp:revision>332</cp:revision>
  <dcterms:created xsi:type="dcterms:W3CDTF">2013-05-20T23:08:21Z</dcterms:created>
  <dcterms:modified xsi:type="dcterms:W3CDTF">2015-12-01T20:48:11Z</dcterms:modified>
</cp:coreProperties>
</file>