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wdp" ContentType="image/vnd.ms-photo"/>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5213" cy="42803763"/>
  <p:notesSz cx="6858000" cy="9144000"/>
  <p:custDataLst>
    <p:tags r:id="rId4"/>
  </p:custDataLst>
  <p:defaultTextStyle>
    <a:defPPr>
      <a:defRPr lang="en-US"/>
    </a:defPPr>
    <a:lvl1pPr algn="l" defTabSz="4175125" rtl="0" fontAlgn="base">
      <a:spcBef>
        <a:spcPct val="0"/>
      </a:spcBef>
      <a:spcAft>
        <a:spcPct val="0"/>
      </a:spcAft>
      <a:defRPr sz="8200" kern="1200">
        <a:solidFill>
          <a:schemeClr val="tx1"/>
        </a:solidFill>
        <a:latin typeface="Arial" charset="0"/>
        <a:ea typeface="+mn-ea"/>
        <a:cs typeface="Arial" charset="0"/>
      </a:defRPr>
    </a:lvl1pPr>
    <a:lvl2pPr marL="2087563" indent="-1630363" algn="l" defTabSz="4175125" rtl="0" fontAlgn="base">
      <a:spcBef>
        <a:spcPct val="0"/>
      </a:spcBef>
      <a:spcAft>
        <a:spcPct val="0"/>
      </a:spcAft>
      <a:defRPr sz="8200" kern="1200">
        <a:solidFill>
          <a:schemeClr val="tx1"/>
        </a:solidFill>
        <a:latin typeface="Arial" charset="0"/>
        <a:ea typeface="+mn-ea"/>
        <a:cs typeface="Arial" charset="0"/>
      </a:defRPr>
    </a:lvl2pPr>
    <a:lvl3pPr marL="4175125" indent="-3260725" algn="l" defTabSz="4175125" rtl="0" fontAlgn="base">
      <a:spcBef>
        <a:spcPct val="0"/>
      </a:spcBef>
      <a:spcAft>
        <a:spcPct val="0"/>
      </a:spcAft>
      <a:defRPr sz="8200" kern="1200">
        <a:solidFill>
          <a:schemeClr val="tx1"/>
        </a:solidFill>
        <a:latin typeface="Arial" charset="0"/>
        <a:ea typeface="+mn-ea"/>
        <a:cs typeface="Arial" charset="0"/>
      </a:defRPr>
    </a:lvl3pPr>
    <a:lvl4pPr marL="6262688" indent="-4891088" algn="l" defTabSz="4175125" rtl="0" fontAlgn="base">
      <a:spcBef>
        <a:spcPct val="0"/>
      </a:spcBef>
      <a:spcAft>
        <a:spcPct val="0"/>
      </a:spcAft>
      <a:defRPr sz="8200" kern="1200">
        <a:solidFill>
          <a:schemeClr val="tx1"/>
        </a:solidFill>
        <a:latin typeface="Arial" charset="0"/>
        <a:ea typeface="+mn-ea"/>
        <a:cs typeface="Arial" charset="0"/>
      </a:defRPr>
    </a:lvl4pPr>
    <a:lvl5pPr marL="8350250" indent="-6521450" algn="l" defTabSz="4175125" rtl="0" fontAlgn="base">
      <a:spcBef>
        <a:spcPct val="0"/>
      </a:spcBef>
      <a:spcAft>
        <a:spcPct val="0"/>
      </a:spcAft>
      <a:defRPr sz="8200" kern="1200">
        <a:solidFill>
          <a:schemeClr val="tx1"/>
        </a:solidFill>
        <a:latin typeface="Arial" charset="0"/>
        <a:ea typeface="+mn-ea"/>
        <a:cs typeface="Arial" charset="0"/>
      </a:defRPr>
    </a:lvl5pPr>
    <a:lvl6pPr marL="2286000" algn="l" defTabSz="914400" rtl="0" eaLnBrk="1" latinLnBrk="0" hangingPunct="1">
      <a:defRPr sz="8200" kern="1200">
        <a:solidFill>
          <a:schemeClr val="tx1"/>
        </a:solidFill>
        <a:latin typeface="Arial" charset="0"/>
        <a:ea typeface="+mn-ea"/>
        <a:cs typeface="Arial" charset="0"/>
      </a:defRPr>
    </a:lvl6pPr>
    <a:lvl7pPr marL="2743200" algn="l" defTabSz="914400" rtl="0" eaLnBrk="1" latinLnBrk="0" hangingPunct="1">
      <a:defRPr sz="8200" kern="1200">
        <a:solidFill>
          <a:schemeClr val="tx1"/>
        </a:solidFill>
        <a:latin typeface="Arial" charset="0"/>
        <a:ea typeface="+mn-ea"/>
        <a:cs typeface="Arial" charset="0"/>
      </a:defRPr>
    </a:lvl7pPr>
    <a:lvl8pPr marL="3200400" algn="l" defTabSz="914400" rtl="0" eaLnBrk="1" latinLnBrk="0" hangingPunct="1">
      <a:defRPr sz="8200" kern="1200">
        <a:solidFill>
          <a:schemeClr val="tx1"/>
        </a:solidFill>
        <a:latin typeface="Arial" charset="0"/>
        <a:ea typeface="+mn-ea"/>
        <a:cs typeface="Arial" charset="0"/>
      </a:defRPr>
    </a:lvl8pPr>
    <a:lvl9pPr marL="3657600" algn="l" defTabSz="914400" rtl="0" eaLnBrk="1" latinLnBrk="0" hangingPunct="1">
      <a:defRPr sz="82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3482">
          <p15:clr>
            <a:srgbClr val="A4A3A4"/>
          </p15:clr>
        </p15:guide>
        <p15:guide id="2"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9370" autoAdjust="0"/>
    <p:restoredTop sz="99796" autoAdjust="0"/>
  </p:normalViewPr>
  <p:slideViewPr>
    <p:cSldViewPr>
      <p:cViewPr>
        <p:scale>
          <a:sx n="36" d="100"/>
          <a:sy n="36" d="100"/>
        </p:scale>
        <p:origin x="1272" y="-3856"/>
      </p:cViewPr>
      <p:guideLst>
        <p:guide orient="horz" pos="13482"/>
        <p:guide pos="953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tags" Target="tags/tag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59D107-6C47-E441-88A8-1AC6DD998D50}" type="datetimeFigureOut">
              <a:rPr lang="en-US" smtClean="0"/>
              <a:t>6/12/17</a:t>
            </a:fld>
            <a:endParaRPr lang="en-US"/>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265142-620C-8842-8EB4-15E765295838}" type="slidenum">
              <a:rPr lang="en-US" smtClean="0"/>
              <a:t>‹#›</a:t>
            </a:fld>
            <a:endParaRPr lang="en-US"/>
          </a:p>
        </p:txBody>
      </p:sp>
    </p:spTree>
    <p:extLst>
      <p:ext uri="{BB962C8B-B14F-4D97-AF65-F5344CB8AC3E}">
        <p14:creationId xmlns:p14="http://schemas.microsoft.com/office/powerpoint/2010/main" val="3952586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-maybe change color black on red (for the equations)</a:t>
            </a:r>
          </a:p>
          <a:p>
            <a:r>
              <a:rPr lang="en-US" sz="1200" kern="1200" dirty="0" smtClean="0">
                <a:solidFill>
                  <a:schemeClr val="tx1"/>
                </a:solidFill>
                <a:latin typeface="+mn-lt"/>
                <a:ea typeface="+mn-ea"/>
                <a:cs typeface="+mn-cs"/>
              </a:rPr>
              <a:t>-put the cooling model first, then </a:t>
            </a:r>
            <a:r>
              <a:rPr lang="en-US" sz="1200" kern="1200" dirty="0" err="1" smtClean="0">
                <a:solidFill>
                  <a:schemeClr val="tx1"/>
                </a:solidFill>
                <a:latin typeface="+mn-lt"/>
                <a:ea typeface="+mn-ea"/>
                <a:cs typeface="+mn-cs"/>
              </a:rPr>
              <a:t>virial</a:t>
            </a:r>
            <a:r>
              <a:rPr lang="en-US" sz="1200" kern="1200" dirty="0" smtClean="0">
                <a:solidFill>
                  <a:schemeClr val="tx1"/>
                </a:solidFill>
                <a:latin typeface="+mn-lt"/>
                <a:ea typeface="+mn-ea"/>
                <a:cs typeface="+mn-cs"/>
              </a:rPr>
              <a:t> equilibrium</a:t>
            </a:r>
            <a:r>
              <a:rPr lang="en-US" sz="1200" kern="1200" baseline="0" dirty="0" smtClean="0">
                <a:solidFill>
                  <a:schemeClr val="tx1"/>
                </a:solidFill>
                <a:latin typeface="+mn-lt"/>
                <a:ea typeface="+mn-ea"/>
                <a:cs typeface="+mn-cs"/>
              </a:rPr>
              <a:t>, which is used to derive global from local</a:t>
            </a:r>
          </a:p>
          <a:p>
            <a:r>
              <a:rPr lang="en-US" sz="1200" kern="1200" baseline="0" dirty="0" smtClean="0">
                <a:solidFill>
                  <a:schemeClr val="tx1"/>
                </a:solidFill>
                <a:latin typeface="+mn-lt"/>
                <a:ea typeface="+mn-ea"/>
                <a:cs typeface="+mn-cs"/>
              </a:rPr>
              <a:t>-numerical method -&gt; flow chart, more boxes/</a:t>
            </a:r>
            <a:r>
              <a:rPr lang="en-US" sz="1200" kern="1200" baseline="0" dirty="0" err="1" smtClean="0">
                <a:solidFill>
                  <a:schemeClr val="tx1"/>
                </a:solidFill>
                <a:latin typeface="+mn-lt"/>
                <a:ea typeface="+mn-ea"/>
                <a:cs typeface="+mn-cs"/>
              </a:rPr>
              <a:t>pics</a:t>
            </a:r>
            <a:r>
              <a:rPr lang="en-US" sz="1200" kern="1200" baseline="0" dirty="0" smtClean="0">
                <a:solidFill>
                  <a:schemeClr val="tx1"/>
                </a:solidFill>
                <a:latin typeface="+mn-lt"/>
                <a:ea typeface="+mn-ea"/>
                <a:cs typeface="+mn-cs"/>
              </a:rPr>
              <a:t>; also add the part about how to go from one static solution to the next one</a:t>
            </a:r>
          </a:p>
          <a:p>
            <a:endParaRPr lang="en-US" sz="1200" kern="1200" baseline="0" dirty="0" smtClean="0">
              <a:solidFill>
                <a:schemeClr val="tx1"/>
              </a:solidFill>
              <a:latin typeface="+mn-lt"/>
              <a:ea typeface="+mn-ea"/>
              <a:cs typeface="+mn-cs"/>
            </a:endParaRPr>
          </a:p>
          <a:p>
            <a:pPr algn="just">
              <a:buFont typeface="Arial" pitchFamily="34" charset="0"/>
              <a:buChar char="•"/>
            </a:pPr>
            <a:r>
              <a:rPr lang="en-US" sz="1200" dirty="0" smtClean="0">
                <a:solidFill>
                  <a:schemeClr val="bg1"/>
                </a:solidFill>
              </a:rPr>
              <a:t>First, we assume a total atmosphere mass </a:t>
            </a:r>
            <a:r>
              <a:rPr lang="en-US" sz="1200" i="1" dirty="0" smtClean="0">
                <a:solidFill>
                  <a:schemeClr val="bg1"/>
                </a:solidFill>
              </a:rPr>
              <a:t>M</a:t>
            </a:r>
            <a:r>
              <a:rPr lang="en-US" sz="1200" i="1" baseline="-25000" dirty="0" smtClean="0">
                <a:solidFill>
                  <a:schemeClr val="bg1"/>
                </a:solidFill>
              </a:rPr>
              <a:t>i</a:t>
            </a:r>
            <a:r>
              <a:rPr lang="en-US" sz="1200" i="1" dirty="0" smtClean="0">
                <a:solidFill>
                  <a:schemeClr val="bg1"/>
                </a:solidFill>
              </a:rPr>
              <a:t>. </a:t>
            </a:r>
            <a:r>
              <a:rPr lang="en-US" sz="1200" dirty="0" smtClean="0">
                <a:solidFill>
                  <a:schemeClr val="bg1"/>
                </a:solidFill>
              </a:rPr>
              <a:t>For this mass, we guess a value for the (assumed constant) luminosity, </a:t>
            </a:r>
            <a:r>
              <a:rPr lang="en-US" sz="1200" i="1" dirty="0" smtClean="0">
                <a:solidFill>
                  <a:schemeClr val="bg1"/>
                </a:solidFill>
              </a:rPr>
              <a:t>L = </a:t>
            </a:r>
            <a:r>
              <a:rPr lang="en-US" sz="1200" i="1" dirty="0" err="1" smtClean="0">
                <a:solidFill>
                  <a:schemeClr val="bg1"/>
                </a:solidFill>
              </a:rPr>
              <a:t>L</a:t>
            </a:r>
            <a:r>
              <a:rPr lang="en-US" sz="1200" i="1" baseline="-25000" dirty="0" err="1" smtClean="0">
                <a:solidFill>
                  <a:schemeClr val="bg1"/>
                </a:solidFill>
              </a:rPr>
              <a:t>guess</a:t>
            </a:r>
            <a:endParaRPr lang="en-US" sz="1200" i="1" baseline="-25000" dirty="0" smtClean="0">
              <a:solidFill>
                <a:schemeClr val="bg1"/>
              </a:solidFill>
            </a:endParaRPr>
          </a:p>
          <a:p>
            <a:pPr algn="just">
              <a:buFont typeface="Arial" pitchFamily="34" charset="0"/>
              <a:buChar char="•"/>
            </a:pPr>
            <a:r>
              <a:rPr lang="en-US" sz="1200" dirty="0" smtClean="0">
                <a:solidFill>
                  <a:schemeClr val="bg1"/>
                </a:solidFill>
              </a:rPr>
              <a:t>Then, we integrate inwards from the disk, with the outer boundary conditions </a:t>
            </a:r>
            <a:r>
              <a:rPr lang="en-US" sz="1200" i="1" dirty="0" smtClean="0">
                <a:solidFill>
                  <a:schemeClr val="bg1"/>
                </a:solidFill>
              </a:rPr>
              <a:t>T(</a:t>
            </a:r>
            <a:r>
              <a:rPr lang="en-US" sz="1200" i="1" dirty="0" err="1" smtClean="0">
                <a:solidFill>
                  <a:schemeClr val="bg1"/>
                </a:solidFill>
              </a:rPr>
              <a:t>R</a:t>
            </a:r>
            <a:r>
              <a:rPr lang="en-US" sz="1200" i="1" baseline="-25000" dirty="0" err="1" smtClean="0">
                <a:solidFill>
                  <a:schemeClr val="bg1"/>
                </a:solidFill>
              </a:rPr>
              <a:t>Hill</a:t>
            </a:r>
            <a:r>
              <a:rPr lang="en-US" sz="1200" i="1" dirty="0" smtClean="0">
                <a:solidFill>
                  <a:schemeClr val="bg1"/>
                </a:solidFill>
              </a:rPr>
              <a:t>) = T</a:t>
            </a:r>
            <a:r>
              <a:rPr lang="en-US" sz="1200" i="1" baseline="-25000" dirty="0" smtClean="0">
                <a:solidFill>
                  <a:schemeClr val="bg1"/>
                </a:solidFill>
              </a:rPr>
              <a:t>d</a:t>
            </a:r>
            <a:r>
              <a:rPr lang="en-US" sz="1200" dirty="0" smtClean="0">
                <a:solidFill>
                  <a:schemeClr val="bg1"/>
                </a:solidFill>
              </a:rPr>
              <a:t>, </a:t>
            </a:r>
            <a:r>
              <a:rPr lang="en-US" sz="1200" i="1" dirty="0" smtClean="0">
                <a:solidFill>
                  <a:schemeClr val="bg1"/>
                </a:solidFill>
              </a:rPr>
              <a:t>P(</a:t>
            </a:r>
            <a:r>
              <a:rPr lang="en-US" sz="1200" i="1" dirty="0" err="1" smtClean="0">
                <a:solidFill>
                  <a:schemeClr val="bg1"/>
                </a:solidFill>
              </a:rPr>
              <a:t>R</a:t>
            </a:r>
            <a:r>
              <a:rPr lang="en-US" sz="1200" i="1" baseline="-25000" dirty="0" err="1" smtClean="0">
                <a:solidFill>
                  <a:schemeClr val="bg1"/>
                </a:solidFill>
              </a:rPr>
              <a:t>Hill</a:t>
            </a:r>
            <a:r>
              <a:rPr lang="en-US" sz="1200" i="1" dirty="0" smtClean="0">
                <a:solidFill>
                  <a:schemeClr val="bg1"/>
                </a:solidFill>
              </a:rPr>
              <a:t>) = </a:t>
            </a:r>
            <a:r>
              <a:rPr lang="en-US" sz="1200" i="1" dirty="0" err="1" smtClean="0">
                <a:solidFill>
                  <a:schemeClr val="bg1"/>
                </a:solidFill>
              </a:rPr>
              <a:t>P</a:t>
            </a:r>
            <a:r>
              <a:rPr lang="en-US" sz="1200" i="1" baseline="-25000" dirty="0" err="1" smtClean="0">
                <a:solidFill>
                  <a:schemeClr val="bg1"/>
                </a:solidFill>
              </a:rPr>
              <a:t>d</a:t>
            </a:r>
            <a:r>
              <a:rPr lang="en-US" sz="1200" dirty="0" smtClean="0">
                <a:solidFill>
                  <a:schemeClr val="bg1"/>
                </a:solidFill>
              </a:rPr>
              <a:t>, </a:t>
            </a:r>
            <a:r>
              <a:rPr lang="en-US" sz="1200" i="1" dirty="0" smtClean="0">
                <a:solidFill>
                  <a:schemeClr val="bg1"/>
                </a:solidFill>
              </a:rPr>
              <a:t>M(</a:t>
            </a:r>
            <a:r>
              <a:rPr lang="en-US" sz="1200" i="1" dirty="0" err="1" smtClean="0">
                <a:solidFill>
                  <a:schemeClr val="bg1"/>
                </a:solidFill>
              </a:rPr>
              <a:t>R</a:t>
            </a:r>
            <a:r>
              <a:rPr lang="en-US" sz="1200" i="1" baseline="-25000" dirty="0" err="1" smtClean="0">
                <a:solidFill>
                  <a:schemeClr val="bg1"/>
                </a:solidFill>
              </a:rPr>
              <a:t>Hill</a:t>
            </a:r>
            <a:r>
              <a:rPr lang="en-US" sz="1200" i="1" dirty="0" smtClean="0">
                <a:solidFill>
                  <a:schemeClr val="bg1"/>
                </a:solidFill>
              </a:rPr>
              <a:t>) = M</a:t>
            </a:r>
            <a:r>
              <a:rPr lang="en-US" sz="1200" i="1" baseline="-25000" dirty="0" smtClean="0">
                <a:solidFill>
                  <a:schemeClr val="bg1"/>
                </a:solidFill>
              </a:rPr>
              <a:t>i</a:t>
            </a:r>
            <a:r>
              <a:rPr lang="en-US" sz="1200" i="1" dirty="0" smtClean="0">
                <a:solidFill>
                  <a:schemeClr val="bg1"/>
                </a:solidFill>
              </a:rPr>
              <a:t>.</a:t>
            </a:r>
            <a:endParaRPr lang="en-US" sz="1200" dirty="0" smtClean="0">
              <a:solidFill>
                <a:schemeClr val="bg1"/>
              </a:solidFill>
            </a:endParaRPr>
          </a:p>
          <a:p>
            <a:pPr algn="just">
              <a:buFont typeface="Arial" pitchFamily="34" charset="0"/>
              <a:buChar char="•"/>
            </a:pPr>
            <a:r>
              <a:rPr lang="en-US" sz="1200" dirty="0" smtClean="0">
                <a:solidFill>
                  <a:schemeClr val="bg1"/>
                </a:solidFill>
              </a:rPr>
              <a:t>Inward integration for the trial luminosity </a:t>
            </a:r>
            <a:r>
              <a:rPr lang="en-US" sz="1200" i="1" dirty="0" err="1" smtClean="0">
                <a:solidFill>
                  <a:schemeClr val="bg1"/>
                </a:solidFill>
              </a:rPr>
              <a:t>L</a:t>
            </a:r>
            <a:r>
              <a:rPr lang="en-US" sz="1200" i="1" baseline="-25000" dirty="0" err="1" smtClean="0">
                <a:solidFill>
                  <a:schemeClr val="bg1"/>
                </a:solidFill>
              </a:rPr>
              <a:t>guess</a:t>
            </a:r>
            <a:r>
              <a:rPr lang="en-US" sz="1200" i="1" baseline="-25000" dirty="0" smtClean="0">
                <a:solidFill>
                  <a:schemeClr val="bg1"/>
                </a:solidFill>
              </a:rPr>
              <a:t> </a:t>
            </a:r>
            <a:r>
              <a:rPr lang="en-US" sz="1200" dirty="0" smtClean="0">
                <a:solidFill>
                  <a:schemeClr val="bg1"/>
                </a:solidFill>
              </a:rPr>
              <a:t>yields a value for the core mass </a:t>
            </a:r>
            <a:r>
              <a:rPr lang="en-US" sz="1200" i="1" dirty="0" err="1" smtClean="0">
                <a:solidFill>
                  <a:schemeClr val="bg1"/>
                </a:solidFill>
              </a:rPr>
              <a:t>M</a:t>
            </a:r>
            <a:r>
              <a:rPr lang="en-US" sz="1200" i="1" baseline="-25000" dirty="0" err="1" smtClean="0">
                <a:solidFill>
                  <a:schemeClr val="bg1"/>
                </a:solidFill>
              </a:rPr>
              <a:t>c</a:t>
            </a:r>
            <a:r>
              <a:rPr lang="en-US" sz="1200" i="1" baseline="-25000" dirty="0" smtClean="0">
                <a:solidFill>
                  <a:schemeClr val="bg1"/>
                </a:solidFill>
              </a:rPr>
              <a:t>, guess</a:t>
            </a:r>
            <a:r>
              <a:rPr lang="en-US" sz="1200" dirty="0" smtClean="0">
                <a:solidFill>
                  <a:schemeClr val="bg1"/>
                </a:solidFill>
              </a:rPr>
              <a:t>. We then adjust the value of </a:t>
            </a:r>
            <a:r>
              <a:rPr lang="en-US" sz="1200" i="1" dirty="0" err="1" smtClean="0">
                <a:solidFill>
                  <a:schemeClr val="bg1"/>
                </a:solidFill>
              </a:rPr>
              <a:t>L</a:t>
            </a:r>
            <a:r>
              <a:rPr lang="en-US" sz="1200" i="1" baseline="-25000" dirty="0" err="1" smtClean="0">
                <a:solidFill>
                  <a:schemeClr val="bg1"/>
                </a:solidFill>
              </a:rPr>
              <a:t>guess</a:t>
            </a:r>
            <a:r>
              <a:rPr lang="en-US" sz="1200" dirty="0" smtClean="0">
                <a:solidFill>
                  <a:schemeClr val="bg1"/>
                </a:solidFill>
              </a:rPr>
              <a:t> until </a:t>
            </a:r>
            <a:r>
              <a:rPr lang="en-US" sz="1200" i="1" dirty="0" err="1" smtClean="0">
                <a:solidFill>
                  <a:schemeClr val="bg1"/>
                </a:solidFill>
              </a:rPr>
              <a:t>M</a:t>
            </a:r>
            <a:r>
              <a:rPr lang="en-US" sz="1200" i="1" baseline="-25000" dirty="0" err="1" smtClean="0">
                <a:solidFill>
                  <a:schemeClr val="bg1"/>
                </a:solidFill>
              </a:rPr>
              <a:t>c</a:t>
            </a:r>
            <a:r>
              <a:rPr lang="en-US" sz="1200" i="1" baseline="-25000" dirty="0" smtClean="0">
                <a:solidFill>
                  <a:schemeClr val="bg1"/>
                </a:solidFill>
              </a:rPr>
              <a:t>, guess</a:t>
            </a:r>
            <a:r>
              <a:rPr lang="en-US" sz="1200" dirty="0" smtClean="0">
                <a:solidFill>
                  <a:schemeClr val="bg1"/>
                </a:solidFill>
              </a:rPr>
              <a:t> converges to the actual core mass </a:t>
            </a:r>
            <a:r>
              <a:rPr lang="en-US" sz="1200" i="1" dirty="0" smtClean="0">
                <a:solidFill>
                  <a:schemeClr val="bg1"/>
                </a:solidFill>
              </a:rPr>
              <a:t>M</a:t>
            </a:r>
            <a:r>
              <a:rPr lang="en-US" sz="1200" i="1" baseline="-25000" dirty="0" smtClean="0">
                <a:solidFill>
                  <a:schemeClr val="bg1"/>
                </a:solidFill>
              </a:rPr>
              <a:t>c</a:t>
            </a:r>
            <a:r>
              <a:rPr lang="en-US" sz="1200" dirty="0" smtClean="0">
                <a:solidFill>
                  <a:schemeClr val="bg1"/>
                </a:solidFill>
              </a:rPr>
              <a:t>.</a:t>
            </a:r>
          </a:p>
          <a:p>
            <a:pPr algn="just">
              <a:buFont typeface="Arial" pitchFamily="34" charset="0"/>
              <a:buChar char="•"/>
            </a:pPr>
            <a:r>
              <a:rPr lang="en-US" sz="1200" dirty="0" smtClean="0">
                <a:solidFill>
                  <a:schemeClr val="bg1"/>
                </a:solidFill>
              </a:rPr>
              <a:t>By using different values of the total mass  we obtain a series of static model atmospheres, which stacked together give the evolutionary history of the atmosphere.</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265142-620C-8842-8EB4-15E765295838}" type="slidenum">
              <a:rPr lang="en-US" smtClean="0"/>
              <a:t>1</a:t>
            </a:fld>
            <a:endParaRPr lang="en-US"/>
          </a:p>
        </p:txBody>
      </p:sp>
    </p:spTree>
    <p:extLst>
      <p:ext uri="{BB962C8B-B14F-4D97-AF65-F5344CB8AC3E}">
        <p14:creationId xmlns:p14="http://schemas.microsoft.com/office/powerpoint/2010/main" val="1957836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13296918"/>
            <a:ext cx="25733931" cy="9175064"/>
          </a:xfrm>
        </p:spPr>
        <p:txBody>
          <a:bodyPr/>
          <a:lstStyle/>
          <a:p>
            <a:r>
              <a:rPr lang="en-US" smtClean="0"/>
              <a:t>Click to edit Master title style</a:t>
            </a:r>
            <a:endParaRPr lang="en-US"/>
          </a:p>
        </p:txBody>
      </p:sp>
      <p:sp>
        <p:nvSpPr>
          <p:cNvPr id="3" name="Subtitle 2"/>
          <p:cNvSpPr>
            <a:spLocks noGrp="1"/>
          </p:cNvSpPr>
          <p:nvPr>
            <p:ph type="subTitle" idx="1"/>
          </p:nvPr>
        </p:nvSpPr>
        <p:spPr>
          <a:xfrm>
            <a:off x="4541282" y="24255466"/>
            <a:ext cx="21192649" cy="10938739"/>
          </a:xfrm>
        </p:spPr>
        <p:txBody>
          <a:bodyPr/>
          <a:lstStyle>
            <a:lvl1pPr marL="0" indent="0" algn="ctr">
              <a:buNone/>
              <a:defRPr>
                <a:solidFill>
                  <a:schemeClr val="tx1">
                    <a:tint val="75000"/>
                  </a:schemeClr>
                </a:solidFill>
              </a:defRPr>
            </a:lvl1pPr>
            <a:lvl2pPr marL="2087941" indent="0" algn="ctr">
              <a:buNone/>
              <a:defRPr>
                <a:solidFill>
                  <a:schemeClr val="tx1">
                    <a:tint val="75000"/>
                  </a:schemeClr>
                </a:solidFill>
              </a:defRPr>
            </a:lvl2pPr>
            <a:lvl3pPr marL="4175882" indent="0" algn="ctr">
              <a:buNone/>
              <a:defRPr>
                <a:solidFill>
                  <a:schemeClr val="tx1">
                    <a:tint val="75000"/>
                  </a:schemeClr>
                </a:solidFill>
              </a:defRPr>
            </a:lvl3pPr>
            <a:lvl4pPr marL="6263823" indent="0" algn="ctr">
              <a:buNone/>
              <a:defRPr>
                <a:solidFill>
                  <a:schemeClr val="tx1">
                    <a:tint val="75000"/>
                  </a:schemeClr>
                </a:solidFill>
              </a:defRPr>
            </a:lvl4pPr>
            <a:lvl5pPr marL="8351764" indent="0" algn="ctr">
              <a:buNone/>
              <a:defRPr>
                <a:solidFill>
                  <a:schemeClr val="tx1">
                    <a:tint val="75000"/>
                  </a:schemeClr>
                </a:solidFill>
              </a:defRPr>
            </a:lvl5pPr>
            <a:lvl6pPr marL="10439705" indent="0" algn="ctr">
              <a:buNone/>
              <a:defRPr>
                <a:solidFill>
                  <a:schemeClr val="tx1">
                    <a:tint val="75000"/>
                  </a:schemeClr>
                </a:solidFill>
              </a:defRPr>
            </a:lvl6pPr>
            <a:lvl7pPr marL="12527646" indent="0" algn="ctr">
              <a:buNone/>
              <a:defRPr>
                <a:solidFill>
                  <a:schemeClr val="tx1">
                    <a:tint val="75000"/>
                  </a:schemeClr>
                </a:solidFill>
              </a:defRPr>
            </a:lvl7pPr>
            <a:lvl8pPr marL="14615587" indent="0" algn="ctr">
              <a:buNone/>
              <a:defRPr>
                <a:solidFill>
                  <a:schemeClr val="tx1">
                    <a:tint val="75000"/>
                  </a:schemeClr>
                </a:solidFill>
              </a:defRPr>
            </a:lvl8pPr>
            <a:lvl9pPr marL="1670352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9F609C02-0363-4D22-B7BD-9352C76FC965}" type="datetimeFigureOut">
              <a:rPr lang="en-US"/>
              <a:pPr>
                <a:defRPr/>
              </a:pPr>
              <a:t>6/12/17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B43187B-1EC0-4726-BF15-F6957B39028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F2B1D13-6265-4E64-919E-3F6DDF6CB8EA}" type="datetimeFigureOut">
              <a:rPr lang="en-US"/>
              <a:pPr>
                <a:defRPr/>
              </a:pPr>
              <a:t>6/12/17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06D2B2F-3B26-4F22-B813-1B0D46C095E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49529" y="1714142"/>
            <a:ext cx="6811923" cy="365219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13761" y="1714142"/>
            <a:ext cx="19931182" cy="365219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73DBC98-AA51-4CC3-926F-E985426DC72E}" type="datetimeFigureOut">
              <a:rPr lang="en-US"/>
              <a:pPr>
                <a:defRPr/>
              </a:pPr>
              <a:t>6/12/17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0E209B2-57D1-4A9C-99CC-690373DAA26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E02113B-92BC-4F83-A855-8416A1088A4A}" type="datetimeFigureOut">
              <a:rPr lang="en-US"/>
              <a:pPr>
                <a:defRPr/>
              </a:pPr>
              <a:t>6/12/17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FDA5FEF-22E6-48D7-9339-39A73FAC6E7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534" y="27505383"/>
            <a:ext cx="25733931" cy="8501303"/>
          </a:xfrm>
        </p:spPr>
        <p:txBody>
          <a:bodyPr anchor="t"/>
          <a:lstStyle>
            <a:lvl1pPr algn="l">
              <a:defRPr sz="18300" b="1" cap="all"/>
            </a:lvl1pPr>
          </a:lstStyle>
          <a:p>
            <a:r>
              <a:rPr lang="en-US" smtClean="0"/>
              <a:t>Click to edit Master title style</a:t>
            </a:r>
            <a:endParaRPr lang="en-US"/>
          </a:p>
        </p:txBody>
      </p:sp>
      <p:sp>
        <p:nvSpPr>
          <p:cNvPr id="3" name="Text Placeholder 2"/>
          <p:cNvSpPr>
            <a:spLocks noGrp="1"/>
          </p:cNvSpPr>
          <p:nvPr>
            <p:ph type="body" idx="1"/>
          </p:nvPr>
        </p:nvSpPr>
        <p:spPr>
          <a:xfrm>
            <a:off x="2391534" y="18142067"/>
            <a:ext cx="25733931" cy="9363318"/>
          </a:xfrm>
        </p:spPr>
        <p:txBody>
          <a:bodyPr anchor="b"/>
          <a:lstStyle>
            <a:lvl1pPr marL="0" indent="0">
              <a:buNone/>
              <a:defRPr sz="9100">
                <a:solidFill>
                  <a:schemeClr val="tx1">
                    <a:tint val="75000"/>
                  </a:schemeClr>
                </a:solidFill>
              </a:defRPr>
            </a:lvl1pPr>
            <a:lvl2pPr marL="2087941" indent="0">
              <a:buNone/>
              <a:defRPr sz="8200">
                <a:solidFill>
                  <a:schemeClr val="tx1">
                    <a:tint val="75000"/>
                  </a:schemeClr>
                </a:solidFill>
              </a:defRPr>
            </a:lvl2pPr>
            <a:lvl3pPr marL="4175882" indent="0">
              <a:buNone/>
              <a:defRPr sz="7300">
                <a:solidFill>
                  <a:schemeClr val="tx1">
                    <a:tint val="75000"/>
                  </a:schemeClr>
                </a:solidFill>
              </a:defRPr>
            </a:lvl3pPr>
            <a:lvl4pPr marL="6263823" indent="0">
              <a:buNone/>
              <a:defRPr sz="6400">
                <a:solidFill>
                  <a:schemeClr val="tx1">
                    <a:tint val="75000"/>
                  </a:schemeClr>
                </a:solidFill>
              </a:defRPr>
            </a:lvl4pPr>
            <a:lvl5pPr marL="8351764" indent="0">
              <a:buNone/>
              <a:defRPr sz="6400">
                <a:solidFill>
                  <a:schemeClr val="tx1">
                    <a:tint val="75000"/>
                  </a:schemeClr>
                </a:solidFill>
              </a:defRPr>
            </a:lvl5pPr>
            <a:lvl6pPr marL="10439705" indent="0">
              <a:buNone/>
              <a:defRPr sz="6400">
                <a:solidFill>
                  <a:schemeClr val="tx1">
                    <a:tint val="75000"/>
                  </a:schemeClr>
                </a:solidFill>
              </a:defRPr>
            </a:lvl6pPr>
            <a:lvl7pPr marL="12527646" indent="0">
              <a:buNone/>
              <a:defRPr sz="6400">
                <a:solidFill>
                  <a:schemeClr val="tx1">
                    <a:tint val="75000"/>
                  </a:schemeClr>
                </a:solidFill>
              </a:defRPr>
            </a:lvl7pPr>
            <a:lvl8pPr marL="14615587" indent="0">
              <a:buNone/>
              <a:defRPr sz="6400">
                <a:solidFill>
                  <a:schemeClr val="tx1">
                    <a:tint val="75000"/>
                  </a:schemeClr>
                </a:solidFill>
              </a:defRPr>
            </a:lvl8pPr>
            <a:lvl9pPr marL="16703528"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28100F4-8C6B-46A2-9AE8-EE480EA40391}" type="datetimeFigureOut">
              <a:rPr lang="en-US"/>
              <a:pPr>
                <a:defRPr/>
              </a:pPr>
              <a:t>6/12/17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F110869-A51A-4C17-9E8A-867958FE6CF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13761" y="9987552"/>
            <a:ext cx="13371552" cy="28248503"/>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5389900" y="9987552"/>
            <a:ext cx="13371552" cy="28248503"/>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2751929-DD78-40FD-9770-35D493647D2C}" type="datetimeFigureOut">
              <a:rPr lang="en-US"/>
              <a:pPr>
                <a:defRPr/>
              </a:pPr>
              <a:t>6/12/17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EA4ED60-F0C1-4280-BF36-B88A51FF005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13763" y="9581307"/>
            <a:ext cx="13376810" cy="3993033"/>
          </a:xfrm>
        </p:spPr>
        <p:txBody>
          <a:bodyPr anchor="b"/>
          <a:lstStyle>
            <a:lvl1pPr marL="0" indent="0">
              <a:buNone/>
              <a:defRPr sz="11000" b="1"/>
            </a:lvl1pPr>
            <a:lvl2pPr marL="2087941" indent="0">
              <a:buNone/>
              <a:defRPr sz="9100" b="1"/>
            </a:lvl2pPr>
            <a:lvl3pPr marL="4175882" indent="0">
              <a:buNone/>
              <a:defRPr sz="8200" b="1"/>
            </a:lvl3pPr>
            <a:lvl4pPr marL="6263823" indent="0">
              <a:buNone/>
              <a:defRPr sz="7300" b="1"/>
            </a:lvl4pPr>
            <a:lvl5pPr marL="8351764" indent="0">
              <a:buNone/>
              <a:defRPr sz="7300" b="1"/>
            </a:lvl5pPr>
            <a:lvl6pPr marL="10439705" indent="0">
              <a:buNone/>
              <a:defRPr sz="7300" b="1"/>
            </a:lvl6pPr>
            <a:lvl7pPr marL="12527646" indent="0">
              <a:buNone/>
              <a:defRPr sz="7300" b="1"/>
            </a:lvl7pPr>
            <a:lvl8pPr marL="14615587" indent="0">
              <a:buNone/>
              <a:defRPr sz="7300" b="1"/>
            </a:lvl8pPr>
            <a:lvl9pPr marL="16703528"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1513763" y="13574340"/>
            <a:ext cx="13376810" cy="24661708"/>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5379391" y="9581307"/>
            <a:ext cx="13382064" cy="3993033"/>
          </a:xfrm>
        </p:spPr>
        <p:txBody>
          <a:bodyPr anchor="b"/>
          <a:lstStyle>
            <a:lvl1pPr marL="0" indent="0">
              <a:buNone/>
              <a:defRPr sz="11000" b="1"/>
            </a:lvl1pPr>
            <a:lvl2pPr marL="2087941" indent="0">
              <a:buNone/>
              <a:defRPr sz="9100" b="1"/>
            </a:lvl2pPr>
            <a:lvl3pPr marL="4175882" indent="0">
              <a:buNone/>
              <a:defRPr sz="8200" b="1"/>
            </a:lvl3pPr>
            <a:lvl4pPr marL="6263823" indent="0">
              <a:buNone/>
              <a:defRPr sz="7300" b="1"/>
            </a:lvl4pPr>
            <a:lvl5pPr marL="8351764" indent="0">
              <a:buNone/>
              <a:defRPr sz="7300" b="1"/>
            </a:lvl5pPr>
            <a:lvl6pPr marL="10439705" indent="0">
              <a:buNone/>
              <a:defRPr sz="7300" b="1"/>
            </a:lvl6pPr>
            <a:lvl7pPr marL="12527646" indent="0">
              <a:buNone/>
              <a:defRPr sz="7300" b="1"/>
            </a:lvl7pPr>
            <a:lvl8pPr marL="14615587" indent="0">
              <a:buNone/>
              <a:defRPr sz="7300" b="1"/>
            </a:lvl8pPr>
            <a:lvl9pPr marL="16703528"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15379391" y="13574340"/>
            <a:ext cx="13382064" cy="24661708"/>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9C398EA-1C89-41AF-8AB7-AB57A422D7B6}" type="datetimeFigureOut">
              <a:rPr lang="en-US"/>
              <a:pPr>
                <a:defRPr/>
              </a:pPr>
              <a:t>6/12/17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DDB7291-2518-40DA-BFA5-7EFE2BDF4CE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A1FFAB7-8E99-4AE0-A6A2-2B242F5C0105}" type="datetimeFigureOut">
              <a:rPr lang="en-US"/>
              <a:pPr>
                <a:defRPr/>
              </a:pPr>
              <a:t>6/12/17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6DA11BC-9BAC-4D39-BBCA-208AA94D5E0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A7A33C0-3797-4F68-95A2-5175B5BF293D}" type="datetimeFigureOut">
              <a:rPr lang="en-US"/>
              <a:pPr>
                <a:defRPr/>
              </a:pPr>
              <a:t>6/12/17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3C66D44-D578-46DF-8F3C-EB2FDF25258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763" y="1704225"/>
            <a:ext cx="9960338" cy="7252860"/>
          </a:xfrm>
        </p:spPr>
        <p:txBody>
          <a:bodyPr anchor="b"/>
          <a:lstStyle>
            <a:lvl1pPr algn="l">
              <a:defRPr sz="9100" b="1"/>
            </a:lvl1pPr>
          </a:lstStyle>
          <a:p>
            <a:r>
              <a:rPr lang="en-US" smtClean="0"/>
              <a:t>Click to edit Master title style</a:t>
            </a:r>
            <a:endParaRPr lang="en-US"/>
          </a:p>
        </p:txBody>
      </p:sp>
      <p:sp>
        <p:nvSpPr>
          <p:cNvPr id="3" name="Content Placeholder 2"/>
          <p:cNvSpPr>
            <a:spLocks noGrp="1"/>
          </p:cNvSpPr>
          <p:nvPr>
            <p:ph idx="1"/>
          </p:nvPr>
        </p:nvSpPr>
        <p:spPr>
          <a:xfrm>
            <a:off x="11836767" y="1704228"/>
            <a:ext cx="16924687" cy="36531827"/>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13763" y="8957087"/>
            <a:ext cx="9960338" cy="29278968"/>
          </a:xfrm>
        </p:spPr>
        <p:txBody>
          <a:bodyPr/>
          <a:lstStyle>
            <a:lvl1pPr marL="0" indent="0">
              <a:buNone/>
              <a:defRPr sz="6400"/>
            </a:lvl1pPr>
            <a:lvl2pPr marL="2087941" indent="0">
              <a:buNone/>
              <a:defRPr sz="5500"/>
            </a:lvl2pPr>
            <a:lvl3pPr marL="4175882" indent="0">
              <a:buNone/>
              <a:defRPr sz="4600"/>
            </a:lvl3pPr>
            <a:lvl4pPr marL="6263823" indent="0">
              <a:buNone/>
              <a:defRPr sz="4100"/>
            </a:lvl4pPr>
            <a:lvl5pPr marL="8351764" indent="0">
              <a:buNone/>
              <a:defRPr sz="4100"/>
            </a:lvl5pPr>
            <a:lvl6pPr marL="10439705" indent="0">
              <a:buNone/>
              <a:defRPr sz="4100"/>
            </a:lvl6pPr>
            <a:lvl7pPr marL="12527646" indent="0">
              <a:buNone/>
              <a:defRPr sz="4100"/>
            </a:lvl7pPr>
            <a:lvl8pPr marL="14615587" indent="0">
              <a:buNone/>
              <a:defRPr sz="4100"/>
            </a:lvl8pPr>
            <a:lvl9pPr marL="16703528" indent="0">
              <a:buNone/>
              <a:defRPr sz="41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44723B5-8146-40E4-8FDB-9951AF1C048C}" type="datetimeFigureOut">
              <a:rPr lang="en-US"/>
              <a:pPr>
                <a:defRPr/>
              </a:pPr>
              <a:t>6/12/17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5A16FB5-9F54-4E01-9B09-7BF57F293A0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154" y="29962636"/>
            <a:ext cx="18165128" cy="3537260"/>
          </a:xfrm>
        </p:spPr>
        <p:txBody>
          <a:bodyPr anchor="b"/>
          <a:lstStyle>
            <a:lvl1pPr algn="l">
              <a:defRPr sz="9100" b="1"/>
            </a:lvl1pPr>
          </a:lstStyle>
          <a:p>
            <a:r>
              <a:rPr lang="en-US" smtClean="0"/>
              <a:t>Click to edit Master title style</a:t>
            </a:r>
            <a:endParaRPr lang="en-US"/>
          </a:p>
        </p:txBody>
      </p:sp>
      <p:sp>
        <p:nvSpPr>
          <p:cNvPr id="3" name="Picture Placeholder 2"/>
          <p:cNvSpPr>
            <a:spLocks noGrp="1"/>
          </p:cNvSpPr>
          <p:nvPr>
            <p:ph type="pic" idx="1"/>
          </p:nvPr>
        </p:nvSpPr>
        <p:spPr>
          <a:xfrm>
            <a:off x="5934154" y="3824594"/>
            <a:ext cx="18165128" cy="25682258"/>
          </a:xfrm>
        </p:spPr>
        <p:txBody>
          <a:bodyPr rtlCol="0">
            <a:normAutofit/>
          </a:bodyPr>
          <a:lstStyle>
            <a:lvl1pPr marL="0" indent="0">
              <a:buNone/>
              <a:defRPr sz="14600"/>
            </a:lvl1pPr>
            <a:lvl2pPr marL="2087941" indent="0">
              <a:buNone/>
              <a:defRPr sz="12800"/>
            </a:lvl2pPr>
            <a:lvl3pPr marL="4175882" indent="0">
              <a:buNone/>
              <a:defRPr sz="11000"/>
            </a:lvl3pPr>
            <a:lvl4pPr marL="6263823" indent="0">
              <a:buNone/>
              <a:defRPr sz="9100"/>
            </a:lvl4pPr>
            <a:lvl5pPr marL="8351764" indent="0">
              <a:buNone/>
              <a:defRPr sz="9100"/>
            </a:lvl5pPr>
            <a:lvl6pPr marL="10439705" indent="0">
              <a:buNone/>
              <a:defRPr sz="9100"/>
            </a:lvl6pPr>
            <a:lvl7pPr marL="12527646" indent="0">
              <a:buNone/>
              <a:defRPr sz="9100"/>
            </a:lvl7pPr>
            <a:lvl8pPr marL="14615587" indent="0">
              <a:buNone/>
              <a:defRPr sz="9100"/>
            </a:lvl8pPr>
            <a:lvl9pPr marL="16703528" indent="0">
              <a:buNone/>
              <a:defRPr sz="9100"/>
            </a:lvl9pPr>
          </a:lstStyle>
          <a:p>
            <a:pPr lvl="0"/>
            <a:endParaRPr lang="en-US" noProof="0"/>
          </a:p>
        </p:txBody>
      </p:sp>
      <p:sp>
        <p:nvSpPr>
          <p:cNvPr id="4" name="Text Placeholder 3"/>
          <p:cNvSpPr>
            <a:spLocks noGrp="1"/>
          </p:cNvSpPr>
          <p:nvPr>
            <p:ph type="body" sz="half" idx="2"/>
          </p:nvPr>
        </p:nvSpPr>
        <p:spPr>
          <a:xfrm>
            <a:off x="5934154" y="33499896"/>
            <a:ext cx="18165128" cy="5023493"/>
          </a:xfrm>
        </p:spPr>
        <p:txBody>
          <a:bodyPr/>
          <a:lstStyle>
            <a:lvl1pPr marL="0" indent="0">
              <a:buNone/>
              <a:defRPr sz="6400"/>
            </a:lvl1pPr>
            <a:lvl2pPr marL="2087941" indent="0">
              <a:buNone/>
              <a:defRPr sz="5500"/>
            </a:lvl2pPr>
            <a:lvl3pPr marL="4175882" indent="0">
              <a:buNone/>
              <a:defRPr sz="4600"/>
            </a:lvl3pPr>
            <a:lvl4pPr marL="6263823" indent="0">
              <a:buNone/>
              <a:defRPr sz="4100"/>
            </a:lvl4pPr>
            <a:lvl5pPr marL="8351764" indent="0">
              <a:buNone/>
              <a:defRPr sz="4100"/>
            </a:lvl5pPr>
            <a:lvl6pPr marL="10439705" indent="0">
              <a:buNone/>
              <a:defRPr sz="4100"/>
            </a:lvl6pPr>
            <a:lvl7pPr marL="12527646" indent="0">
              <a:buNone/>
              <a:defRPr sz="4100"/>
            </a:lvl7pPr>
            <a:lvl8pPr marL="14615587" indent="0">
              <a:buNone/>
              <a:defRPr sz="4100"/>
            </a:lvl8pPr>
            <a:lvl9pPr marL="16703528" indent="0">
              <a:buNone/>
              <a:defRPr sz="41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89AFF4D-2626-4908-9F4B-2B0F58D210C1}" type="datetimeFigureOut">
              <a:rPr lang="en-US"/>
              <a:pPr>
                <a:defRPr/>
              </a:pPr>
              <a:t>6/12/17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729B99C-02B9-43CA-A0B6-1C3E2C45043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1514475" y="1714500"/>
            <a:ext cx="27246263" cy="7134225"/>
          </a:xfrm>
          <a:prstGeom prst="rect">
            <a:avLst/>
          </a:prstGeom>
          <a:noFill/>
          <a:ln w="9525">
            <a:noFill/>
            <a:miter lim="800000"/>
            <a:headEnd/>
            <a:tailEnd/>
          </a:ln>
        </p:spPr>
        <p:txBody>
          <a:bodyPr vert="horz" wrap="square" lIns="417588" tIns="208794" rIns="417588" bIns="208794"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1514475" y="9986963"/>
            <a:ext cx="27246263" cy="28249562"/>
          </a:xfrm>
          <a:prstGeom prst="rect">
            <a:avLst/>
          </a:prstGeom>
          <a:noFill/>
          <a:ln w="9525">
            <a:noFill/>
            <a:miter lim="800000"/>
            <a:headEnd/>
            <a:tailEnd/>
          </a:ln>
        </p:spPr>
        <p:txBody>
          <a:bodyPr vert="horz" wrap="square" lIns="417588" tIns="208794" rIns="417588" bIns="20879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1514475" y="39673213"/>
            <a:ext cx="7062788" cy="2278062"/>
          </a:xfrm>
          <a:prstGeom prst="rect">
            <a:avLst/>
          </a:prstGeom>
        </p:spPr>
        <p:txBody>
          <a:bodyPr vert="horz" lIns="417588" tIns="208794" rIns="417588" bIns="208794" rtlCol="0" anchor="ctr"/>
          <a:lstStyle>
            <a:lvl1pPr algn="l" defTabSz="4175882" fontAlgn="auto">
              <a:spcBef>
                <a:spcPts val="0"/>
              </a:spcBef>
              <a:spcAft>
                <a:spcPts val="0"/>
              </a:spcAft>
              <a:defRPr sz="5500">
                <a:solidFill>
                  <a:schemeClr val="tx1">
                    <a:tint val="75000"/>
                  </a:schemeClr>
                </a:solidFill>
                <a:latin typeface="+mn-lt"/>
                <a:cs typeface="+mn-cs"/>
              </a:defRPr>
            </a:lvl1pPr>
          </a:lstStyle>
          <a:p>
            <a:pPr>
              <a:defRPr/>
            </a:pPr>
            <a:fld id="{B7ABB35A-01E0-4B2F-80AE-5F9F5AB2CC0F}" type="datetimeFigureOut">
              <a:rPr lang="en-US"/>
              <a:pPr>
                <a:defRPr/>
              </a:pPr>
              <a:t>6/12/17</a:t>
            </a:fld>
            <a:endParaRPr lang="en-US"/>
          </a:p>
        </p:txBody>
      </p:sp>
      <p:sp>
        <p:nvSpPr>
          <p:cNvPr id="5" name="Footer Placeholder 4"/>
          <p:cNvSpPr>
            <a:spLocks noGrp="1"/>
          </p:cNvSpPr>
          <p:nvPr>
            <p:ph type="ftr" sz="quarter" idx="3"/>
          </p:nvPr>
        </p:nvSpPr>
        <p:spPr>
          <a:xfrm>
            <a:off x="10344150" y="39673213"/>
            <a:ext cx="9586913" cy="2278062"/>
          </a:xfrm>
          <a:prstGeom prst="rect">
            <a:avLst/>
          </a:prstGeom>
        </p:spPr>
        <p:txBody>
          <a:bodyPr vert="horz" lIns="417588" tIns="208794" rIns="417588" bIns="208794" rtlCol="0" anchor="ctr"/>
          <a:lstStyle>
            <a:lvl1pPr algn="ctr" defTabSz="4175882" fontAlgn="auto">
              <a:spcBef>
                <a:spcPts val="0"/>
              </a:spcBef>
              <a:spcAft>
                <a:spcPts val="0"/>
              </a:spcAft>
              <a:defRPr sz="55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21697950" y="39673213"/>
            <a:ext cx="7062788" cy="2278062"/>
          </a:xfrm>
          <a:prstGeom prst="rect">
            <a:avLst/>
          </a:prstGeom>
        </p:spPr>
        <p:txBody>
          <a:bodyPr vert="horz" lIns="417588" tIns="208794" rIns="417588" bIns="208794" rtlCol="0" anchor="ctr"/>
          <a:lstStyle>
            <a:lvl1pPr algn="r" defTabSz="4175882" fontAlgn="auto">
              <a:spcBef>
                <a:spcPts val="0"/>
              </a:spcBef>
              <a:spcAft>
                <a:spcPts val="0"/>
              </a:spcAft>
              <a:defRPr sz="5500">
                <a:solidFill>
                  <a:schemeClr val="tx1">
                    <a:tint val="75000"/>
                  </a:schemeClr>
                </a:solidFill>
                <a:latin typeface="+mn-lt"/>
                <a:cs typeface="+mn-cs"/>
              </a:defRPr>
            </a:lvl1pPr>
          </a:lstStyle>
          <a:p>
            <a:pPr>
              <a:defRPr/>
            </a:pPr>
            <a:fld id="{18400E64-9395-4101-822E-B285E2EB194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5125" rtl="0" eaLnBrk="0" fontAlgn="base" hangingPunct="0">
        <a:spcBef>
          <a:spcPct val="0"/>
        </a:spcBef>
        <a:spcAft>
          <a:spcPct val="0"/>
        </a:spcAft>
        <a:defRPr sz="20100" kern="1200">
          <a:solidFill>
            <a:schemeClr val="tx1"/>
          </a:solidFill>
          <a:latin typeface="+mj-lt"/>
          <a:ea typeface="+mj-ea"/>
          <a:cs typeface="+mj-cs"/>
        </a:defRPr>
      </a:lvl1pPr>
      <a:lvl2pPr algn="ctr" defTabSz="4175125" rtl="0" eaLnBrk="0" fontAlgn="base" hangingPunct="0">
        <a:spcBef>
          <a:spcPct val="0"/>
        </a:spcBef>
        <a:spcAft>
          <a:spcPct val="0"/>
        </a:spcAft>
        <a:defRPr sz="20100">
          <a:solidFill>
            <a:schemeClr val="tx1"/>
          </a:solidFill>
          <a:latin typeface="Calibri" pitchFamily="34" charset="0"/>
        </a:defRPr>
      </a:lvl2pPr>
      <a:lvl3pPr algn="ctr" defTabSz="4175125" rtl="0" eaLnBrk="0" fontAlgn="base" hangingPunct="0">
        <a:spcBef>
          <a:spcPct val="0"/>
        </a:spcBef>
        <a:spcAft>
          <a:spcPct val="0"/>
        </a:spcAft>
        <a:defRPr sz="20100">
          <a:solidFill>
            <a:schemeClr val="tx1"/>
          </a:solidFill>
          <a:latin typeface="Calibri" pitchFamily="34" charset="0"/>
        </a:defRPr>
      </a:lvl3pPr>
      <a:lvl4pPr algn="ctr" defTabSz="4175125" rtl="0" eaLnBrk="0" fontAlgn="base" hangingPunct="0">
        <a:spcBef>
          <a:spcPct val="0"/>
        </a:spcBef>
        <a:spcAft>
          <a:spcPct val="0"/>
        </a:spcAft>
        <a:defRPr sz="20100">
          <a:solidFill>
            <a:schemeClr val="tx1"/>
          </a:solidFill>
          <a:latin typeface="Calibri" pitchFamily="34" charset="0"/>
        </a:defRPr>
      </a:lvl4pPr>
      <a:lvl5pPr algn="ctr" defTabSz="4175125" rtl="0" eaLnBrk="0" fontAlgn="base" hangingPunct="0">
        <a:spcBef>
          <a:spcPct val="0"/>
        </a:spcBef>
        <a:spcAft>
          <a:spcPct val="0"/>
        </a:spcAft>
        <a:defRPr sz="20100">
          <a:solidFill>
            <a:schemeClr val="tx1"/>
          </a:solidFill>
          <a:latin typeface="Calibri" pitchFamily="34" charset="0"/>
        </a:defRPr>
      </a:lvl5pPr>
      <a:lvl6pPr marL="457200" algn="ctr" defTabSz="4175125" rtl="0" fontAlgn="base">
        <a:spcBef>
          <a:spcPct val="0"/>
        </a:spcBef>
        <a:spcAft>
          <a:spcPct val="0"/>
        </a:spcAft>
        <a:defRPr sz="20100">
          <a:solidFill>
            <a:schemeClr val="tx1"/>
          </a:solidFill>
          <a:latin typeface="Calibri" pitchFamily="34" charset="0"/>
        </a:defRPr>
      </a:lvl6pPr>
      <a:lvl7pPr marL="914400" algn="ctr" defTabSz="4175125" rtl="0" fontAlgn="base">
        <a:spcBef>
          <a:spcPct val="0"/>
        </a:spcBef>
        <a:spcAft>
          <a:spcPct val="0"/>
        </a:spcAft>
        <a:defRPr sz="20100">
          <a:solidFill>
            <a:schemeClr val="tx1"/>
          </a:solidFill>
          <a:latin typeface="Calibri" pitchFamily="34" charset="0"/>
        </a:defRPr>
      </a:lvl7pPr>
      <a:lvl8pPr marL="1371600" algn="ctr" defTabSz="4175125" rtl="0" fontAlgn="base">
        <a:spcBef>
          <a:spcPct val="0"/>
        </a:spcBef>
        <a:spcAft>
          <a:spcPct val="0"/>
        </a:spcAft>
        <a:defRPr sz="20100">
          <a:solidFill>
            <a:schemeClr val="tx1"/>
          </a:solidFill>
          <a:latin typeface="Calibri" pitchFamily="34" charset="0"/>
        </a:defRPr>
      </a:lvl8pPr>
      <a:lvl9pPr marL="1828800" algn="ctr" defTabSz="4175125" rtl="0" fontAlgn="base">
        <a:spcBef>
          <a:spcPct val="0"/>
        </a:spcBef>
        <a:spcAft>
          <a:spcPct val="0"/>
        </a:spcAft>
        <a:defRPr sz="20100">
          <a:solidFill>
            <a:schemeClr val="tx1"/>
          </a:solidFill>
          <a:latin typeface="Calibri" pitchFamily="34" charset="0"/>
        </a:defRPr>
      </a:lvl9pPr>
    </p:titleStyle>
    <p:bodyStyle>
      <a:lvl1pPr marL="1565275" indent="-1565275" algn="l" defTabSz="4175125" rtl="0" eaLnBrk="0" fontAlgn="base" hangingPunct="0">
        <a:spcBef>
          <a:spcPct val="20000"/>
        </a:spcBef>
        <a:spcAft>
          <a:spcPct val="0"/>
        </a:spcAft>
        <a:buFont typeface="Arial" charset="0"/>
        <a:buChar char="•"/>
        <a:defRPr sz="14600" kern="1200">
          <a:solidFill>
            <a:schemeClr val="tx1"/>
          </a:solidFill>
          <a:latin typeface="+mn-lt"/>
          <a:ea typeface="+mn-ea"/>
          <a:cs typeface="+mn-cs"/>
        </a:defRPr>
      </a:lvl1pPr>
      <a:lvl2pPr marL="3392488" indent="-1304925" algn="l" defTabSz="4175125" rtl="0" eaLnBrk="0" fontAlgn="base" hangingPunct="0">
        <a:spcBef>
          <a:spcPct val="20000"/>
        </a:spcBef>
        <a:spcAft>
          <a:spcPct val="0"/>
        </a:spcAft>
        <a:buFont typeface="Arial" charset="0"/>
        <a:buChar char="–"/>
        <a:defRPr sz="12800" kern="1200">
          <a:solidFill>
            <a:schemeClr val="tx1"/>
          </a:solidFill>
          <a:latin typeface="+mn-lt"/>
          <a:ea typeface="+mn-ea"/>
          <a:cs typeface="+mn-cs"/>
        </a:defRPr>
      </a:lvl2pPr>
      <a:lvl3pPr marL="5219700" indent="-1042988" algn="l" defTabSz="4175125" rtl="0" eaLnBrk="0" fontAlgn="base" hangingPunct="0">
        <a:spcBef>
          <a:spcPct val="20000"/>
        </a:spcBef>
        <a:spcAft>
          <a:spcPct val="0"/>
        </a:spcAft>
        <a:buFont typeface="Arial" charset="0"/>
        <a:buChar char="•"/>
        <a:defRPr sz="11000" kern="1200">
          <a:solidFill>
            <a:schemeClr val="tx1"/>
          </a:solidFill>
          <a:latin typeface="+mn-lt"/>
          <a:ea typeface="+mn-ea"/>
          <a:cs typeface="+mn-cs"/>
        </a:defRPr>
      </a:lvl3pPr>
      <a:lvl4pPr marL="7307263" indent="-1042988" algn="l" defTabSz="4175125" rtl="0" eaLnBrk="0" fontAlgn="base" hangingPunct="0">
        <a:spcBef>
          <a:spcPct val="20000"/>
        </a:spcBef>
        <a:spcAft>
          <a:spcPct val="0"/>
        </a:spcAft>
        <a:buFont typeface="Arial" charset="0"/>
        <a:buChar char="–"/>
        <a:defRPr sz="9100" kern="1200">
          <a:solidFill>
            <a:schemeClr val="tx1"/>
          </a:solidFill>
          <a:latin typeface="+mn-lt"/>
          <a:ea typeface="+mn-ea"/>
          <a:cs typeface="+mn-cs"/>
        </a:defRPr>
      </a:lvl4pPr>
      <a:lvl5pPr marL="9394825" indent="-1042988" algn="l" defTabSz="4175125" rtl="0" eaLnBrk="0" fontAlgn="base" hangingPunct="0">
        <a:spcBef>
          <a:spcPct val="20000"/>
        </a:spcBef>
        <a:spcAft>
          <a:spcPct val="0"/>
        </a:spcAft>
        <a:buFont typeface="Arial" charset="0"/>
        <a:buChar char="»"/>
        <a:defRPr sz="9100" kern="1200">
          <a:solidFill>
            <a:schemeClr val="tx1"/>
          </a:solidFill>
          <a:latin typeface="+mn-lt"/>
          <a:ea typeface="+mn-ea"/>
          <a:cs typeface="+mn-cs"/>
        </a:defRPr>
      </a:lvl5pPr>
      <a:lvl6pPr marL="11483675" indent="-1043970" algn="l" defTabSz="4175882"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71616" indent="-1043970" algn="l" defTabSz="4175882"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59557" indent="-1043970" algn="l" defTabSz="4175882"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7498" indent="-1043970" algn="l" defTabSz="4175882"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5882" rtl="0" eaLnBrk="1" latinLnBrk="0" hangingPunct="1">
        <a:defRPr sz="8200" kern="1200">
          <a:solidFill>
            <a:schemeClr val="tx1"/>
          </a:solidFill>
          <a:latin typeface="+mn-lt"/>
          <a:ea typeface="+mn-ea"/>
          <a:cs typeface="+mn-cs"/>
        </a:defRPr>
      </a:lvl1pPr>
      <a:lvl2pPr marL="2087941" algn="l" defTabSz="4175882" rtl="0" eaLnBrk="1" latinLnBrk="0" hangingPunct="1">
        <a:defRPr sz="8200" kern="1200">
          <a:solidFill>
            <a:schemeClr val="tx1"/>
          </a:solidFill>
          <a:latin typeface="+mn-lt"/>
          <a:ea typeface="+mn-ea"/>
          <a:cs typeface="+mn-cs"/>
        </a:defRPr>
      </a:lvl2pPr>
      <a:lvl3pPr marL="4175882" algn="l" defTabSz="4175882" rtl="0" eaLnBrk="1" latinLnBrk="0" hangingPunct="1">
        <a:defRPr sz="8200" kern="1200">
          <a:solidFill>
            <a:schemeClr val="tx1"/>
          </a:solidFill>
          <a:latin typeface="+mn-lt"/>
          <a:ea typeface="+mn-ea"/>
          <a:cs typeface="+mn-cs"/>
        </a:defRPr>
      </a:lvl3pPr>
      <a:lvl4pPr marL="6263823" algn="l" defTabSz="4175882" rtl="0" eaLnBrk="1" latinLnBrk="0" hangingPunct="1">
        <a:defRPr sz="8200" kern="1200">
          <a:solidFill>
            <a:schemeClr val="tx1"/>
          </a:solidFill>
          <a:latin typeface="+mn-lt"/>
          <a:ea typeface="+mn-ea"/>
          <a:cs typeface="+mn-cs"/>
        </a:defRPr>
      </a:lvl4pPr>
      <a:lvl5pPr marL="8351764" algn="l" defTabSz="4175882" rtl="0" eaLnBrk="1" latinLnBrk="0" hangingPunct="1">
        <a:defRPr sz="8200" kern="1200">
          <a:solidFill>
            <a:schemeClr val="tx1"/>
          </a:solidFill>
          <a:latin typeface="+mn-lt"/>
          <a:ea typeface="+mn-ea"/>
          <a:cs typeface="+mn-cs"/>
        </a:defRPr>
      </a:lvl5pPr>
      <a:lvl6pPr marL="10439705" algn="l" defTabSz="4175882" rtl="0" eaLnBrk="1" latinLnBrk="0" hangingPunct="1">
        <a:defRPr sz="8200" kern="1200">
          <a:solidFill>
            <a:schemeClr val="tx1"/>
          </a:solidFill>
          <a:latin typeface="+mn-lt"/>
          <a:ea typeface="+mn-ea"/>
          <a:cs typeface="+mn-cs"/>
        </a:defRPr>
      </a:lvl6pPr>
      <a:lvl7pPr marL="12527646" algn="l" defTabSz="4175882" rtl="0" eaLnBrk="1" latinLnBrk="0" hangingPunct="1">
        <a:defRPr sz="8200" kern="1200">
          <a:solidFill>
            <a:schemeClr val="tx1"/>
          </a:solidFill>
          <a:latin typeface="+mn-lt"/>
          <a:ea typeface="+mn-ea"/>
          <a:cs typeface="+mn-cs"/>
        </a:defRPr>
      </a:lvl7pPr>
      <a:lvl8pPr marL="14615587" algn="l" defTabSz="4175882" rtl="0" eaLnBrk="1" latinLnBrk="0" hangingPunct="1">
        <a:defRPr sz="8200" kern="1200">
          <a:solidFill>
            <a:schemeClr val="tx1"/>
          </a:solidFill>
          <a:latin typeface="+mn-lt"/>
          <a:ea typeface="+mn-ea"/>
          <a:cs typeface="+mn-cs"/>
        </a:defRPr>
      </a:lvl8pPr>
      <a:lvl9pPr marL="16703528" algn="l" defTabSz="4175882"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5.emf"/><Relationship Id="rId12" Type="http://schemas.openxmlformats.org/officeDocument/2006/relationships/image" Target="../media/image6.jpg"/><Relationship Id="rId13" Type="http://schemas.openxmlformats.org/officeDocument/2006/relationships/image" Target="../media/image7.emf"/><Relationship Id="rId14" Type="http://schemas.openxmlformats.org/officeDocument/2006/relationships/image" Target="../media/image8.emf"/><Relationship Id="rId15" Type="http://schemas.openxmlformats.org/officeDocument/2006/relationships/image" Target="../media/image9.emf"/><Relationship Id="rId1" Type="http://schemas.openxmlformats.org/officeDocument/2006/relationships/vmlDrawing" Target="../drawings/vmlDrawing1.vml"/><Relationship Id="rId2" Type="http://schemas.openxmlformats.org/officeDocument/2006/relationships/slideLayout" Target="../slideLayouts/slideLayout1.xml"/><Relationship Id="rId3" Type="http://schemas.openxmlformats.org/officeDocument/2006/relationships/notesSlide" Target="../notesSlides/notesSlide1.xml"/><Relationship Id="rId4" Type="http://schemas.openxmlformats.org/officeDocument/2006/relationships/image" Target="../media/image2.png"/><Relationship Id="rId5" Type="http://schemas.openxmlformats.org/officeDocument/2006/relationships/image" Target="../media/image3.png"/><Relationship Id="rId6" Type="http://schemas.microsoft.com/office/2007/relationships/hdphoto" Target="../media/hdphoto1.wdp"/><Relationship Id="rId7" Type="http://schemas.openxmlformats.org/officeDocument/2006/relationships/image" Target="../media/image4.png"/><Relationship Id="rId8" Type="http://schemas.microsoft.com/office/2007/relationships/hdphoto" Target="../media/hdphoto2.wdp"/><Relationship Id="rId9" Type="http://schemas.openxmlformats.org/officeDocument/2006/relationships/oleObject" Target="../embeddings/oleObject1.bin"/><Relationship Id="rId10"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142" name="Rectangle 141"/>
          <p:cNvSpPr/>
          <p:nvPr/>
        </p:nvSpPr>
        <p:spPr>
          <a:xfrm>
            <a:off x="19258359" y="41277897"/>
            <a:ext cx="11430000" cy="533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1479947" y="39377403"/>
            <a:ext cx="16306800" cy="533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14876859" y="18544381"/>
            <a:ext cx="14173200" cy="216975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1193006" y="18506281"/>
            <a:ext cx="13639800" cy="169171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1193006" y="8688624"/>
            <a:ext cx="13639800" cy="97955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1193006" y="5247481"/>
            <a:ext cx="27889200" cy="33525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p:cNvSpPr/>
          <p:nvPr/>
        </p:nvSpPr>
        <p:spPr>
          <a:xfrm>
            <a:off x="1193006" y="5247481"/>
            <a:ext cx="27889200" cy="3352501"/>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TextBox 7"/>
          <p:cNvSpPr txBox="1">
            <a:spLocks noChangeArrowheads="1"/>
          </p:cNvSpPr>
          <p:nvPr/>
        </p:nvSpPr>
        <p:spPr bwMode="auto">
          <a:xfrm>
            <a:off x="6527006" y="1285081"/>
            <a:ext cx="19659600" cy="1015663"/>
          </a:xfrm>
          <a:prstGeom prst="rect">
            <a:avLst/>
          </a:prstGeom>
          <a:noFill/>
          <a:ln w="9525">
            <a:noFill/>
            <a:miter lim="800000"/>
            <a:headEnd/>
            <a:tailEnd/>
          </a:ln>
        </p:spPr>
        <p:txBody>
          <a:bodyPr wrap="square" anchor="ctr">
            <a:spAutoFit/>
          </a:bodyPr>
          <a:lstStyle/>
          <a:p>
            <a:pPr algn="ctr"/>
            <a:r>
              <a:rPr lang="en-US" sz="6000" b="1" i="1" dirty="0">
                <a:solidFill>
                  <a:srgbClr val="FFFF00"/>
                </a:solidFill>
                <a:latin typeface="Calibri" pitchFamily="34" charset="0"/>
              </a:rPr>
              <a:t>Ana-</a:t>
            </a:r>
            <a:r>
              <a:rPr lang="en-US" sz="6000" b="1" i="1" dirty="0" smtClean="0">
                <a:solidFill>
                  <a:srgbClr val="FFFF00"/>
                </a:solidFill>
                <a:latin typeface="Calibri" pitchFamily="34" charset="0"/>
              </a:rPr>
              <a:t>Maria A. </a:t>
            </a:r>
            <a:r>
              <a:rPr lang="en-US" sz="6000" b="1" i="1" dirty="0" smtClean="0">
                <a:solidFill>
                  <a:srgbClr val="FFFF00"/>
                </a:solidFill>
                <a:latin typeface="Calibri" pitchFamily="34" charset="0"/>
              </a:rPr>
              <a:t>Piso</a:t>
            </a:r>
            <a:endParaRPr lang="en-US" sz="6000" b="1" i="1" dirty="0">
              <a:solidFill>
                <a:srgbClr val="FFFF00"/>
              </a:solidFill>
              <a:latin typeface="Calibri" pitchFamily="34" charset="0"/>
            </a:endParaRPr>
          </a:p>
        </p:txBody>
      </p:sp>
      <p:sp>
        <p:nvSpPr>
          <p:cNvPr id="1054" name="TextBox 10"/>
          <p:cNvSpPr txBox="1">
            <a:spLocks noChangeArrowheads="1"/>
          </p:cNvSpPr>
          <p:nvPr/>
        </p:nvSpPr>
        <p:spPr bwMode="auto">
          <a:xfrm>
            <a:off x="2945606" y="2732881"/>
            <a:ext cx="24765000" cy="5047536"/>
          </a:xfrm>
          <a:prstGeom prst="rect">
            <a:avLst/>
          </a:prstGeom>
          <a:noFill/>
          <a:ln w="9525">
            <a:noFill/>
            <a:miter lim="800000"/>
            <a:headEnd/>
            <a:tailEnd/>
          </a:ln>
        </p:spPr>
        <p:txBody>
          <a:bodyPr wrap="square">
            <a:spAutoFit/>
          </a:bodyPr>
          <a:lstStyle/>
          <a:p>
            <a:pPr algn="ctr"/>
            <a:r>
              <a:rPr lang="en-US" sz="8000" b="1" dirty="0" smtClean="0">
                <a:solidFill>
                  <a:srgbClr val="FFFF00"/>
                </a:solidFill>
              </a:rPr>
              <a:t>The Role </a:t>
            </a:r>
            <a:r>
              <a:rPr lang="en-US" sz="8000" b="1" dirty="0">
                <a:solidFill>
                  <a:srgbClr val="FFFF00"/>
                </a:solidFill>
              </a:rPr>
              <a:t>of Ice Compositions and Disk Dynamics for Snowlines and the C/N/O Ratios in Active Disks</a:t>
            </a:r>
          </a:p>
          <a:p>
            <a:pPr algn="ctr"/>
            <a:endParaRPr lang="en-US" sz="8000" dirty="0" smtClean="0">
              <a:latin typeface="Calibri" pitchFamily="34" charset="0"/>
            </a:endParaRPr>
          </a:p>
          <a:p>
            <a:endParaRPr lang="en-US" dirty="0">
              <a:latin typeface="Calibri" pitchFamily="34" charset="0"/>
            </a:endParaRPr>
          </a:p>
        </p:txBody>
      </p:sp>
      <p:sp>
        <p:nvSpPr>
          <p:cNvPr id="1055" name="TextBox 11"/>
          <p:cNvSpPr txBox="1">
            <a:spLocks noChangeArrowheads="1"/>
          </p:cNvSpPr>
          <p:nvPr/>
        </p:nvSpPr>
        <p:spPr bwMode="auto">
          <a:xfrm>
            <a:off x="1345406" y="5323681"/>
            <a:ext cx="27660600" cy="3293209"/>
          </a:xfrm>
          <a:prstGeom prst="rect">
            <a:avLst/>
          </a:prstGeom>
          <a:noFill/>
          <a:ln w="9525">
            <a:noFill/>
            <a:miter lim="800000"/>
            <a:headEnd/>
            <a:tailEnd/>
          </a:ln>
        </p:spPr>
        <p:txBody>
          <a:bodyPr wrap="square">
            <a:spAutoFit/>
          </a:bodyPr>
          <a:lstStyle/>
          <a:p>
            <a:pPr algn="just"/>
            <a:r>
              <a:rPr lang="en-US" sz="4000" b="1" i="1" dirty="0" smtClean="0">
                <a:solidFill>
                  <a:srgbClr val="FFFF00"/>
                </a:solidFill>
              </a:rPr>
              <a:t>ABSTRACT</a:t>
            </a:r>
          </a:p>
          <a:p>
            <a:r>
              <a:rPr lang="en-US" sz="2400" dirty="0"/>
              <a:t>The elemental compositions of planets define their chemistry, and could potentially be used as beacons for their formation location if the elemental gas and grain ratios of planet birth environments, i.e. protoplanetary disks, are well understood. In disks, the ratios of volatile elements, such as C/O and N/O, are regulated by the abundance of the main C, N, O carriers, their ice binding environment, and the presence of snowlines of major volatiles at different distances from the central star. We explore the effects of disk dynamical processes and ice compositions on the snowline locations of the main C, O and N carriers, and the C/N/O ratios in gas and dust throughout the disk. The gas-phase N/O ratio enhancement in the outer disk (exterior to the H2O snowline) exceeds the C/O ratio enhancement for all reasonable volatile compositions. Ice compositions and disk dynamics individually change the snowline locations of CO and N2 by a factor of 2-3, and when considered together the range of possible CO and N2 snowline locations is ~10 - ~70 AU in a standard disk model. Observations that anchor snowline locations at different stages of planet formation are therefore key to develop C/N/O ratios as a probe of planet formation zones.</a:t>
            </a:r>
          </a:p>
        </p:txBody>
      </p:sp>
      <p:sp>
        <p:nvSpPr>
          <p:cNvPr id="1068" name="TextBox 79"/>
          <p:cNvSpPr txBox="1">
            <a:spLocks noChangeArrowheads="1"/>
          </p:cNvSpPr>
          <p:nvPr/>
        </p:nvSpPr>
        <p:spPr bwMode="auto">
          <a:xfrm>
            <a:off x="8888413" y="41441688"/>
            <a:ext cx="15011400" cy="461962"/>
          </a:xfrm>
          <a:prstGeom prst="rect">
            <a:avLst/>
          </a:prstGeom>
          <a:noFill/>
          <a:ln w="9525">
            <a:noFill/>
            <a:miter lim="800000"/>
            <a:headEnd/>
            <a:tailEnd/>
          </a:ln>
        </p:spPr>
        <p:txBody>
          <a:bodyPr>
            <a:spAutoFit/>
          </a:bodyPr>
          <a:lstStyle/>
          <a:p>
            <a:pPr algn="ctr"/>
            <a:r>
              <a:rPr lang="en-US" sz="2400" b="1" i="1" dirty="0">
                <a:solidFill>
                  <a:srgbClr val="FFFF00"/>
                </a:solidFill>
                <a:latin typeface="Calibri" pitchFamily="34" charset="0"/>
              </a:rPr>
              <a:t>For more information please contact </a:t>
            </a:r>
            <a:r>
              <a:rPr lang="en-US" sz="2400" b="1" i="1" dirty="0" err="1" smtClean="0">
                <a:solidFill>
                  <a:srgbClr val="FFFF00"/>
                </a:solidFill>
                <a:latin typeface="Calibri" pitchFamily="34" charset="0"/>
              </a:rPr>
              <a:t>apiso@ucla.edu</a:t>
            </a:r>
            <a:r>
              <a:rPr lang="en-US" sz="2400" b="1" i="1" dirty="0" smtClean="0">
                <a:solidFill>
                  <a:srgbClr val="FFFF00"/>
                </a:solidFill>
                <a:latin typeface="Calibri" pitchFamily="34" charset="0"/>
              </a:rPr>
              <a:t>     </a:t>
            </a:r>
            <a:endParaRPr lang="en-US" sz="2400" b="1" i="1" dirty="0">
              <a:solidFill>
                <a:srgbClr val="FFFF00"/>
              </a:solidFill>
              <a:latin typeface="Calibri" pitchFamily="34" charset="0"/>
            </a:endParaRPr>
          </a:p>
        </p:txBody>
      </p:sp>
      <p:sp>
        <p:nvSpPr>
          <p:cNvPr id="7" name="Rectangle 6"/>
          <p:cNvSpPr/>
          <p:nvPr/>
        </p:nvSpPr>
        <p:spPr>
          <a:xfrm>
            <a:off x="1116013" y="979488"/>
            <a:ext cx="28117800" cy="409956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175882" fontAlgn="auto">
              <a:spcBef>
                <a:spcPts val="0"/>
              </a:spcBef>
              <a:spcAft>
                <a:spcPts val="0"/>
              </a:spcAft>
              <a:defRPr/>
            </a:pPr>
            <a:endParaRPr lang="en-US"/>
          </a:p>
        </p:txBody>
      </p:sp>
      <p:grpSp>
        <p:nvGrpSpPr>
          <p:cNvPr id="112" name="Group 111"/>
          <p:cNvGrpSpPr/>
          <p:nvPr/>
        </p:nvGrpSpPr>
        <p:grpSpPr>
          <a:xfrm>
            <a:off x="1193006" y="8660945"/>
            <a:ext cx="13639800" cy="11633608"/>
            <a:chOff x="1116806" y="10657681"/>
            <a:chExt cx="13639800" cy="10816243"/>
          </a:xfrm>
        </p:grpSpPr>
        <p:sp>
          <p:nvSpPr>
            <p:cNvPr id="60" name="Rounded Rectangle 59"/>
            <p:cNvSpPr/>
            <p:nvPr/>
          </p:nvSpPr>
          <p:spPr>
            <a:xfrm>
              <a:off x="1116806" y="10657681"/>
              <a:ext cx="13639800" cy="9133079"/>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1345406" y="10886281"/>
              <a:ext cx="13106400" cy="10587643"/>
            </a:xfrm>
            <a:prstGeom prst="rect">
              <a:avLst/>
            </a:prstGeom>
            <a:noFill/>
          </p:spPr>
          <p:txBody>
            <a:bodyPr wrap="square" rtlCol="0">
              <a:spAutoFit/>
            </a:bodyPr>
            <a:lstStyle/>
            <a:p>
              <a:pPr algn="ctr"/>
              <a:r>
                <a:rPr lang="en-US" sz="4000" b="1" i="1" dirty="0" smtClean="0">
                  <a:solidFill>
                    <a:srgbClr val="FFFF00"/>
                  </a:solidFill>
                </a:rPr>
                <a:t>DISK COMPOSITIONS REGULATE PLANET COMPOSITIONS</a:t>
              </a:r>
              <a:endParaRPr lang="en-US" sz="4000" b="1" i="1" dirty="0" smtClean="0">
                <a:solidFill>
                  <a:schemeClr val="bg1"/>
                </a:solidFill>
              </a:endParaRPr>
            </a:p>
            <a:p>
              <a:r>
                <a:rPr lang="en-US" sz="3400" b="1" dirty="0" smtClean="0">
                  <a:solidFill>
                    <a:srgbClr val="FFFF00"/>
                  </a:solidFill>
                </a:rPr>
                <a:t>WHAT</a:t>
              </a:r>
            </a:p>
            <a:p>
              <a:r>
                <a:rPr lang="en-US" sz="3400" dirty="0" smtClean="0"/>
                <a:t>The composition of a giant planet atmosphere is </a:t>
              </a:r>
              <a:r>
                <a:rPr lang="en-US" sz="3400" i="1" dirty="0" smtClean="0">
                  <a:solidFill>
                    <a:srgbClr val="FFFF00"/>
                  </a:solidFill>
                </a:rPr>
                <a:t>determined by </a:t>
              </a:r>
              <a:r>
                <a:rPr lang="en-US" sz="3400" dirty="0" smtClean="0"/>
                <a:t>and </a:t>
              </a:r>
              <a:r>
                <a:rPr lang="en-US" sz="3400" i="1" dirty="0" smtClean="0">
                  <a:solidFill>
                    <a:srgbClr val="FFFF00"/>
                  </a:solidFill>
                </a:rPr>
                <a:t>tightly linked</a:t>
              </a:r>
              <a:r>
                <a:rPr lang="en-US" sz="3400" dirty="0" smtClean="0">
                  <a:solidFill>
                    <a:srgbClr val="FFFF00"/>
                  </a:solidFill>
                </a:rPr>
                <a:t> </a:t>
              </a:r>
              <a:r>
                <a:rPr lang="en-US" sz="3400" dirty="0" smtClean="0"/>
                <a:t>to the </a:t>
              </a:r>
              <a:r>
                <a:rPr lang="en-US" sz="3400" i="1" dirty="0" smtClean="0">
                  <a:solidFill>
                    <a:srgbClr val="FFFF00"/>
                  </a:solidFill>
                </a:rPr>
                <a:t>disk composition</a:t>
              </a:r>
              <a:r>
                <a:rPr lang="en-US" sz="3400" dirty="0" smtClean="0"/>
                <a:t> =&gt; </a:t>
              </a:r>
              <a:r>
                <a:rPr lang="en-US" sz="3400" dirty="0" smtClean="0">
                  <a:solidFill>
                    <a:srgbClr val="FFFF00"/>
                  </a:solidFill>
                </a:rPr>
                <a:t>AIM </a:t>
              </a:r>
              <a:r>
                <a:rPr lang="en-US" sz="3400" dirty="0" smtClean="0"/>
                <a:t>to understand the disk well enough to:</a:t>
              </a:r>
            </a:p>
            <a:p>
              <a:pPr marL="457200" indent="-457200" algn="just">
                <a:buFont typeface="+mj-lt"/>
                <a:buAutoNum type="arabicPeriod"/>
              </a:pPr>
              <a:r>
                <a:rPr lang="en-US" sz="3400" dirty="0" smtClean="0"/>
                <a:t>Predict what kind of planet compositions result from planet formation in different parts of the disk</a:t>
              </a:r>
            </a:p>
            <a:p>
              <a:pPr marL="457200" indent="-457200" algn="just">
                <a:buFont typeface="+mj-lt"/>
                <a:buAutoNum type="arabicPeriod"/>
              </a:pPr>
              <a:r>
                <a:rPr lang="en-US" sz="3400" dirty="0" smtClean="0"/>
                <a:t>Back-track a planet’s formation location based on the planet composition</a:t>
              </a:r>
            </a:p>
            <a:p>
              <a:pPr algn="just"/>
              <a:endParaRPr lang="en-US" sz="3400" dirty="0">
                <a:solidFill>
                  <a:schemeClr val="bg1"/>
                </a:solidFill>
              </a:endParaRPr>
            </a:p>
            <a:p>
              <a:pPr algn="just"/>
              <a:r>
                <a:rPr lang="en-US" sz="3400" b="1" dirty="0" smtClean="0">
                  <a:solidFill>
                    <a:srgbClr val="FFFF00"/>
                  </a:solidFill>
                </a:rPr>
                <a:t>HOW</a:t>
              </a:r>
            </a:p>
            <a:p>
              <a:pPr algn="just"/>
              <a:r>
                <a:rPr lang="en-US" sz="3400" dirty="0" smtClean="0"/>
                <a:t>Study the </a:t>
              </a:r>
              <a:r>
                <a:rPr lang="en-US" sz="3400" dirty="0" smtClean="0">
                  <a:solidFill>
                    <a:srgbClr val="FFFF00"/>
                  </a:solidFill>
                </a:rPr>
                <a:t>snowline locations </a:t>
              </a:r>
              <a:r>
                <a:rPr lang="en-US" sz="3400" dirty="0" smtClean="0"/>
                <a:t>of </a:t>
              </a:r>
              <a:r>
                <a:rPr lang="en-US" sz="3400" dirty="0" smtClean="0">
                  <a:solidFill>
                    <a:srgbClr val="FFFF00"/>
                  </a:solidFill>
                </a:rPr>
                <a:t>volatile molecules</a:t>
              </a:r>
              <a:r>
                <a:rPr lang="en-US" sz="3400" dirty="0" smtClean="0"/>
                <a:t>, some of which have been detected in disks.</a:t>
              </a:r>
            </a:p>
            <a:p>
              <a:pPr algn="just"/>
              <a:r>
                <a:rPr lang="en-US" sz="3400" dirty="0" smtClean="0"/>
                <a:t>Explore the effect of </a:t>
              </a:r>
              <a:r>
                <a:rPr lang="en-US" sz="3400" dirty="0" smtClean="0">
                  <a:solidFill>
                    <a:srgbClr val="FFFF00"/>
                  </a:solidFill>
                </a:rPr>
                <a:t>DISK DYNAMICS </a:t>
              </a:r>
              <a:r>
                <a:rPr lang="en-US" sz="3400" dirty="0" smtClean="0"/>
                <a:t>and </a:t>
              </a:r>
              <a:r>
                <a:rPr lang="en-US" sz="3400" dirty="0" smtClean="0">
                  <a:solidFill>
                    <a:srgbClr val="FFFF00"/>
                  </a:solidFill>
                </a:rPr>
                <a:t>ICE COMPOSITIONS </a:t>
              </a:r>
              <a:r>
                <a:rPr lang="en-US" sz="3400" dirty="0" smtClean="0"/>
                <a:t>on snowline locations and the </a:t>
              </a:r>
              <a:r>
                <a:rPr lang="en-US" sz="3400" dirty="0" smtClean="0">
                  <a:solidFill>
                    <a:srgbClr val="FFFF00"/>
                  </a:solidFill>
                </a:rPr>
                <a:t>C/N/O ratios </a:t>
              </a:r>
              <a:r>
                <a:rPr lang="en-US" sz="3400" dirty="0" smtClean="0"/>
                <a:t>in disks and planet atmospheres</a:t>
              </a:r>
              <a:endParaRPr lang="en-US" sz="3400" dirty="0"/>
            </a:p>
            <a:p>
              <a:pPr algn="just">
                <a:buFont typeface="Arial" pitchFamily="34" charset="0"/>
                <a:buChar char="•"/>
              </a:pPr>
              <a:endParaRPr lang="en-US" sz="2400" dirty="0" smtClean="0">
                <a:solidFill>
                  <a:schemeClr val="bg1"/>
                </a:solidFill>
              </a:endParaRPr>
            </a:p>
            <a:p>
              <a:pPr algn="just"/>
              <a:endParaRPr lang="en-US" sz="2400" dirty="0">
                <a:solidFill>
                  <a:schemeClr val="bg1"/>
                </a:solidFill>
              </a:endParaRPr>
            </a:p>
            <a:p>
              <a:pPr algn="just">
                <a:buFont typeface="Arial" pitchFamily="34" charset="0"/>
                <a:buChar char="•"/>
              </a:pPr>
              <a:endParaRPr lang="en-US" sz="2400" dirty="0" smtClean="0">
                <a:solidFill>
                  <a:schemeClr val="bg1"/>
                </a:solidFill>
              </a:endParaRPr>
            </a:p>
            <a:p>
              <a:pPr algn="just">
                <a:buFont typeface="Arial" pitchFamily="34" charset="0"/>
                <a:buChar char="•"/>
              </a:pPr>
              <a:endParaRPr lang="en-US" sz="2400" dirty="0" smtClean="0">
                <a:solidFill>
                  <a:schemeClr val="bg1"/>
                </a:solidFill>
              </a:endParaRPr>
            </a:p>
            <a:p>
              <a:pPr algn="just">
                <a:buFont typeface="Arial" pitchFamily="34" charset="0"/>
                <a:buChar char="•"/>
              </a:pPr>
              <a:endParaRPr lang="en-US" sz="2400" dirty="0" smtClean="0">
                <a:solidFill>
                  <a:schemeClr val="bg1"/>
                </a:solidFill>
              </a:endParaRPr>
            </a:p>
            <a:p>
              <a:pPr algn="just">
                <a:buFont typeface="Arial" pitchFamily="34" charset="0"/>
                <a:buChar char="•"/>
              </a:pPr>
              <a:endParaRPr lang="en-US" sz="2400" dirty="0">
                <a:solidFill>
                  <a:schemeClr val="bg1"/>
                </a:solidFill>
              </a:endParaRPr>
            </a:p>
          </p:txBody>
        </p:sp>
      </p:grpSp>
      <p:grpSp>
        <p:nvGrpSpPr>
          <p:cNvPr id="106" name="Group 105"/>
          <p:cNvGrpSpPr/>
          <p:nvPr/>
        </p:nvGrpSpPr>
        <p:grpSpPr>
          <a:xfrm>
            <a:off x="1193006" y="18545158"/>
            <a:ext cx="13639800" cy="16877523"/>
            <a:chOff x="1347174" y="27037128"/>
            <a:chExt cx="13956319" cy="14060975"/>
          </a:xfrm>
        </p:grpSpPr>
        <p:sp>
          <p:nvSpPr>
            <p:cNvPr id="86" name="Rounded Rectangle 85"/>
            <p:cNvSpPr/>
            <p:nvPr/>
          </p:nvSpPr>
          <p:spPr>
            <a:xfrm>
              <a:off x="1347174" y="27037128"/>
              <a:ext cx="13956319" cy="14060975"/>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2672634" y="27231017"/>
              <a:ext cx="11461334" cy="1580383"/>
            </a:xfrm>
            <a:prstGeom prst="rect">
              <a:avLst/>
            </a:prstGeom>
            <a:noFill/>
          </p:spPr>
          <p:txBody>
            <a:bodyPr wrap="square" rtlCol="0">
              <a:spAutoFit/>
            </a:bodyPr>
            <a:lstStyle/>
            <a:p>
              <a:pPr algn="ctr"/>
              <a:r>
                <a:rPr lang="en-US" sz="4000" b="1" i="1" dirty="0" smtClean="0">
                  <a:solidFill>
                    <a:srgbClr val="FFFF00"/>
                  </a:solidFill>
                </a:rPr>
                <a:t>C/O RATIO IS AN IMPORTANT SIGNATURE OF ATMOSPHERIC CHEMISTRY</a:t>
              </a:r>
            </a:p>
            <a:p>
              <a:pPr algn="ctr"/>
              <a:endParaRPr lang="en-US" sz="4000" b="1" i="1" dirty="0">
                <a:solidFill>
                  <a:srgbClr val="FFFF00"/>
                </a:solidFill>
              </a:endParaRPr>
            </a:p>
          </p:txBody>
        </p:sp>
      </p:grpSp>
      <p:sp>
        <p:nvSpPr>
          <p:cNvPr id="101" name="Rounded Rectangle 100"/>
          <p:cNvSpPr/>
          <p:nvPr/>
        </p:nvSpPr>
        <p:spPr>
          <a:xfrm>
            <a:off x="14909006" y="18583274"/>
            <a:ext cx="14173200" cy="10591007"/>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ounded Rectangle 102"/>
          <p:cNvSpPr/>
          <p:nvPr/>
        </p:nvSpPr>
        <p:spPr>
          <a:xfrm>
            <a:off x="-1778794" y="40028039"/>
            <a:ext cx="16306800" cy="53340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6603206" y="2580481"/>
            <a:ext cx="18592800" cy="228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5899606" y="18756038"/>
            <a:ext cx="12192000" cy="1323439"/>
          </a:xfrm>
          <a:prstGeom prst="rect">
            <a:avLst/>
          </a:prstGeom>
          <a:noFill/>
        </p:spPr>
        <p:txBody>
          <a:bodyPr wrap="square" rtlCol="0">
            <a:spAutoFit/>
          </a:bodyPr>
          <a:lstStyle/>
          <a:p>
            <a:pPr algn="ctr"/>
            <a:r>
              <a:rPr lang="en-US" sz="4000" b="1" i="1" dirty="0" smtClean="0">
                <a:solidFill>
                  <a:srgbClr val="FFFF00"/>
                </a:solidFill>
              </a:rPr>
              <a:t>C/O RATIOS AND SNOWLINE LOCATIONS IN ACTIVE DISKS</a:t>
            </a:r>
            <a:endParaRPr lang="en-US" sz="4000" b="1" i="1" dirty="0">
              <a:solidFill>
                <a:srgbClr val="FFFF00"/>
              </a:solidFill>
            </a:endParaRPr>
          </a:p>
        </p:txBody>
      </p:sp>
      <p:sp>
        <p:nvSpPr>
          <p:cNvPr id="8" name="TextBox 7"/>
          <p:cNvSpPr txBox="1"/>
          <p:nvPr/>
        </p:nvSpPr>
        <p:spPr>
          <a:xfrm>
            <a:off x="1726406" y="25135681"/>
            <a:ext cx="26974800" cy="830997"/>
          </a:xfrm>
          <a:prstGeom prst="rect">
            <a:avLst/>
          </a:prstGeom>
          <a:noFill/>
        </p:spPr>
        <p:txBody>
          <a:bodyPr wrap="square" rtlCol="0">
            <a:spAutoFit/>
          </a:bodyPr>
          <a:lstStyle/>
          <a:p>
            <a:pPr algn="just"/>
            <a:endParaRPr lang="en-US" sz="2400" dirty="0" smtClean="0">
              <a:solidFill>
                <a:schemeClr val="bg1"/>
              </a:solidFill>
            </a:endParaRPr>
          </a:p>
          <a:p>
            <a:endParaRPr lang="en-US" sz="2400" dirty="0"/>
          </a:p>
        </p:txBody>
      </p:sp>
      <p:sp>
        <p:nvSpPr>
          <p:cNvPr id="79" name="TextBox 78"/>
          <p:cNvSpPr txBox="1"/>
          <p:nvPr/>
        </p:nvSpPr>
        <p:spPr>
          <a:xfrm>
            <a:off x="11632406" y="28350468"/>
            <a:ext cx="3194447" cy="5632311"/>
          </a:xfrm>
          <a:prstGeom prst="rect">
            <a:avLst/>
          </a:prstGeom>
          <a:noFill/>
        </p:spPr>
        <p:txBody>
          <a:bodyPr wrap="square" rtlCol="0">
            <a:spAutoFit/>
          </a:bodyPr>
          <a:lstStyle/>
          <a:p>
            <a:r>
              <a:rPr lang="en-US" sz="2400" dirty="0" smtClean="0"/>
              <a:t>Fig. 2: </a:t>
            </a:r>
            <a:r>
              <a:rPr lang="en-US" sz="2400" dirty="0" smtClean="0"/>
              <a:t>Relevant </a:t>
            </a:r>
            <a:r>
              <a:rPr lang="en-US" sz="2400" dirty="0"/>
              <a:t>timescales for dynamical effects in the desorption </a:t>
            </a:r>
            <a:r>
              <a:rPr lang="en-US" sz="2400" dirty="0" smtClean="0"/>
              <a:t>process. Radial </a:t>
            </a:r>
            <a:r>
              <a:rPr lang="en-US" sz="2400" dirty="0"/>
              <a:t>drift and gas accretion affect desorption in the regions where their respective timescales, i.e., </a:t>
            </a:r>
            <a:r>
              <a:rPr lang="en-US" sz="2400" dirty="0" err="1" smtClean="0"/>
              <a:t>t</a:t>
            </a:r>
            <a:r>
              <a:rPr lang="en-US" sz="2400" baseline="-25000" dirty="0" err="1" smtClean="0"/>
              <a:t>drift</a:t>
            </a:r>
            <a:r>
              <a:rPr lang="en-US" sz="2400" baseline="-25000" dirty="0" smtClean="0"/>
              <a:t> </a:t>
            </a:r>
            <a:r>
              <a:rPr lang="en-US" sz="2400" dirty="0"/>
              <a:t>and </a:t>
            </a:r>
            <a:r>
              <a:rPr lang="en-US" sz="2400" dirty="0" err="1"/>
              <a:t>t</a:t>
            </a:r>
            <a:r>
              <a:rPr lang="en-US" sz="2400" baseline="-25000" dirty="0" err="1"/>
              <a:t>gas,acc</a:t>
            </a:r>
            <a:r>
              <a:rPr lang="en-US" sz="2400" dirty="0"/>
              <a:t>, are comparable to the desorption timescale </a:t>
            </a:r>
            <a:r>
              <a:rPr lang="en-US" sz="2400" dirty="0" err="1"/>
              <a:t>t</a:t>
            </a:r>
            <a:r>
              <a:rPr lang="en-US" sz="2400" baseline="-25000" dirty="0" err="1"/>
              <a:t>des</a:t>
            </a:r>
            <a:r>
              <a:rPr lang="en-US" sz="2400" dirty="0" smtClean="0"/>
              <a:t>. From Piso et al. (2015b).</a:t>
            </a:r>
            <a:endParaRPr lang="en-US" sz="2400" dirty="0"/>
          </a:p>
        </p:txBody>
      </p:sp>
      <p:sp>
        <p:nvSpPr>
          <p:cNvPr id="13" name="TextBox 12"/>
          <p:cNvSpPr txBox="1"/>
          <p:nvPr/>
        </p:nvSpPr>
        <p:spPr>
          <a:xfrm>
            <a:off x="15328106" y="20079477"/>
            <a:ext cx="13335000" cy="6463308"/>
          </a:xfrm>
          <a:prstGeom prst="rect">
            <a:avLst/>
          </a:prstGeom>
          <a:noFill/>
        </p:spPr>
        <p:txBody>
          <a:bodyPr wrap="square" rtlCol="0">
            <a:spAutoFit/>
          </a:bodyPr>
          <a:lstStyle/>
          <a:p>
            <a:pPr lvl="0" algn="just"/>
            <a:r>
              <a:rPr lang="en-US" sz="3400" dirty="0" smtClean="0">
                <a:solidFill>
                  <a:prstClr val="black"/>
                </a:solidFill>
              </a:rPr>
              <a:t>Particles within a </a:t>
            </a:r>
            <a:r>
              <a:rPr lang="en-US" sz="3400" dirty="0" smtClean="0">
                <a:solidFill>
                  <a:srgbClr val="FFFF00"/>
                </a:solidFill>
              </a:rPr>
              <a:t>specific size range </a:t>
            </a:r>
            <a:r>
              <a:rPr lang="en-US" sz="3400" dirty="0" smtClean="0">
                <a:solidFill>
                  <a:prstClr val="black"/>
                </a:solidFill>
              </a:rPr>
              <a:t>desorb at a </a:t>
            </a:r>
            <a:r>
              <a:rPr lang="en-US" sz="3400" dirty="0" smtClean="0">
                <a:solidFill>
                  <a:srgbClr val="FFFF00"/>
                </a:solidFill>
              </a:rPr>
              <a:t>fixed location </a:t>
            </a:r>
            <a:r>
              <a:rPr lang="en-US" sz="3400" dirty="0" smtClean="0">
                <a:solidFill>
                  <a:prstClr val="black"/>
                </a:solidFill>
              </a:rPr>
              <a:t>in the disk that is </a:t>
            </a:r>
            <a:r>
              <a:rPr lang="en-US" sz="3400" dirty="0" smtClean="0">
                <a:solidFill>
                  <a:srgbClr val="FFFF00"/>
                </a:solidFill>
              </a:rPr>
              <a:t>only particle size dependent</a:t>
            </a:r>
            <a:r>
              <a:rPr lang="en-US" sz="3400" dirty="0" smtClean="0">
                <a:solidFill>
                  <a:prstClr val="black"/>
                </a:solidFill>
              </a:rPr>
              <a:t>, on a very </a:t>
            </a:r>
            <a:r>
              <a:rPr lang="en-US" sz="3400" dirty="0" smtClean="0">
                <a:solidFill>
                  <a:srgbClr val="FFFF00"/>
                </a:solidFill>
              </a:rPr>
              <a:t>short timescale</a:t>
            </a:r>
            <a:r>
              <a:rPr lang="en-US" sz="3400" dirty="0" smtClean="0">
                <a:solidFill>
                  <a:prstClr val="black"/>
                </a:solidFill>
              </a:rPr>
              <a:t>, and in a very </a:t>
            </a:r>
            <a:r>
              <a:rPr lang="en-US" sz="3400" dirty="0" smtClean="0">
                <a:solidFill>
                  <a:srgbClr val="FFFF00"/>
                </a:solidFill>
              </a:rPr>
              <a:t>narrow distance range </a:t>
            </a:r>
            <a:r>
              <a:rPr lang="en-US" sz="3400" dirty="0" smtClean="0">
                <a:solidFill>
                  <a:prstClr val="black"/>
                </a:solidFill>
              </a:rPr>
              <a:t>=&gt; </a:t>
            </a:r>
            <a:r>
              <a:rPr lang="en-US" sz="3400" dirty="0" smtClean="0">
                <a:solidFill>
                  <a:srgbClr val="FFFF00"/>
                </a:solidFill>
              </a:rPr>
              <a:t>fixed, sharp snowlines</a:t>
            </a:r>
            <a:endParaRPr lang="en-US" sz="3400" dirty="0">
              <a:solidFill>
                <a:srgbClr val="FFFF00"/>
              </a:solidFill>
            </a:endParaRPr>
          </a:p>
          <a:p>
            <a:pPr marL="342900" indent="-342900">
              <a:buFont typeface="Arial"/>
              <a:buChar char="•"/>
            </a:pPr>
            <a:endParaRPr lang="en-US" sz="2400" dirty="0" smtClean="0">
              <a:solidFill>
                <a:srgbClr val="FFFFFF"/>
              </a:solidFill>
            </a:endParaRPr>
          </a:p>
          <a:p>
            <a:pPr marL="342900" indent="-342900">
              <a:buFont typeface="Arial"/>
              <a:buChar char="•"/>
            </a:pPr>
            <a:endParaRPr lang="en-US" sz="2400" dirty="0">
              <a:solidFill>
                <a:srgbClr val="FFFFFF"/>
              </a:solidFill>
            </a:endParaRPr>
          </a:p>
          <a:p>
            <a:pPr marL="342900" indent="-342900">
              <a:buFont typeface="Arial"/>
              <a:buChar char="•"/>
            </a:pPr>
            <a:endParaRPr lang="en-US" sz="2400" dirty="0" smtClean="0">
              <a:solidFill>
                <a:srgbClr val="FFFFFF"/>
              </a:solidFill>
            </a:endParaRPr>
          </a:p>
          <a:p>
            <a:pPr marL="342900" indent="-342900">
              <a:buFont typeface="Arial"/>
              <a:buChar char="•"/>
            </a:pPr>
            <a:endParaRPr lang="en-US" sz="2400" dirty="0">
              <a:solidFill>
                <a:srgbClr val="FFFFFF"/>
              </a:solidFill>
            </a:endParaRPr>
          </a:p>
          <a:p>
            <a:pPr marL="342900" indent="-342900">
              <a:buFont typeface="Arial"/>
              <a:buChar char="•"/>
            </a:pPr>
            <a:endParaRPr lang="en-US" sz="2400" dirty="0" smtClean="0">
              <a:solidFill>
                <a:srgbClr val="FFFFFF"/>
              </a:solidFill>
            </a:endParaRPr>
          </a:p>
          <a:p>
            <a:pPr marL="342900" indent="-342900">
              <a:buFont typeface="Arial"/>
              <a:buChar char="•"/>
            </a:pPr>
            <a:endParaRPr lang="en-US" sz="2400" dirty="0">
              <a:solidFill>
                <a:srgbClr val="FFFFFF"/>
              </a:solidFill>
            </a:endParaRPr>
          </a:p>
          <a:p>
            <a:pPr marL="342900" indent="-342900">
              <a:buFont typeface="Arial"/>
              <a:buChar char="•"/>
            </a:pPr>
            <a:endParaRPr lang="en-US" sz="2400" dirty="0" smtClean="0">
              <a:solidFill>
                <a:srgbClr val="FFFFFF"/>
              </a:solidFill>
            </a:endParaRPr>
          </a:p>
          <a:p>
            <a:pPr marL="342900" indent="-342900">
              <a:buFont typeface="Arial"/>
              <a:buChar char="•"/>
            </a:pPr>
            <a:endParaRPr lang="en-US" sz="2400" dirty="0">
              <a:solidFill>
                <a:srgbClr val="FFFFFF"/>
              </a:solidFill>
            </a:endParaRPr>
          </a:p>
          <a:p>
            <a:pPr marL="342900" indent="-342900">
              <a:buFont typeface="Arial"/>
              <a:buChar char="•"/>
            </a:pPr>
            <a:endParaRPr lang="en-US" sz="2400" dirty="0" smtClean="0">
              <a:solidFill>
                <a:srgbClr val="FFFFFF"/>
              </a:solidFill>
            </a:endParaRPr>
          </a:p>
          <a:p>
            <a:pPr marL="342900" indent="-342900">
              <a:buFont typeface="Arial"/>
              <a:buChar char="•"/>
            </a:pPr>
            <a:endParaRPr lang="en-US" sz="2400" dirty="0">
              <a:solidFill>
                <a:srgbClr val="FFFFFF"/>
              </a:solidFill>
            </a:endParaRPr>
          </a:p>
          <a:p>
            <a:pPr marL="342900" indent="-342900">
              <a:buFont typeface="Arial"/>
              <a:buChar char="•"/>
            </a:pPr>
            <a:endParaRPr lang="en-US" sz="2400" dirty="0" smtClean="0">
              <a:solidFill>
                <a:srgbClr val="FFFFFF"/>
              </a:solidFill>
            </a:endParaRPr>
          </a:p>
          <a:p>
            <a:pPr marL="342900" indent="-342900">
              <a:buFont typeface="Arial"/>
              <a:buChar char="•"/>
            </a:pPr>
            <a:endParaRPr lang="en-US" sz="2400" dirty="0">
              <a:solidFill>
                <a:srgbClr val="FFFFFF"/>
              </a:solidFill>
            </a:endParaRPr>
          </a:p>
          <a:p>
            <a:pPr marL="342900" indent="-342900">
              <a:buFont typeface="Arial"/>
              <a:buChar char="•"/>
            </a:pPr>
            <a:endParaRPr lang="en-US" sz="2400" dirty="0">
              <a:solidFill>
                <a:srgbClr val="FFFFFF"/>
              </a:solidFill>
            </a:endParaRPr>
          </a:p>
        </p:txBody>
      </p:sp>
      <p:sp>
        <p:nvSpPr>
          <p:cNvPr id="125" name="Rectangle 124"/>
          <p:cNvSpPr/>
          <p:nvPr/>
        </p:nvSpPr>
        <p:spPr>
          <a:xfrm>
            <a:off x="14909006" y="8684636"/>
            <a:ext cx="14173200" cy="97995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ounded Rectangle 129"/>
          <p:cNvSpPr/>
          <p:nvPr/>
        </p:nvSpPr>
        <p:spPr>
          <a:xfrm>
            <a:off x="14909006" y="8684636"/>
            <a:ext cx="14173200" cy="9799559"/>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Rounded Rectangle 139"/>
          <p:cNvSpPr/>
          <p:nvPr/>
        </p:nvSpPr>
        <p:spPr>
          <a:xfrm>
            <a:off x="19290506" y="41061481"/>
            <a:ext cx="11506200" cy="53340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Box 142"/>
          <p:cNvSpPr txBox="1"/>
          <p:nvPr/>
        </p:nvSpPr>
        <p:spPr>
          <a:xfrm>
            <a:off x="22039659" y="41691306"/>
            <a:ext cx="5867400" cy="707886"/>
          </a:xfrm>
          <a:prstGeom prst="rect">
            <a:avLst/>
          </a:prstGeom>
          <a:noFill/>
        </p:spPr>
        <p:txBody>
          <a:bodyPr wrap="square" rtlCol="0">
            <a:spAutoFit/>
          </a:bodyPr>
          <a:lstStyle/>
          <a:p>
            <a:r>
              <a:rPr lang="en-US" sz="4000" b="1" i="1" dirty="0" smtClean="0">
                <a:solidFill>
                  <a:srgbClr val="FFFFFF"/>
                </a:solidFill>
              </a:rPr>
              <a:t>CONCLUSIONS</a:t>
            </a:r>
            <a:endParaRPr lang="en-US" sz="4000" b="1" i="1" dirty="0">
              <a:solidFill>
                <a:srgbClr val="FFFFFF"/>
              </a:solidFill>
            </a:endParaRPr>
          </a:p>
        </p:txBody>
      </p:sp>
      <p:pic>
        <p:nvPicPr>
          <p:cNvPr id="145" name="Picture 144" descr="harvard_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1606" y="3037681"/>
            <a:ext cx="1676400" cy="1676400"/>
          </a:xfrm>
          <a:prstGeom prst="rect">
            <a:avLst/>
          </a:prstGeom>
        </p:spPr>
      </p:pic>
      <p:pic>
        <p:nvPicPr>
          <p:cNvPr id="146" name="Picture 145" descr="si-logo3.gif"/>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193006" y="904081"/>
            <a:ext cx="2133600" cy="2133600"/>
          </a:xfrm>
          <a:prstGeom prst="rect">
            <a:avLst/>
          </a:prstGeom>
        </p:spPr>
      </p:pic>
      <p:grpSp>
        <p:nvGrpSpPr>
          <p:cNvPr id="45" name="Group 44"/>
          <p:cNvGrpSpPr/>
          <p:nvPr/>
        </p:nvGrpSpPr>
        <p:grpSpPr>
          <a:xfrm>
            <a:off x="3555206" y="1285081"/>
            <a:ext cx="3916573" cy="1429467"/>
            <a:chOff x="3688872" y="146947"/>
            <a:chExt cx="3916573" cy="1429467"/>
          </a:xfrm>
        </p:grpSpPr>
        <p:sp>
          <p:nvSpPr>
            <p:cNvPr id="147" name="TextBox 146"/>
            <p:cNvSpPr txBox="1"/>
            <p:nvPr/>
          </p:nvSpPr>
          <p:spPr>
            <a:xfrm>
              <a:off x="4141126" y="404137"/>
              <a:ext cx="3464319" cy="707886"/>
            </a:xfrm>
            <a:prstGeom prst="rect">
              <a:avLst/>
            </a:prstGeom>
            <a:noFill/>
          </p:spPr>
          <p:txBody>
            <a:bodyPr wrap="square" rtlCol="0">
              <a:spAutoFit/>
            </a:bodyPr>
            <a:lstStyle/>
            <a:p>
              <a:r>
                <a:rPr lang="en-US" sz="4000" dirty="0" smtClean="0">
                  <a:solidFill>
                    <a:srgbClr val="FFFFFF"/>
                  </a:solidFill>
                  <a:latin typeface="Times"/>
                  <a:cs typeface="Times"/>
                </a:rPr>
                <a:t>C f A</a:t>
              </a:r>
              <a:endParaRPr lang="en-US" sz="4000" dirty="0">
                <a:solidFill>
                  <a:srgbClr val="FFFFFF"/>
                </a:solidFill>
                <a:latin typeface="Times"/>
                <a:cs typeface="Times"/>
              </a:endParaRPr>
            </a:p>
          </p:txBody>
        </p:sp>
        <p:pic>
          <p:nvPicPr>
            <p:cNvPr id="148" name="Picture 147" descr="cfa_logo3.jpg"/>
            <p:cNvPicPr>
              <a:picLocks noChangeAspect="1"/>
            </p:cNvPicPr>
            <p:nvPr/>
          </p:nvPicPr>
          <p:blipFill rotWithShape="1">
            <a:blip r:embed="rId7">
              <a:extLst>
                <a:ext uri="{BEBA8EAE-BF5A-486C-A8C5-ECC9F3942E4B}">
                  <a14:imgProps xmlns:a14="http://schemas.microsoft.com/office/drawing/2010/main">
                    <a14:imgLayer r:embed="rId8">
                      <a14:imgEffect>
                        <a14:backgroundRemoval t="0" b="98551" l="10000" r="90000">
                          <a14:foregroundMark x1="36667" y1="19807" x2="36667" y2="19807"/>
                          <a14:foregroundMark x1="56275" y1="8696" x2="56275" y2="8696"/>
                          <a14:foregroundMark x1="37255" y1="81643" x2="37255" y2="81643"/>
                          <a14:foregroundMark x1="40588" y1="85507" x2="40588" y2="85507"/>
                          <a14:foregroundMark x1="53529" y1="92271" x2="53529" y2="92271"/>
                          <a14:foregroundMark x1="55490" y1="91304" x2="55490" y2="91304"/>
                          <a14:foregroundMark x1="57843" y1="87440" x2="57843" y2="87440"/>
                          <a14:foregroundMark x1="57451" y1="10628" x2="57451" y2="10628"/>
                          <a14:foregroundMark x1="58235" y1="12077" x2="58235" y2="12077"/>
                          <a14:foregroundMark x1="58824" y1="13043" x2="58824" y2="13043"/>
                          <a14:foregroundMark x1="59804" y1="14493" x2="59804" y2="14493"/>
                          <a14:foregroundMark x1="59412" y1="13527" x2="59412" y2="13527"/>
                        </a14:backgroundRemoval>
                      </a14:imgEffect>
                    </a14:imgLayer>
                  </a14:imgProps>
                </a:ext>
                <a:ext uri="{28A0092B-C50C-407E-A947-70E740481C1C}">
                  <a14:useLocalDpi xmlns:a14="http://schemas.microsoft.com/office/drawing/2010/main" val="0"/>
                </a:ext>
              </a:extLst>
            </a:blip>
            <a:srcRect l="24827" r="30529"/>
            <a:stretch/>
          </p:blipFill>
          <p:spPr>
            <a:xfrm>
              <a:off x="3688872" y="146947"/>
              <a:ext cx="1572330" cy="1429467"/>
            </a:xfrm>
            <a:prstGeom prst="rect">
              <a:avLst/>
            </a:prstGeom>
          </p:spPr>
        </p:pic>
      </p:grpSp>
      <p:graphicFrame>
        <p:nvGraphicFramePr>
          <p:cNvPr id="25" name="Object 24"/>
          <p:cNvGraphicFramePr>
            <a:graphicFrameLocks noChangeAspect="1"/>
          </p:cNvGraphicFramePr>
          <p:nvPr>
            <p:extLst>
              <p:ext uri="{D42A27DB-BD31-4B8C-83A1-F6EECF244321}">
                <p14:modId xmlns:p14="http://schemas.microsoft.com/office/powerpoint/2010/main" val="84651479"/>
              </p:ext>
            </p:extLst>
          </p:nvPr>
        </p:nvGraphicFramePr>
        <p:xfrm>
          <a:off x="15054263" y="21324888"/>
          <a:ext cx="165100" cy="152400"/>
        </p:xfrm>
        <a:graphic>
          <a:graphicData uri="http://schemas.openxmlformats.org/presentationml/2006/ole">
            <mc:AlternateContent xmlns:mc="http://schemas.openxmlformats.org/markup-compatibility/2006">
              <mc:Choice xmlns:v="urn:schemas-microsoft-com:vml" Requires="v">
                <p:oleObj spid="_x0000_s1815" name="Equation" r:id="rId9" imgW="165100" imgH="152400" progId="Equation.3">
                  <p:embed/>
                </p:oleObj>
              </mc:Choice>
              <mc:Fallback>
                <p:oleObj name="Equation" r:id="rId9" imgW="165100" imgH="152400" progId="Equation.3">
                  <p:embed/>
                  <p:pic>
                    <p:nvPicPr>
                      <p:cNvPr id="0" name=""/>
                      <p:cNvPicPr/>
                      <p:nvPr/>
                    </p:nvPicPr>
                    <p:blipFill>
                      <a:blip r:embed="rId10"/>
                      <a:stretch>
                        <a:fillRect/>
                      </a:stretch>
                    </p:blipFill>
                    <p:spPr>
                      <a:xfrm>
                        <a:off x="15054263" y="21324888"/>
                        <a:ext cx="165100" cy="152400"/>
                      </a:xfrm>
                      <a:prstGeom prst="rect">
                        <a:avLst/>
                      </a:prstGeom>
                    </p:spPr>
                  </p:pic>
                </p:oleObj>
              </mc:Fallback>
            </mc:AlternateContent>
          </a:graphicData>
        </a:graphic>
      </p:graphicFrame>
      <p:sp>
        <p:nvSpPr>
          <p:cNvPr id="27" name="Oval 26"/>
          <p:cNvSpPr/>
          <p:nvPr/>
        </p:nvSpPr>
        <p:spPr>
          <a:xfrm flipH="1">
            <a:off x="26588141" y="13310083"/>
            <a:ext cx="34350" cy="37785"/>
          </a:xfrm>
          <a:prstGeom prst="ellipse">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flipH="1">
            <a:off x="27826938" y="13317148"/>
            <a:ext cx="34350" cy="34350"/>
          </a:xfrm>
          <a:prstGeom prst="ellipse">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flipH="1">
            <a:off x="15061406" y="8899676"/>
            <a:ext cx="13563600" cy="707886"/>
          </a:xfrm>
          <a:prstGeom prst="rect">
            <a:avLst/>
          </a:prstGeom>
          <a:noFill/>
        </p:spPr>
        <p:txBody>
          <a:bodyPr wrap="square" rtlCol="0">
            <a:spAutoFit/>
          </a:bodyPr>
          <a:lstStyle/>
          <a:p>
            <a:pPr algn="ctr"/>
            <a:r>
              <a:rPr lang="en-US" sz="4000" b="1" i="1" dirty="0" smtClean="0">
                <a:solidFill>
                  <a:schemeClr val="bg1"/>
                </a:solidFill>
              </a:rPr>
              <a:t>        </a:t>
            </a:r>
            <a:r>
              <a:rPr lang="en-US" sz="4000" b="1" i="1" dirty="0" smtClean="0">
                <a:solidFill>
                  <a:srgbClr val="FFFF00"/>
                </a:solidFill>
              </a:rPr>
              <a:t>VOLATILE SNOWLINES IN DISKS</a:t>
            </a:r>
            <a:endParaRPr lang="en-US" sz="2400" dirty="0" smtClean="0">
              <a:solidFill>
                <a:srgbClr val="FFFF00"/>
              </a:solidFill>
            </a:endParaRPr>
          </a:p>
        </p:txBody>
      </p:sp>
      <p:sp>
        <p:nvSpPr>
          <p:cNvPr id="84" name="Title 1"/>
          <p:cNvSpPr txBox="1">
            <a:spLocks/>
          </p:cNvSpPr>
          <p:nvPr/>
        </p:nvSpPr>
        <p:spPr bwMode="auto">
          <a:xfrm>
            <a:off x="-12607660" y="204083"/>
            <a:ext cx="8229600" cy="1143000"/>
          </a:xfrm>
          <a:prstGeom prst="rect">
            <a:avLst/>
          </a:prstGeom>
          <a:noFill/>
          <a:ln w="9525">
            <a:noFill/>
            <a:miter lim="800000"/>
            <a:headEnd/>
            <a:tailEnd/>
          </a:ln>
        </p:spPr>
        <p:txBody>
          <a:bodyPr vert="horz" wrap="square" lIns="417588" tIns="208794" rIns="417588" bIns="208794" numCol="1" anchor="ctr" anchorCtr="0" compatLnSpc="1">
            <a:prstTxWarp prst="textNoShape">
              <a:avLst/>
            </a:prstTxWarp>
          </a:bodyPr>
          <a:lstStyle>
            <a:lvl1pPr algn="ctr" defTabSz="4175125" rtl="0" eaLnBrk="0" fontAlgn="base" hangingPunct="0">
              <a:spcBef>
                <a:spcPct val="0"/>
              </a:spcBef>
              <a:spcAft>
                <a:spcPct val="0"/>
              </a:spcAft>
              <a:defRPr sz="20100" kern="1200">
                <a:solidFill>
                  <a:schemeClr val="tx1"/>
                </a:solidFill>
                <a:latin typeface="+mj-lt"/>
                <a:ea typeface="+mj-ea"/>
                <a:cs typeface="+mj-cs"/>
              </a:defRPr>
            </a:lvl1pPr>
            <a:lvl2pPr algn="ctr" defTabSz="4175125" rtl="0" eaLnBrk="0" fontAlgn="base" hangingPunct="0">
              <a:spcBef>
                <a:spcPct val="0"/>
              </a:spcBef>
              <a:spcAft>
                <a:spcPct val="0"/>
              </a:spcAft>
              <a:defRPr sz="20100">
                <a:solidFill>
                  <a:schemeClr val="tx1"/>
                </a:solidFill>
                <a:latin typeface="Calibri" pitchFamily="34" charset="0"/>
              </a:defRPr>
            </a:lvl2pPr>
            <a:lvl3pPr algn="ctr" defTabSz="4175125" rtl="0" eaLnBrk="0" fontAlgn="base" hangingPunct="0">
              <a:spcBef>
                <a:spcPct val="0"/>
              </a:spcBef>
              <a:spcAft>
                <a:spcPct val="0"/>
              </a:spcAft>
              <a:defRPr sz="20100">
                <a:solidFill>
                  <a:schemeClr val="tx1"/>
                </a:solidFill>
                <a:latin typeface="Calibri" pitchFamily="34" charset="0"/>
              </a:defRPr>
            </a:lvl3pPr>
            <a:lvl4pPr algn="ctr" defTabSz="4175125" rtl="0" eaLnBrk="0" fontAlgn="base" hangingPunct="0">
              <a:spcBef>
                <a:spcPct val="0"/>
              </a:spcBef>
              <a:spcAft>
                <a:spcPct val="0"/>
              </a:spcAft>
              <a:defRPr sz="20100">
                <a:solidFill>
                  <a:schemeClr val="tx1"/>
                </a:solidFill>
                <a:latin typeface="Calibri" pitchFamily="34" charset="0"/>
              </a:defRPr>
            </a:lvl4pPr>
            <a:lvl5pPr algn="ctr" defTabSz="4175125" rtl="0" eaLnBrk="0" fontAlgn="base" hangingPunct="0">
              <a:spcBef>
                <a:spcPct val="0"/>
              </a:spcBef>
              <a:spcAft>
                <a:spcPct val="0"/>
              </a:spcAft>
              <a:defRPr sz="20100">
                <a:solidFill>
                  <a:schemeClr val="tx1"/>
                </a:solidFill>
                <a:latin typeface="Calibri" pitchFamily="34" charset="0"/>
              </a:defRPr>
            </a:lvl5pPr>
            <a:lvl6pPr marL="457200" algn="ctr" defTabSz="4175125" rtl="0" fontAlgn="base">
              <a:spcBef>
                <a:spcPct val="0"/>
              </a:spcBef>
              <a:spcAft>
                <a:spcPct val="0"/>
              </a:spcAft>
              <a:defRPr sz="20100">
                <a:solidFill>
                  <a:schemeClr val="tx1"/>
                </a:solidFill>
                <a:latin typeface="Calibri" pitchFamily="34" charset="0"/>
              </a:defRPr>
            </a:lvl6pPr>
            <a:lvl7pPr marL="914400" algn="ctr" defTabSz="4175125" rtl="0" fontAlgn="base">
              <a:spcBef>
                <a:spcPct val="0"/>
              </a:spcBef>
              <a:spcAft>
                <a:spcPct val="0"/>
              </a:spcAft>
              <a:defRPr sz="20100">
                <a:solidFill>
                  <a:schemeClr val="tx1"/>
                </a:solidFill>
                <a:latin typeface="Calibri" pitchFamily="34" charset="0"/>
              </a:defRPr>
            </a:lvl7pPr>
            <a:lvl8pPr marL="1371600" algn="ctr" defTabSz="4175125" rtl="0" fontAlgn="base">
              <a:spcBef>
                <a:spcPct val="0"/>
              </a:spcBef>
              <a:spcAft>
                <a:spcPct val="0"/>
              </a:spcAft>
              <a:defRPr sz="20100">
                <a:solidFill>
                  <a:schemeClr val="tx1"/>
                </a:solidFill>
                <a:latin typeface="Calibri" pitchFamily="34" charset="0"/>
              </a:defRPr>
            </a:lvl8pPr>
            <a:lvl9pPr marL="1828800" algn="ctr" defTabSz="4175125" rtl="0" fontAlgn="base">
              <a:spcBef>
                <a:spcPct val="0"/>
              </a:spcBef>
              <a:spcAft>
                <a:spcPct val="0"/>
              </a:spcAft>
              <a:defRPr sz="20100">
                <a:solidFill>
                  <a:schemeClr val="tx1"/>
                </a:solidFill>
                <a:latin typeface="Calibri" pitchFamily="34" charset="0"/>
              </a:defRPr>
            </a:lvl9pPr>
          </a:lstStyle>
          <a:p>
            <a:r>
              <a:rPr lang="en-US" dirty="0" smtClean="0"/>
              <a:t> </a:t>
            </a:r>
            <a:endParaRPr lang="en-US" dirty="0"/>
          </a:p>
        </p:txBody>
      </p:sp>
      <p:pic>
        <p:nvPicPr>
          <p:cNvPr id="85" name="Picture 84" descr="CNO_and_snowlines_single.pdf"/>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301912" y="9812278"/>
            <a:ext cx="13489049" cy="6077724"/>
          </a:xfrm>
          <a:prstGeom prst="rect">
            <a:avLst/>
          </a:prstGeom>
        </p:spPr>
      </p:pic>
      <p:sp>
        <p:nvSpPr>
          <p:cNvPr id="82" name="TextBox 81"/>
          <p:cNvSpPr txBox="1"/>
          <p:nvPr/>
        </p:nvSpPr>
        <p:spPr>
          <a:xfrm>
            <a:off x="15454312" y="16198969"/>
            <a:ext cx="13170694" cy="1938992"/>
          </a:xfrm>
          <a:prstGeom prst="rect">
            <a:avLst/>
          </a:prstGeom>
          <a:noFill/>
        </p:spPr>
        <p:txBody>
          <a:bodyPr wrap="square" rtlCol="0">
            <a:spAutoFit/>
          </a:bodyPr>
          <a:lstStyle/>
          <a:p>
            <a:r>
              <a:rPr lang="en-US" sz="2400" dirty="0" smtClean="0"/>
              <a:t>Fig. </a:t>
            </a:r>
            <a:r>
              <a:rPr lang="en-US" sz="2400" dirty="0" smtClean="0"/>
              <a:t>1: </a:t>
            </a:r>
            <a:r>
              <a:rPr lang="en-US" sz="2400" dirty="0"/>
              <a:t>. The total carbon, nitrogen, and oxygen abundance in solids as a function of </a:t>
            </a:r>
            <a:r>
              <a:rPr lang="en-US" sz="2400" dirty="0" err="1"/>
              <a:t>semimajor</a:t>
            </a:r>
            <a:r>
              <a:rPr lang="en-US" sz="2400" dirty="0"/>
              <a:t> axis in a static </a:t>
            </a:r>
            <a:r>
              <a:rPr lang="en-US" sz="2400" dirty="0" smtClean="0"/>
              <a:t>disk. Relevant </a:t>
            </a:r>
            <a:r>
              <a:rPr lang="en-US" sz="2400" dirty="0"/>
              <a:t>volatile snowlines are marked by the vertical dashed lines. The grain abundances are calculated as a function of the observed median CH</a:t>
            </a:r>
            <a:r>
              <a:rPr lang="en-US" sz="2400" baseline="-25000" dirty="0"/>
              <a:t>4</a:t>
            </a:r>
            <a:r>
              <a:rPr lang="en-US" sz="2400" dirty="0"/>
              <a:t> and NH</a:t>
            </a:r>
            <a:r>
              <a:rPr lang="en-US" sz="2400" baseline="-25000" dirty="0"/>
              <a:t>3</a:t>
            </a:r>
            <a:r>
              <a:rPr lang="en-US" sz="2400" dirty="0"/>
              <a:t> abundances in </a:t>
            </a:r>
            <a:r>
              <a:rPr lang="en-US" sz="2400" dirty="0" err="1"/>
              <a:t>protostellar</a:t>
            </a:r>
            <a:r>
              <a:rPr lang="en-US" sz="2400" dirty="0"/>
              <a:t> cores. The total grain abundance increases with </a:t>
            </a:r>
            <a:r>
              <a:rPr lang="en-US" sz="2400" dirty="0" err="1"/>
              <a:t>semimajor</a:t>
            </a:r>
            <a:r>
              <a:rPr lang="en-US" sz="2400" dirty="0"/>
              <a:t> axis as more and more species freeze out</a:t>
            </a:r>
            <a:r>
              <a:rPr lang="en-US" sz="2400" dirty="0" smtClean="0"/>
              <a:t>. Adapted from Piso et al. (2016)</a:t>
            </a:r>
            <a:endParaRPr lang="en-US" sz="2400" dirty="0">
              <a:solidFill>
                <a:schemeClr val="bg1"/>
              </a:solidFill>
            </a:endParaRPr>
          </a:p>
        </p:txBody>
      </p:sp>
      <p:sp>
        <p:nvSpPr>
          <p:cNvPr id="90" name="TextBox 89"/>
          <p:cNvSpPr txBox="1"/>
          <p:nvPr/>
        </p:nvSpPr>
        <p:spPr>
          <a:xfrm>
            <a:off x="1497410" y="20294553"/>
            <a:ext cx="13106400" cy="9725739"/>
          </a:xfrm>
          <a:prstGeom prst="rect">
            <a:avLst/>
          </a:prstGeom>
          <a:noFill/>
        </p:spPr>
        <p:txBody>
          <a:bodyPr wrap="square" rtlCol="0">
            <a:spAutoFit/>
          </a:bodyPr>
          <a:lstStyle/>
          <a:p>
            <a:pPr algn="just"/>
            <a:r>
              <a:rPr lang="en-US" sz="3400" dirty="0" smtClean="0"/>
              <a:t>From theoretical models, changing the </a:t>
            </a:r>
            <a:r>
              <a:rPr lang="en-US" sz="3400" dirty="0" smtClean="0">
                <a:solidFill>
                  <a:srgbClr val="FFFF00"/>
                </a:solidFill>
              </a:rPr>
              <a:t>C/O ratio </a:t>
            </a:r>
            <a:r>
              <a:rPr lang="en-US" sz="3400" dirty="0" smtClean="0"/>
              <a:t>in an exoplanet atmosphere by </a:t>
            </a:r>
            <a:r>
              <a:rPr lang="en-US" sz="3400" dirty="0" smtClean="0">
                <a:solidFill>
                  <a:srgbClr val="FFFF00"/>
                </a:solidFill>
              </a:rPr>
              <a:t>factors of 2-3 </a:t>
            </a:r>
            <a:r>
              <a:rPr lang="en-US" sz="3400" dirty="0" smtClean="0"/>
              <a:t>changes the abundance of other volatiles (e.g., H</a:t>
            </a:r>
            <a:r>
              <a:rPr lang="en-US" sz="3400" baseline="-25000" dirty="0" smtClean="0"/>
              <a:t>2</a:t>
            </a:r>
            <a:r>
              <a:rPr lang="en-US" sz="3400" dirty="0" smtClean="0"/>
              <a:t>O, CH</a:t>
            </a:r>
            <a:r>
              <a:rPr lang="en-US" sz="3400" baseline="-25000" dirty="0"/>
              <a:t>4</a:t>
            </a:r>
            <a:r>
              <a:rPr lang="en-US" sz="3400" dirty="0" smtClean="0"/>
              <a:t>) by </a:t>
            </a:r>
            <a:r>
              <a:rPr lang="en-US" sz="3400" dirty="0" smtClean="0">
                <a:solidFill>
                  <a:srgbClr val="FFFF00"/>
                </a:solidFill>
              </a:rPr>
              <a:t>several orders of magnitude</a:t>
            </a:r>
          </a:p>
          <a:p>
            <a:pPr algn="just"/>
            <a:endParaRPr lang="en-US" sz="3400" dirty="0"/>
          </a:p>
          <a:p>
            <a:pPr algn="just"/>
            <a:r>
              <a:rPr lang="en-US" sz="3400" dirty="0" smtClean="0"/>
              <a:t>Some observations suggest C/O ratios in exoplanet atmospheres </a:t>
            </a:r>
            <a:r>
              <a:rPr lang="en-US" sz="3400" dirty="0" smtClean="0">
                <a:solidFill>
                  <a:srgbClr val="FFFF00"/>
                </a:solidFill>
              </a:rPr>
              <a:t>different</a:t>
            </a:r>
            <a:r>
              <a:rPr lang="en-US" sz="3400" dirty="0" smtClean="0"/>
              <a:t> from the stellar value</a:t>
            </a:r>
          </a:p>
          <a:p>
            <a:pPr algn="just"/>
            <a:endParaRPr lang="en-US" sz="3400" dirty="0">
              <a:solidFill>
                <a:schemeClr val="bg1"/>
              </a:solidFill>
            </a:endParaRPr>
          </a:p>
          <a:p>
            <a:pPr algn="just"/>
            <a:r>
              <a:rPr lang="en-US" sz="3400" b="1" dirty="0" smtClean="0">
                <a:solidFill>
                  <a:srgbClr val="FFFF00"/>
                </a:solidFill>
              </a:rPr>
              <a:t>POSSIBLE EXPLANATION</a:t>
            </a:r>
            <a:endParaRPr lang="en-US" sz="3400" b="1" dirty="0" smtClean="0">
              <a:solidFill>
                <a:srgbClr val="FFFF00"/>
              </a:solidFill>
            </a:endParaRPr>
          </a:p>
          <a:p>
            <a:pPr algn="just"/>
            <a:r>
              <a:rPr lang="en-US" sz="3400" dirty="0" smtClean="0"/>
              <a:t>Main carries of C and O (H</a:t>
            </a:r>
            <a:r>
              <a:rPr lang="en-US" sz="3400" baseline="-25000" dirty="0" smtClean="0"/>
              <a:t>2</a:t>
            </a:r>
            <a:r>
              <a:rPr lang="en-US" sz="3400" dirty="0" smtClean="0"/>
              <a:t>O, CO</a:t>
            </a:r>
            <a:r>
              <a:rPr lang="en-US" sz="3400" baseline="-25000" dirty="0" smtClean="0"/>
              <a:t>2</a:t>
            </a:r>
            <a:r>
              <a:rPr lang="en-US" sz="3400" dirty="0" smtClean="0"/>
              <a:t>, CO) have different condensation temperatures =&gt; variations in the abundances of C and O in solids and in gas between volatile snowlines</a:t>
            </a:r>
          </a:p>
          <a:p>
            <a:pPr algn="just"/>
            <a:endParaRPr lang="en-US" sz="3400" dirty="0"/>
          </a:p>
          <a:p>
            <a:pPr algn="just"/>
            <a:r>
              <a:rPr lang="en-US" sz="3400" dirty="0" smtClean="0"/>
              <a:t>Dynamical processes such as </a:t>
            </a:r>
            <a:r>
              <a:rPr lang="en-US" sz="3400" dirty="0" smtClean="0">
                <a:solidFill>
                  <a:srgbClr val="FFFF00"/>
                </a:solidFill>
              </a:rPr>
              <a:t>radial drift of solids </a:t>
            </a:r>
            <a:r>
              <a:rPr lang="en-US" sz="3400" dirty="0" smtClean="0"/>
              <a:t>and </a:t>
            </a:r>
            <a:r>
              <a:rPr lang="en-US" sz="3400" dirty="0" smtClean="0">
                <a:solidFill>
                  <a:srgbClr val="FFFF00"/>
                </a:solidFill>
              </a:rPr>
              <a:t>viscous gas accretion</a:t>
            </a:r>
            <a:r>
              <a:rPr lang="en-US" sz="3400" dirty="0" smtClean="0"/>
              <a:t> onto the central star may affect the distance at which particles of different sizes desorb, and therefore </a:t>
            </a:r>
            <a:r>
              <a:rPr lang="en-US" sz="3400" dirty="0" smtClean="0">
                <a:solidFill>
                  <a:srgbClr val="FFFF00"/>
                </a:solidFill>
              </a:rPr>
              <a:t>snowline locations</a:t>
            </a:r>
          </a:p>
          <a:p>
            <a:pPr algn="just"/>
            <a:endParaRPr lang="en-US" sz="3400" dirty="0"/>
          </a:p>
          <a:p>
            <a:pPr algn="just"/>
            <a:endParaRPr lang="en-US" sz="3400" dirty="0" smtClean="0"/>
          </a:p>
          <a:p>
            <a:pPr algn="just">
              <a:buFont typeface="Arial" pitchFamily="34" charset="0"/>
              <a:buChar char="•"/>
            </a:pPr>
            <a:endParaRPr lang="en-US" sz="2400" dirty="0" smtClean="0">
              <a:solidFill>
                <a:schemeClr val="bg1"/>
              </a:solidFill>
            </a:endParaRPr>
          </a:p>
          <a:p>
            <a:pPr algn="just">
              <a:buFont typeface="Arial" pitchFamily="34" charset="0"/>
              <a:buChar char="•"/>
            </a:pPr>
            <a:endParaRPr lang="en-US" sz="2400" dirty="0" smtClean="0">
              <a:solidFill>
                <a:schemeClr val="bg1"/>
              </a:solidFill>
            </a:endParaRPr>
          </a:p>
        </p:txBody>
      </p:sp>
      <p:pic>
        <p:nvPicPr>
          <p:cNvPr id="5" name="Picture 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6443631" y="1323103"/>
            <a:ext cx="2155181" cy="1436787"/>
          </a:xfrm>
          <a:prstGeom prst="rect">
            <a:avLst/>
          </a:prstGeom>
        </p:spPr>
      </p:pic>
      <p:pic>
        <p:nvPicPr>
          <p:cNvPr id="91" name="Picture 90" descr="drift_timescales_betaS1_gas_acc_new2.pdf"/>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2206" y="28213547"/>
            <a:ext cx="9170194" cy="6877646"/>
          </a:xfrm>
          <a:prstGeom prst="rect">
            <a:avLst/>
          </a:prstGeom>
        </p:spPr>
      </p:pic>
      <p:pic>
        <p:nvPicPr>
          <p:cNvPr id="92" name="Picture 91" descr="C_O_ratio_passive_active_disk_many_colorbar_complete_new2.pdf"/>
          <p:cNvPicPr>
            <a:picLocks/>
          </p:cNvPicPr>
          <p:nvPr/>
        </p:nvPicPr>
        <p:blipFill>
          <a:blip r:embed="rId14">
            <a:extLst>
              <a:ext uri="{28A0092B-C50C-407E-A947-70E740481C1C}">
                <a14:useLocalDpi xmlns:a14="http://schemas.microsoft.com/office/drawing/2010/main" val="0"/>
              </a:ext>
            </a:extLst>
          </a:blip>
          <a:stretch>
            <a:fillRect/>
          </a:stretch>
        </p:blipFill>
        <p:spPr>
          <a:xfrm>
            <a:off x="15823010" y="21851041"/>
            <a:ext cx="8648700" cy="6756030"/>
          </a:xfrm>
          <a:prstGeom prst="rect">
            <a:avLst/>
          </a:prstGeom>
        </p:spPr>
      </p:pic>
      <p:sp>
        <p:nvSpPr>
          <p:cNvPr id="93" name="TextBox 92"/>
          <p:cNvSpPr txBox="1"/>
          <p:nvPr/>
        </p:nvSpPr>
        <p:spPr>
          <a:xfrm>
            <a:off x="24966614" y="21851039"/>
            <a:ext cx="3805235" cy="6001643"/>
          </a:xfrm>
          <a:prstGeom prst="rect">
            <a:avLst/>
          </a:prstGeom>
          <a:noFill/>
        </p:spPr>
        <p:txBody>
          <a:bodyPr wrap="square" rtlCol="0">
            <a:spAutoFit/>
          </a:bodyPr>
          <a:lstStyle/>
          <a:p>
            <a:r>
              <a:rPr lang="en-US" sz="2400" dirty="0" smtClean="0"/>
              <a:t>Fig. </a:t>
            </a:r>
            <a:r>
              <a:rPr lang="en-US" sz="2400" dirty="0" smtClean="0"/>
              <a:t>3: </a:t>
            </a:r>
            <a:r>
              <a:rPr lang="en-US" sz="2400" dirty="0"/>
              <a:t>. Estimated C/O </a:t>
            </a:r>
            <a:r>
              <a:rPr lang="en-US" sz="2400" dirty="0" smtClean="0"/>
              <a:t>ratios </a:t>
            </a:r>
            <a:r>
              <a:rPr lang="en-US" sz="2400" dirty="0"/>
              <a:t>in gas </a:t>
            </a:r>
            <a:r>
              <a:rPr lang="en-US" sz="2400" dirty="0" smtClean="0"/>
              <a:t>and </a:t>
            </a:r>
            <a:r>
              <a:rPr lang="en-US" sz="2400" dirty="0"/>
              <a:t>in dust </a:t>
            </a:r>
            <a:r>
              <a:rPr lang="en-US" sz="2400" dirty="0" smtClean="0"/>
              <a:t>for several disk models and a range of initial particle sizes as shown by the color bar. The </a:t>
            </a:r>
            <a:r>
              <a:rPr lang="en-US" sz="2400" dirty="0"/>
              <a:t>black lines represent the C/O </a:t>
            </a:r>
            <a:r>
              <a:rPr lang="en-US" sz="2400" dirty="0" smtClean="0"/>
              <a:t>ratios in a </a:t>
            </a:r>
            <a:r>
              <a:rPr lang="en-US" sz="2400" dirty="0"/>
              <a:t>static </a:t>
            </a:r>
            <a:r>
              <a:rPr lang="en-US" sz="2400" dirty="0" smtClean="0"/>
              <a:t>disk. The gas-phase C/O ratio is enhanced by  factor of 2 in the outer disk compared to the stellar value (dotted line). Disk dynamics move the snowlines inwards by up to a factor of ~2. From Piso et al. (2015b).</a:t>
            </a:r>
            <a:endParaRPr lang="en-US" sz="2400" dirty="0"/>
          </a:p>
        </p:txBody>
      </p:sp>
      <p:sp>
        <p:nvSpPr>
          <p:cNvPr id="94" name="Rounded Rectangle 93"/>
          <p:cNvSpPr/>
          <p:nvPr/>
        </p:nvSpPr>
        <p:spPr>
          <a:xfrm>
            <a:off x="14915468" y="29250481"/>
            <a:ext cx="14134591" cy="11085729"/>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15715059" y="29788737"/>
            <a:ext cx="12192000" cy="1938992"/>
          </a:xfrm>
          <a:prstGeom prst="rect">
            <a:avLst/>
          </a:prstGeom>
          <a:noFill/>
        </p:spPr>
        <p:txBody>
          <a:bodyPr wrap="square" rtlCol="0">
            <a:spAutoFit/>
          </a:bodyPr>
          <a:lstStyle/>
          <a:p>
            <a:pPr algn="ctr"/>
            <a:r>
              <a:rPr lang="en-US" sz="4000" b="1" i="1" dirty="0" smtClean="0">
                <a:solidFill>
                  <a:srgbClr val="FFFF00"/>
                </a:solidFill>
              </a:rPr>
              <a:t>DISK DYNAMICS AND ICE COMPOSITIONS MAY CHANGE THE CO SNOWLINE LOCATION BY A FACTOR OF 7!</a:t>
            </a:r>
            <a:endParaRPr lang="en-US" sz="4000" b="1" i="1" dirty="0">
              <a:solidFill>
                <a:srgbClr val="FFFF00"/>
              </a:solidFill>
            </a:endParaRPr>
          </a:p>
        </p:txBody>
      </p:sp>
      <p:pic>
        <p:nvPicPr>
          <p:cNvPr id="117" name="Picture 116" descr="C_O_water_ice.pdf"/>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991258" y="33517681"/>
            <a:ext cx="8137948" cy="6510358"/>
          </a:xfrm>
          <a:prstGeom prst="rect">
            <a:avLst/>
          </a:prstGeom>
        </p:spPr>
      </p:pic>
      <p:sp>
        <p:nvSpPr>
          <p:cNvPr id="155" name="TextBox 154"/>
          <p:cNvSpPr txBox="1"/>
          <p:nvPr/>
        </p:nvSpPr>
        <p:spPr>
          <a:xfrm>
            <a:off x="15137606" y="31652370"/>
            <a:ext cx="13106400" cy="3447098"/>
          </a:xfrm>
          <a:prstGeom prst="rect">
            <a:avLst/>
          </a:prstGeom>
          <a:noFill/>
        </p:spPr>
        <p:txBody>
          <a:bodyPr wrap="square" rtlCol="0">
            <a:spAutoFit/>
          </a:bodyPr>
          <a:lstStyle/>
          <a:p>
            <a:pPr algn="just"/>
            <a:r>
              <a:rPr lang="en-US" sz="3400" dirty="0" smtClean="0"/>
              <a:t>The </a:t>
            </a:r>
            <a:r>
              <a:rPr lang="en-US" sz="3400" dirty="0" smtClean="0">
                <a:solidFill>
                  <a:srgbClr val="FFFF00"/>
                </a:solidFill>
              </a:rPr>
              <a:t>CO binding energy </a:t>
            </a:r>
            <a:r>
              <a:rPr lang="en-US" sz="3400" dirty="0" smtClean="0"/>
              <a:t>is ~</a:t>
            </a:r>
            <a:r>
              <a:rPr lang="en-US" sz="3400" dirty="0" smtClean="0">
                <a:solidFill>
                  <a:srgbClr val="FFFF00"/>
                </a:solidFill>
              </a:rPr>
              <a:t>1.7 times larger</a:t>
            </a:r>
            <a:r>
              <a:rPr lang="en-US" sz="3400" dirty="0" smtClean="0"/>
              <a:t> if it is in a </a:t>
            </a:r>
            <a:r>
              <a:rPr lang="en-US" sz="3400" dirty="0" smtClean="0">
                <a:solidFill>
                  <a:srgbClr val="FFFF00"/>
                </a:solidFill>
              </a:rPr>
              <a:t>water dominated environment</a:t>
            </a:r>
            <a:r>
              <a:rPr lang="en-US" sz="3400" dirty="0" smtClean="0"/>
              <a:t> rather than </a:t>
            </a:r>
            <a:r>
              <a:rPr lang="en-US" sz="3400" dirty="0" smtClean="0">
                <a:solidFill>
                  <a:srgbClr val="FFFF00"/>
                </a:solidFill>
              </a:rPr>
              <a:t>pure ice </a:t>
            </a:r>
            <a:r>
              <a:rPr lang="en-US" sz="3400" dirty="0" smtClean="0"/>
              <a:t>=&gt; change in CO snowline locations depending on its </a:t>
            </a:r>
            <a:r>
              <a:rPr lang="en-US" sz="3400" dirty="0" smtClean="0">
                <a:solidFill>
                  <a:srgbClr val="FFFF00"/>
                </a:solidFill>
              </a:rPr>
              <a:t>binding environment</a:t>
            </a:r>
          </a:p>
          <a:p>
            <a:pPr algn="just"/>
            <a:endParaRPr lang="en-US" sz="3400" dirty="0"/>
          </a:p>
          <a:p>
            <a:pPr algn="just"/>
            <a:endParaRPr lang="en-US" sz="3400" dirty="0" smtClean="0"/>
          </a:p>
          <a:p>
            <a:pPr algn="just">
              <a:buFont typeface="Arial" pitchFamily="34" charset="0"/>
              <a:buChar char="•"/>
            </a:pPr>
            <a:endParaRPr lang="en-US" sz="2400" dirty="0" smtClean="0">
              <a:solidFill>
                <a:schemeClr val="bg1"/>
              </a:solidFill>
            </a:endParaRPr>
          </a:p>
          <a:p>
            <a:pPr algn="just">
              <a:buFont typeface="Arial" pitchFamily="34" charset="0"/>
              <a:buChar char="•"/>
            </a:pPr>
            <a:endParaRPr lang="en-US" sz="2400" dirty="0" smtClean="0">
              <a:solidFill>
                <a:schemeClr val="bg1"/>
              </a:solidFill>
            </a:endParaRPr>
          </a:p>
        </p:txBody>
      </p:sp>
      <p:sp>
        <p:nvSpPr>
          <p:cNvPr id="156" name="TextBox 155"/>
          <p:cNvSpPr txBox="1"/>
          <p:nvPr/>
        </p:nvSpPr>
        <p:spPr>
          <a:xfrm>
            <a:off x="24367233" y="33828970"/>
            <a:ext cx="3876773" cy="5632311"/>
          </a:xfrm>
          <a:prstGeom prst="rect">
            <a:avLst/>
          </a:prstGeom>
          <a:noFill/>
        </p:spPr>
        <p:txBody>
          <a:bodyPr wrap="square" rtlCol="0">
            <a:spAutoFit/>
          </a:bodyPr>
          <a:lstStyle/>
          <a:p>
            <a:r>
              <a:rPr lang="en-US" sz="2400" dirty="0" smtClean="0"/>
              <a:t>Fig. </a:t>
            </a:r>
            <a:r>
              <a:rPr lang="en-US" sz="2400" dirty="0" smtClean="0"/>
              <a:t>4: C/O ratios and snowline locations in a viscous disk, with CO as pure ice (top panel) and in a water dominated environment. The CO snowline location may change by a factor of ~2 due to disk dynamics and by a factor of ~3-4 due to ice compositions. </a:t>
            </a:r>
            <a:r>
              <a:rPr lang="en-US" sz="2400" dirty="0" smtClean="0"/>
              <a:t>In our fiducial disk, the CO snowlines can span 9-61 AU. From Piso et al. (2016b).</a:t>
            </a:r>
            <a:endParaRPr lang="en-US" sz="2400"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IRSTANA@8GVLRHNFUVWYY57I" val="355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32478</TotalTime>
  <Words>1067</Words>
  <Application>Microsoft Macintosh PowerPoint</Application>
  <PresentationFormat>Custom</PresentationFormat>
  <Paragraphs>63</Paragraphs>
  <Slides>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Calibri</vt:lpstr>
      <vt:lpstr>Times</vt:lpstr>
      <vt:lpstr>Arial</vt:lpstr>
      <vt:lpstr>Office Theme</vt:lpstr>
      <vt:lpstr>Equation</vt:lpstr>
      <vt:lpstr>PowerPoint Presentation</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Ana</dc:creator>
  <cp:lastModifiedBy>Ana-Maria Piso</cp:lastModifiedBy>
  <cp:revision>396</cp:revision>
  <cp:lastPrinted>2013-07-09T13:31:59Z</cp:lastPrinted>
  <dcterms:created xsi:type="dcterms:W3CDTF">2010-02-07T16:03:53Z</dcterms:created>
  <dcterms:modified xsi:type="dcterms:W3CDTF">2017-06-15T01:49:55Z</dcterms:modified>
</cp:coreProperties>
</file>