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11" r:id="rId3"/>
    <p:sldId id="312" r:id="rId4"/>
    <p:sldId id="306" r:id="rId5"/>
    <p:sldId id="307" r:id="rId6"/>
    <p:sldId id="257" r:id="rId7"/>
    <p:sldId id="270" r:id="rId8"/>
    <p:sldId id="285" r:id="rId9"/>
    <p:sldId id="258" r:id="rId10"/>
    <p:sldId id="276" r:id="rId11"/>
    <p:sldId id="277" r:id="rId12"/>
    <p:sldId id="274" r:id="rId13"/>
    <p:sldId id="259" r:id="rId14"/>
    <p:sldId id="304" r:id="rId15"/>
    <p:sldId id="291" r:id="rId16"/>
    <p:sldId id="292" r:id="rId17"/>
    <p:sldId id="310" r:id="rId18"/>
    <p:sldId id="308" r:id="rId19"/>
    <p:sldId id="309" r:id="rId20"/>
    <p:sldId id="303" r:id="rId21"/>
    <p:sldId id="302" r:id="rId22"/>
    <p:sldId id="265" r:id="rId23"/>
    <p:sldId id="296" r:id="rId24"/>
    <p:sldId id="297" r:id="rId25"/>
    <p:sldId id="298" r:id="rId26"/>
    <p:sldId id="299" r:id="rId27"/>
    <p:sldId id="300" r:id="rId28"/>
    <p:sldId id="301" r:id="rId29"/>
    <p:sldId id="313" r:id="rId30"/>
    <p:sldId id="314" r:id="rId31"/>
    <p:sldId id="315" r:id="rId32"/>
    <p:sldId id="316" r:id="rId33"/>
    <p:sldId id="317" r:id="rId34"/>
    <p:sldId id="318" r:id="rId35"/>
    <p:sldId id="331" r:id="rId36"/>
    <p:sldId id="319" r:id="rId37"/>
    <p:sldId id="320" r:id="rId38"/>
    <p:sldId id="321" r:id="rId39"/>
    <p:sldId id="322" r:id="rId40"/>
    <p:sldId id="328" r:id="rId41"/>
    <p:sldId id="329" r:id="rId42"/>
    <p:sldId id="323" r:id="rId43"/>
    <p:sldId id="330" r:id="rId44"/>
    <p:sldId id="324" r:id="rId45"/>
    <p:sldId id="325" r:id="rId46"/>
    <p:sldId id="326" r:id="rId47"/>
    <p:sldId id="335" r:id="rId48"/>
    <p:sldId id="333" r:id="rId49"/>
    <p:sldId id="334" r:id="rId50"/>
    <p:sldId id="32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12"/>
            <p14:sldId id="306"/>
            <p14:sldId id="307"/>
            <p14:sldId id="257"/>
            <p14:sldId id="270"/>
            <p14:sldId id="285"/>
            <p14:sldId id="258"/>
            <p14:sldId id="276"/>
            <p14:sldId id="277"/>
            <p14:sldId id="274"/>
            <p14:sldId id="259"/>
            <p14:sldId id="304"/>
          </p14:sldIdLst>
        </p14:section>
        <p14:section name="Untitled Section" id="{E95DD4B7-C620-3B47-BD4C-68460915B0CF}">
          <p14:sldIdLst>
            <p14:sldId id="291"/>
            <p14:sldId id="292"/>
            <p14:sldId id="310"/>
            <p14:sldId id="308"/>
            <p14:sldId id="309"/>
            <p14:sldId id="303"/>
            <p14:sldId id="302"/>
            <p14:sldId id="265"/>
            <p14:sldId id="296"/>
            <p14:sldId id="297"/>
            <p14:sldId id="298"/>
            <p14:sldId id="299"/>
            <p14:sldId id="300"/>
            <p14:sldId id="301"/>
            <p14:sldId id="313"/>
            <p14:sldId id="314"/>
            <p14:sldId id="315"/>
            <p14:sldId id="316"/>
            <p14:sldId id="317"/>
            <p14:sldId id="318"/>
            <p14:sldId id="331"/>
            <p14:sldId id="319"/>
            <p14:sldId id="320"/>
            <p14:sldId id="321"/>
            <p14:sldId id="322"/>
            <p14:sldId id="328"/>
            <p14:sldId id="329"/>
            <p14:sldId id="323"/>
            <p14:sldId id="330"/>
            <p14:sldId id="324"/>
            <p14:sldId id="325"/>
            <p14:sldId id="326"/>
            <p14:sldId id="335"/>
            <p14:sldId id="333"/>
            <p14:sldId id="334"/>
            <p14:sldId id="32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804" autoAdjust="0"/>
  </p:normalViewPr>
  <p:slideViewPr>
    <p:cSldViewPr snapToGrid="0" snapToObjects="1">
      <p:cViewPr>
        <p:scale>
          <a:sx n="94" d="100"/>
          <a:sy n="94" d="100"/>
        </p:scale>
        <p:origin x="-816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commentAuthors" Target="commentAuthors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11/13/15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TWHya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one slides</a:t>
            </a:r>
            <a:r>
              <a:rPr lang="en-US" baseline="0" dirty="0" smtClean="0"/>
              <a:t> 20, 21, 31 before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and Snowlines in </a:t>
            </a:r>
            <a:r>
              <a:rPr lang="en-US" dirty="0" err="1" smtClean="0"/>
              <a:t>Protoplanetary</a:t>
            </a:r>
            <a:r>
              <a:rPr lang="en-US" dirty="0" smtClean="0"/>
              <a:t> Disks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pPr algn="l"/>
            <a:r>
              <a:rPr lang="en-US" sz="2600" dirty="0" smtClean="0"/>
              <a:t>Karin 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</a:t>
            </a:r>
            <a:r>
              <a:rPr lang="en-US" sz="2600" dirty="0"/>
              <a:t>Ruth Murray-</a:t>
            </a:r>
            <a:r>
              <a:rPr lang="en-US" sz="2600" dirty="0" smtClean="0"/>
              <a:t>Clay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, </a:t>
            </a:r>
            <a:r>
              <a:rPr lang="en-US" sz="2600" dirty="0"/>
              <a:t>Andrew </a:t>
            </a:r>
            <a:r>
              <a:rPr lang="en-US" sz="2600" dirty="0" smtClean="0"/>
              <a:t>Youdin</a:t>
            </a:r>
            <a:r>
              <a:rPr lang="en-US" sz="2600" baseline="30000" dirty="0" smtClean="0"/>
              <a:t>3</a:t>
            </a:r>
            <a:r>
              <a:rPr lang="en-US" sz="2600" dirty="0" smtClean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1,4</a:t>
            </a:r>
            <a:endParaRPr lang="en-US" sz="2600" dirty="0"/>
          </a:p>
          <a:p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8861" y="4739521"/>
            <a:ext cx="8552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University of Chicago </a:t>
            </a:r>
            <a:r>
              <a:rPr lang="en-US" sz="2200" dirty="0" err="1" smtClean="0"/>
              <a:t>Exoplanet</a:t>
            </a:r>
            <a:r>
              <a:rPr lang="en-US" sz="2200" dirty="0" smtClean="0"/>
              <a:t> Journal Club: November 16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, </a:t>
            </a:r>
            <a:r>
              <a:rPr lang="en-US" sz="2200" dirty="0" smtClean="0"/>
              <a:t>2015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106706" y="5582448"/>
            <a:ext cx="4900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 smtClean="0"/>
              <a:t>2</a:t>
            </a:r>
            <a:r>
              <a:rPr lang="en-US" dirty="0" smtClean="0"/>
              <a:t>University of California Santa Barbara</a:t>
            </a:r>
          </a:p>
          <a:p>
            <a:pPr algn="ctr"/>
            <a:r>
              <a:rPr lang="en-US" baseline="30000" dirty="0" smtClean="0"/>
              <a:t>3</a:t>
            </a:r>
            <a:r>
              <a:rPr lang="en-US" dirty="0" smtClean="0"/>
              <a:t>Steward Observatory, University of </a:t>
            </a:r>
            <a:r>
              <a:rPr lang="en-US" dirty="0" smtClean="0"/>
              <a:t>Arizona</a:t>
            </a:r>
          </a:p>
          <a:p>
            <a:pPr algn="ctr"/>
            <a:r>
              <a:rPr lang="en-US" baseline="30000" dirty="0"/>
              <a:t>4</a:t>
            </a:r>
            <a:r>
              <a:rPr lang="en-US" dirty="0"/>
              <a:t>MPIA, Heidelberg</a:t>
            </a:r>
            <a:endParaRPr lang="en-US" baseline="30000" dirty="0"/>
          </a:p>
          <a:p>
            <a:pPr algn="ctr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13356" y="1278568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charset="0"/>
              <a:buChar char=""/>
            </a:pPr>
            <a:r>
              <a:rPr lang="en-US" sz="3000" dirty="0" smtClean="0"/>
              <a:t>Atmospheric </a:t>
            </a:r>
            <a:r>
              <a:rPr lang="en-US" sz="3000" dirty="0"/>
              <a:t>evolution dominated by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FFFF00"/>
                </a:solidFill>
              </a:rPr>
              <a:t>Kelvin</a:t>
            </a:r>
            <a:r>
              <a:rPr lang="en-US" sz="3000" dirty="0">
                <a:solidFill>
                  <a:srgbClr val="FFFF00"/>
                </a:solidFill>
              </a:rPr>
              <a:t>-Helmholtz </a:t>
            </a:r>
            <a:r>
              <a:rPr lang="en-US" sz="3000" dirty="0"/>
              <a:t>contraction</a:t>
            </a:r>
          </a:p>
          <a:p>
            <a:pPr algn="ctr"/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70688" y="2440550"/>
            <a:ext cx="4396457" cy="4131607"/>
            <a:chOff x="2370688" y="760767"/>
            <a:chExt cx="4396457" cy="4131607"/>
          </a:xfrm>
        </p:grpSpPr>
        <p:grpSp>
          <p:nvGrpSpPr>
            <p:cNvPr id="7" name="Group 6"/>
            <p:cNvGrpSpPr/>
            <p:nvPr/>
          </p:nvGrpSpPr>
          <p:grpSpPr>
            <a:xfrm>
              <a:off x="2370688" y="760767"/>
              <a:ext cx="4396457" cy="4131607"/>
              <a:chOff x="2370688" y="760767"/>
              <a:chExt cx="4396457" cy="4131607"/>
            </a:xfrm>
          </p:grpSpPr>
          <p:pic>
            <p:nvPicPr>
              <p:cNvPr id="5" name="Picture 4" descr="low_acc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688" y="760767"/>
                <a:ext cx="4396457" cy="34266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370688" y="3994059"/>
                <a:ext cx="4396457" cy="8983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793971" y="3994059"/>
              <a:ext cx="203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</a:rPr>
                <a:t> ≤ 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sz="2400" baseline="-25000" dirty="0" smtClean="0">
                <a:solidFill>
                  <a:srgbClr val="000000"/>
                </a:solidFill>
              </a:endParaRPr>
            </a:p>
            <a:p>
              <a:r>
                <a:rPr lang="en-US" sz="2400" dirty="0" smtClean="0">
                  <a:solidFill>
                    <a:srgbClr val="000000"/>
                  </a:solidFill>
                </a:rPr>
                <a:t>LOW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r>
                <a:rPr lang="en-US" sz="2400" dirty="0" smtClean="0">
                  <a:solidFill>
                    <a:srgbClr val="000000"/>
                  </a:solidFill>
                </a:rPr>
                <a:t>/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257" y="320293"/>
            <a:ext cx="755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Low</a:t>
            </a:r>
            <a:r>
              <a:rPr lang="en-US" sz="4000" dirty="0" smtClean="0"/>
              <a:t> </a:t>
            </a:r>
            <a:r>
              <a:rPr lang="en-US" sz="4000" dirty="0" err="1" smtClean="0"/>
              <a:t>planetesimal</a:t>
            </a:r>
            <a:r>
              <a:rPr lang="en-US" sz="4000" dirty="0" smtClean="0"/>
              <a:t> accretion regime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9504" y="4075708"/>
            <a:ext cx="765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0110" y="3227876"/>
            <a:ext cx="783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M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atm</a:t>
            </a:r>
            <a:endParaRPr lang="en-US" sz="2200" baseline="-25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0687" y="2440550"/>
            <a:ext cx="4396457" cy="41316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"/>
    </mc:Choice>
    <mc:Fallback xmlns="">
      <p:transition xmlns:p14="http://schemas.microsoft.com/office/powerpoint/2010/main" spd="slow" advTm="109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3" y="463249"/>
            <a:ext cx="4071584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M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2800" dirty="0" smtClean="0"/>
              <a:t> is a function of </a:t>
            </a:r>
            <a:r>
              <a:rPr lang="en-US" sz="2800" dirty="0" smtClean="0">
                <a:solidFill>
                  <a:srgbClr val="FFFF00"/>
                </a:solidFill>
              </a:rPr>
              <a:t>time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=&gt; EVERY core can have </a:t>
            </a:r>
          </a:p>
          <a:p>
            <a:pPr marL="0" indent="0" algn="ctr">
              <a:buNone/>
            </a:pP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>
              <a:buFont typeface="Symbol" charset="0"/>
              <a:buChar char=""/>
            </a:pPr>
            <a:r>
              <a:rPr lang="en-US" sz="2800" dirty="0" smtClean="0">
                <a:solidFill>
                  <a:srgbClr val="FFFF00"/>
                </a:solidFill>
              </a:rPr>
              <a:t>“critical core mass”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crit</a:t>
            </a:r>
            <a:r>
              <a:rPr lang="en-US" sz="2800" dirty="0" smtClean="0"/>
              <a:t> =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dirty="0" smtClean="0"/>
              <a:t> for which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disk</a:t>
            </a:r>
            <a:r>
              <a:rPr lang="en-US" sz="2800" dirty="0" smtClean="0"/>
              <a:t>)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dirty="0"/>
          </a:p>
          <a:p>
            <a:pPr marL="0" indent="0">
              <a:buNone/>
            </a:pPr>
            <a:endParaRPr lang="en-US" sz="2800" baseline="-25000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73631" y="303064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46074" y="265450"/>
            <a:ext cx="2653096" cy="5871063"/>
            <a:chOff x="5383188" y="470384"/>
            <a:chExt cx="2653096" cy="5871063"/>
          </a:xfrm>
        </p:grpSpPr>
        <p:pic>
          <p:nvPicPr>
            <p:cNvPr id="16" name="Picture 15" descr="KH_core (1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188" y="470384"/>
              <a:ext cx="2535231" cy="587106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229133" y="874058"/>
              <a:ext cx="711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7812" y="2481007"/>
              <a:ext cx="706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7070" y="4846619"/>
              <a:ext cx="796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90823" y="674003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940208" y="945928"/>
              <a:ext cx="140042" cy="13647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0823" y="1819638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838157" y="2188970"/>
              <a:ext cx="242093" cy="204564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74297" y="4346498"/>
              <a:ext cx="188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) ~ </a:t>
              </a:r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2497" y="433217"/>
            <a:ext cx="568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Kelvin-Helmholtz contraction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02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3"/>
    </mc:Choice>
    <mc:Fallback xmlns="">
      <p:transition xmlns:p14="http://schemas.microsoft.com/office/powerpoint/2010/main" advTm="71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1693431"/>
            <a:ext cx="8229600" cy="2215991"/>
            <a:chOff x="457200" y="2085428"/>
            <a:chExt cx="8229600" cy="2215991"/>
          </a:xfrm>
        </p:grpSpPr>
        <p:sp>
          <p:nvSpPr>
            <p:cNvPr id="4" name="Rectangle 3"/>
            <p:cNvSpPr/>
            <p:nvPr/>
          </p:nvSpPr>
          <p:spPr>
            <a:xfrm>
              <a:off x="457200" y="2150211"/>
              <a:ext cx="8229600" cy="1977541"/>
            </a:xfrm>
            <a:prstGeom prst="rect">
              <a:avLst/>
            </a:prstGeom>
            <a:solidFill>
              <a:srgbClr val="FFFF00"/>
            </a:solidFill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8206" y="2085428"/>
              <a:ext cx="774476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</a:rPr>
                <a:t>Determine </a:t>
              </a:r>
              <a:r>
                <a:rPr lang="en-US" sz="3000" dirty="0">
                  <a:solidFill>
                    <a:schemeClr val="bg1"/>
                  </a:solidFill>
                </a:rPr>
                <a:t>the minimum core </a:t>
              </a:r>
              <a:r>
                <a:rPr lang="en-US" sz="3000" dirty="0" smtClean="0">
                  <a:solidFill>
                    <a:schemeClr val="bg1"/>
                  </a:solidFill>
                </a:rPr>
                <a:t>mass,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M</a:t>
              </a:r>
              <a:r>
                <a:rPr lang="en-US" sz="3000" baseline="-25000" dirty="0" err="1" smtClean="0">
                  <a:solidFill>
                    <a:schemeClr val="bg1"/>
                  </a:solidFill>
                </a:rPr>
                <a:t>crit</a:t>
              </a:r>
              <a:r>
                <a:rPr lang="en-US" sz="3000" dirty="0">
                  <a:solidFill>
                    <a:schemeClr val="bg1"/>
                  </a:solidFill>
                </a:rPr>
                <a:t>,</a:t>
              </a:r>
              <a:r>
                <a:rPr lang="en-US" sz="3000" dirty="0" smtClean="0">
                  <a:solidFill>
                    <a:schemeClr val="bg1"/>
                  </a:solidFill>
                </a:rPr>
                <a:t> </a:t>
              </a:r>
              <a:r>
                <a:rPr lang="en-US" sz="3000" dirty="0">
                  <a:solidFill>
                    <a:schemeClr val="bg1"/>
                  </a:solidFill>
                </a:rPr>
                <a:t>to form a giant planet during the disk lifetime </a:t>
              </a:r>
              <a:r>
                <a:rPr lang="en-US" sz="3000" dirty="0" smtClean="0">
                  <a:solidFill>
                    <a:schemeClr val="bg1"/>
                  </a:solidFill>
                </a:rPr>
                <a:t>in the low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planetesimal</a:t>
              </a:r>
              <a:r>
                <a:rPr lang="en-US" sz="3000" dirty="0" smtClean="0">
                  <a:solidFill>
                    <a:schemeClr val="bg1"/>
                  </a:solidFill>
                </a:rPr>
                <a:t> accretion regime when </a:t>
              </a:r>
              <a:r>
                <a:rPr lang="en-US" sz="3000" dirty="0">
                  <a:solidFill>
                    <a:schemeClr val="bg1"/>
                  </a:solidFill>
                </a:rPr>
                <a:t>atmosphere dominated by KH contraction</a:t>
              </a:r>
            </a:p>
            <a:p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3156" y="486077"/>
            <a:ext cx="200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348459"/>
            <a:ext cx="8229600" cy="1977541"/>
          </a:xfrm>
          <a:prstGeom prst="rect">
            <a:avLst/>
          </a:prstGeom>
          <a:solidFill>
            <a:srgbClr val="FFFF00"/>
          </a:solidFill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0606" y="4433028"/>
            <a:ext cx="77447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Calculate </a:t>
            </a:r>
            <a:r>
              <a:rPr lang="en-US" sz="3000" dirty="0" err="1" smtClean="0">
                <a:solidFill>
                  <a:schemeClr val="bg1"/>
                </a:solidFill>
              </a:rPr>
              <a:t>M</a:t>
            </a:r>
            <a:r>
              <a:rPr lang="en-US" sz="30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3000" dirty="0" smtClean="0">
                <a:solidFill>
                  <a:schemeClr val="bg1"/>
                </a:solidFill>
              </a:rPr>
              <a:t> with 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EQUATION OF STATE (EOS)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DUST OPACITIES  </a:t>
            </a:r>
            <a:endParaRPr lang="en-US" sz="30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98"/>
    </mc:Choice>
    <mc:Fallback xmlns="">
      <p:transition xmlns:p14="http://schemas.microsoft.com/office/powerpoint/2010/main" spd="slow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361"/>
            <a:ext cx="8229600" cy="1143000"/>
          </a:xfrm>
        </p:spPr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922"/>
            <a:ext cx="8229600" cy="526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Negligible </a:t>
            </a:r>
            <a:r>
              <a:rPr lang="en-US" sz="2800" dirty="0" err="1" smtClean="0"/>
              <a:t>planetesimal</a:t>
            </a:r>
            <a:r>
              <a:rPr lang="en-US" sz="2800" dirty="0" smtClean="0"/>
              <a:t> accretion =&gt; solid core of </a:t>
            </a:r>
            <a:r>
              <a:rPr lang="en-US" sz="2800" dirty="0" smtClean="0">
                <a:solidFill>
                  <a:srgbClr val="FFFF00"/>
                </a:solidFill>
              </a:rPr>
              <a:t>fixed mass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</a:t>
            </a:r>
            <a:endParaRPr lang="en-US" sz="2800" baseline="-25000" dirty="0" smtClean="0"/>
          </a:p>
          <a:p>
            <a:endParaRPr lang="en-US" sz="2800" baseline="-25000" dirty="0" smtClean="0"/>
          </a:p>
          <a:p>
            <a:r>
              <a:rPr lang="en-US" sz="2800" dirty="0" smtClean="0">
                <a:solidFill>
                  <a:srgbClr val="FFFFFF"/>
                </a:solidFill>
              </a:rPr>
              <a:t>Atmosphere is </a:t>
            </a:r>
            <a:r>
              <a:rPr lang="en-US" sz="2800" dirty="0" smtClean="0">
                <a:solidFill>
                  <a:srgbClr val="FFFF00"/>
                </a:solidFill>
              </a:rPr>
              <a:t>embedded in the gas disk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spherically symmetric </a:t>
            </a:r>
            <a:r>
              <a:rPr lang="en-US" sz="2800" dirty="0" smtClean="0">
                <a:solidFill>
                  <a:srgbClr val="FFFFFF"/>
                </a:solidFill>
              </a:rPr>
              <a:t>and in </a:t>
            </a:r>
            <a:r>
              <a:rPr lang="en-US" sz="2800" dirty="0" smtClean="0">
                <a:solidFill>
                  <a:srgbClr val="FFFF00"/>
                </a:solidFill>
              </a:rPr>
              <a:t>hydrostatic balance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Two layer atmosphere: </a:t>
            </a:r>
            <a:r>
              <a:rPr lang="en-US" sz="2800" dirty="0" smtClean="0">
                <a:solidFill>
                  <a:srgbClr val="FFFF00"/>
                </a:solidFill>
              </a:rPr>
              <a:t>inner convective </a:t>
            </a:r>
            <a:r>
              <a:rPr lang="en-US" sz="2800" dirty="0" smtClean="0">
                <a:solidFill>
                  <a:srgbClr val="FFFFFF"/>
                </a:solidFill>
              </a:rPr>
              <a:t>region and </a:t>
            </a:r>
            <a:r>
              <a:rPr lang="en-US" sz="2800" dirty="0" smtClean="0">
                <a:solidFill>
                  <a:srgbClr val="FFFF00"/>
                </a:solidFill>
              </a:rPr>
              <a:t>outer </a:t>
            </a:r>
            <a:r>
              <a:rPr lang="en-US" sz="2800" dirty="0" err="1" smtClean="0">
                <a:solidFill>
                  <a:srgbClr val="FFFF00"/>
                </a:solidFill>
              </a:rPr>
              <a:t>radiative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region 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Constant luminosity </a:t>
            </a:r>
            <a:r>
              <a:rPr lang="en-US" sz="2800" dirty="0" smtClean="0">
                <a:solidFill>
                  <a:srgbClr val="FFFFFF"/>
                </a:solidFill>
              </a:rPr>
              <a:t>throughout the </a:t>
            </a:r>
            <a:r>
              <a:rPr lang="en-US" sz="2800" dirty="0" err="1" smtClean="0">
                <a:solidFill>
                  <a:srgbClr val="FFFFFF"/>
                </a:solidFill>
              </a:rPr>
              <a:t>radiative</a:t>
            </a:r>
            <a:r>
              <a:rPr lang="en-US" sz="2800" dirty="0" smtClean="0">
                <a:solidFill>
                  <a:srgbClr val="FFFFFF"/>
                </a:solidFill>
              </a:rPr>
              <a:t> region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6844" y="6459338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ee Piso</a:t>
            </a:r>
            <a:r>
              <a:rPr lang="en-US" sz="1400" dirty="0"/>
              <a:t> </a:t>
            </a:r>
            <a:r>
              <a:rPr lang="en-US" sz="1400" dirty="0" smtClean="0"/>
              <a:t>&amp; </a:t>
            </a:r>
            <a:r>
              <a:rPr lang="en-US" sz="1400" dirty="0" err="1" smtClean="0"/>
              <a:t>Youdin</a:t>
            </a:r>
            <a:r>
              <a:rPr lang="en-US" sz="1400" dirty="0"/>
              <a:t> </a:t>
            </a:r>
            <a:r>
              <a:rPr lang="en-US" sz="1400" dirty="0" smtClean="0"/>
              <a:t>(2014) for details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8"/>
    </mc:Choice>
    <mc:Fallback xmlns="">
      <p:transition xmlns:p14="http://schemas.microsoft.com/office/powerpoint/2010/main" spd="slow" advTm="443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_vs_r_SPF1_ta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" y="1339891"/>
            <a:ext cx="4359818" cy="3044952"/>
          </a:xfrm>
          <a:prstGeom prst="rect">
            <a:avLst/>
          </a:prstGeom>
        </p:spPr>
      </p:pic>
      <p:pic>
        <p:nvPicPr>
          <p:cNvPr id="5" name="Picture 4" descr="tplot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59" y="3683000"/>
            <a:ext cx="4427807" cy="309243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5777"/>
            <a:ext cx="8229600" cy="1465583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Static profiles </a:t>
            </a:r>
            <a:r>
              <a:rPr lang="en-US" sz="4200" dirty="0">
                <a:solidFill>
                  <a:srgbClr val="FFFFFF"/>
                </a:solidFill>
              </a:rPr>
              <a:t>connected by global </a:t>
            </a:r>
            <a:r>
              <a:rPr lang="en-US" sz="4200" dirty="0">
                <a:solidFill>
                  <a:srgbClr val="FFFF00"/>
                </a:solidFill>
              </a:rPr>
              <a:t>cooling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smtClean="0">
                <a:solidFill>
                  <a:srgbClr val="FFFF00"/>
                </a:solidFill>
              </a:rPr>
              <a:t>equation</a:t>
            </a:r>
            <a:r>
              <a:rPr lang="en-US" sz="4200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3059" y="2417826"/>
            <a:ext cx="2582333" cy="707886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</a:rPr>
              <a:t>L ~ -</a:t>
            </a:r>
            <a:r>
              <a:rPr lang="en-US" sz="4000" i="1" dirty="0" err="1">
                <a:solidFill>
                  <a:srgbClr val="FFFF00"/>
                </a:solidFill>
              </a:rPr>
              <a:t>dE</a:t>
            </a:r>
            <a:r>
              <a:rPr lang="en-US" sz="4000" i="1" dirty="0">
                <a:solidFill>
                  <a:srgbClr val="FFFF00"/>
                </a:solidFill>
              </a:rPr>
              <a:t>/</a:t>
            </a:r>
            <a:r>
              <a:rPr lang="en-US" sz="4000" i="1" dirty="0" err="1">
                <a:solidFill>
                  <a:srgbClr val="FFFF00"/>
                </a:solidFill>
              </a:rPr>
              <a:t>dt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2898" y="2295371"/>
            <a:ext cx="1203876" cy="12436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190978" y="4642786"/>
            <a:ext cx="1998133" cy="818214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3071" y="5578115"/>
            <a:ext cx="45299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Adiabatic gradient </a:t>
            </a:r>
            <a:r>
              <a:rPr lang="en-US" sz="2400" dirty="0" smtClean="0"/>
              <a:t>relates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rho</a:t>
            </a:r>
            <a:r>
              <a:rPr lang="en-US" sz="2400" dirty="0" smtClean="0"/>
              <a:t> =&gt; determines atmospheric profile and </a:t>
            </a:r>
            <a:r>
              <a:rPr lang="en-US" sz="2400" dirty="0" err="1" smtClean="0"/>
              <a:t>parametrizes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EOS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285" y="3996484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1389" y="6397945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6431" y="1862370"/>
            <a:ext cx="86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RADIATIVE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1221" y="1860917"/>
            <a:ext cx="103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CONVECTIVE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8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5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520" y="3324326"/>
            <a:ext cx="4507468" cy="74222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2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48560" y="2350736"/>
            <a:ext cx="7890793" cy="4207747"/>
            <a:chOff x="648560" y="1918416"/>
            <a:chExt cx="7890793" cy="4207747"/>
          </a:xfrm>
        </p:grpSpPr>
        <p:grpSp>
          <p:nvGrpSpPr>
            <p:cNvPr id="18" name="Group 17"/>
            <p:cNvGrpSpPr/>
            <p:nvPr/>
          </p:nvGrpSpPr>
          <p:grpSpPr>
            <a:xfrm>
              <a:off x="648560" y="1918416"/>
              <a:ext cx="7890793" cy="4207747"/>
              <a:chOff x="553977" y="2418285"/>
              <a:chExt cx="7728656" cy="370787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3977" y="2418285"/>
                <a:ext cx="7728656" cy="37078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00806" y="2617117"/>
                <a:ext cx="7457536" cy="3342962"/>
                <a:chOff x="687294" y="3363028"/>
                <a:chExt cx="7457536" cy="3342962"/>
              </a:xfrm>
            </p:grpSpPr>
            <p:pic>
              <p:nvPicPr>
                <p:cNvPr id="5" name="Picture 4" descr="delad_S_exolunch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94" y="3363028"/>
                  <a:ext cx="3682005" cy="3263900"/>
                </a:xfrm>
                <a:prstGeom prst="rect">
                  <a:avLst/>
                </a:prstGeom>
              </p:spPr>
            </p:pic>
            <p:pic>
              <p:nvPicPr>
                <p:cNvPr id="6" name="Picture 5" descr="delad_S_exolunch_3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0230" y="3442090"/>
                  <a:ext cx="3784600" cy="3263900"/>
                </a:xfrm>
                <a:prstGeom prst="rect">
                  <a:avLst/>
                </a:prstGeom>
              </p:spPr>
            </p:pic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5118074" y="2787477"/>
                <a:ext cx="1614257" cy="11340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530056" y="2462021"/>
                <a:ext cx="1606698" cy="325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Saumon+95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51875" y="5675980"/>
              <a:ext cx="166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Our extension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2810492" y="4672172"/>
            <a:ext cx="1475549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86041" y="4672172"/>
            <a:ext cx="1172660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98778" y="2769700"/>
            <a:ext cx="1519397" cy="655047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8560" y="2350736"/>
            <a:ext cx="7890793" cy="4207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8469" y="2576373"/>
            <a:ext cx="7613985" cy="3793636"/>
            <a:chOff x="687294" y="3363028"/>
            <a:chExt cx="7457536" cy="3342962"/>
          </a:xfrm>
        </p:grpSpPr>
        <p:pic>
          <p:nvPicPr>
            <p:cNvPr id="5" name="Picture 4" descr="delad_S_exolunch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0"/>
            </a:xfrm>
            <a:prstGeom prst="rect">
              <a:avLst/>
            </a:prstGeom>
          </p:spPr>
        </p:pic>
        <p:pic>
          <p:nvPicPr>
            <p:cNvPr id="6" name="Picture 5" descr="delad_S_exolunch_3_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30" y="3442090"/>
              <a:ext cx="3784600" cy="32639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075848" y="2470947"/>
            <a:ext cx="16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H2 dissociation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0492" y="2839711"/>
            <a:ext cx="686516" cy="9555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99432" y="2839711"/>
            <a:ext cx="386609" cy="29251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8759" y="2475660"/>
            <a:ext cx="13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 ionization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14277" y="4561646"/>
            <a:ext cx="1359612" cy="15871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421" y="6116647"/>
            <a:ext cx="1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Ideal gas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8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3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c_vs_a_poly_real_exolunc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13" y="1377108"/>
            <a:ext cx="6864688" cy="51614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9317" y="6092494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192" y="6179247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Variations in       due to non-ideal EOS effects </a:t>
            </a:r>
            <a:r>
              <a:rPr lang="en-US" sz="3200" dirty="0" smtClean="0">
                <a:solidFill>
                  <a:srgbClr val="FFFF00"/>
                </a:solidFill>
              </a:rPr>
              <a:t>INCREASE</a:t>
            </a:r>
            <a:r>
              <a:rPr lang="en-US" sz="3200" dirty="0" smtClean="0"/>
              <a:t> 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27885" y="393744"/>
            <a:ext cx="584168" cy="450291"/>
            <a:chOff x="3046593" y="236149"/>
            <a:chExt cx="584168" cy="450291"/>
          </a:xfrm>
        </p:grpSpPr>
        <p:sp>
          <p:nvSpPr>
            <p:cNvPr id="13" name="Isosceles Triangle 12"/>
            <p:cNvSpPr/>
            <p:nvPr/>
          </p:nvSpPr>
          <p:spPr>
            <a:xfrm>
              <a:off x="3046593" y="236149"/>
              <a:ext cx="313050" cy="28885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4084" y="378663"/>
              <a:ext cx="406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ad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89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6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464" y="4458615"/>
            <a:ext cx="3295833" cy="81411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088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Coagulation </a:t>
            </a:r>
            <a:r>
              <a:rPr lang="en-US" sz="3400" i="1" dirty="0" smtClean="0">
                <a:solidFill>
                  <a:srgbClr val="FFFF00"/>
                </a:solidFill>
              </a:rPr>
              <a:t>p=2.5</a:t>
            </a:r>
            <a:r>
              <a:rPr lang="en-US" sz="3400" dirty="0" smtClean="0">
                <a:solidFill>
                  <a:srgbClr val="FFFF00"/>
                </a:solidFill>
              </a:rPr>
              <a:t> </a:t>
            </a:r>
            <a:r>
              <a:rPr lang="en-US" sz="3400" dirty="0" smtClean="0"/>
              <a:t>may </a:t>
            </a:r>
            <a:r>
              <a:rPr lang="en-US" sz="3400" dirty="0" smtClean="0">
                <a:solidFill>
                  <a:srgbClr val="FFFF00"/>
                </a:solidFill>
              </a:rPr>
              <a:t>decrease</a:t>
            </a:r>
            <a:r>
              <a:rPr lang="en-US" sz="3400" dirty="0" smtClean="0"/>
              <a:t> </a:t>
            </a:r>
            <a:r>
              <a:rPr lang="en-US" sz="3400" dirty="0" err="1" smtClean="0"/>
              <a:t>M</a:t>
            </a:r>
            <a:r>
              <a:rPr lang="en-US" sz="3400" baseline="-25000" dirty="0" err="1" smtClean="0"/>
              <a:t>crit</a:t>
            </a:r>
            <a:r>
              <a:rPr lang="en-US" sz="3400" dirty="0" smtClean="0"/>
              <a:t> by up to </a:t>
            </a:r>
            <a:r>
              <a:rPr lang="en-US" sz="3400" dirty="0" smtClean="0">
                <a:solidFill>
                  <a:srgbClr val="FFFF00"/>
                </a:solidFill>
              </a:rPr>
              <a:t>one order of magnitude</a:t>
            </a:r>
            <a:r>
              <a:rPr lang="en-US" sz="3400" dirty="0" smtClean="0"/>
              <a:t>!</a:t>
            </a:r>
            <a:endParaRPr lang="en-US" sz="3400" dirty="0"/>
          </a:p>
        </p:txBody>
      </p:sp>
      <p:pic>
        <p:nvPicPr>
          <p:cNvPr id="4" name="Picture 3" descr="tco_vs_a_Mc4_co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04" y="1520947"/>
            <a:ext cx="6515938" cy="4899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5012" y="5842391"/>
            <a:ext cx="1255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R</a:t>
            </a:r>
            <a:r>
              <a:rPr lang="en-US" sz="1600" dirty="0" smtClean="0">
                <a:solidFill>
                  <a:srgbClr val="000000"/>
                </a:solidFill>
              </a:rPr>
              <a:t>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211" y="6054076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7658" y="1557028"/>
            <a:ext cx="14620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4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1376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938"/>
            <a:ext cx="8229600" cy="1143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552"/>
            <a:ext cx="8229600" cy="51041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dissociation and </a:t>
            </a:r>
            <a:r>
              <a:rPr lang="en-US" dirty="0" smtClean="0">
                <a:solidFill>
                  <a:srgbClr val="FFFFFF"/>
                </a:solidFill>
              </a:rPr>
              <a:t>variable occupation of H</a:t>
            </a:r>
            <a:r>
              <a:rPr lang="en-US" baseline="-25000" dirty="0" smtClean="0">
                <a:solidFill>
                  <a:srgbClr val="FFFFFF"/>
                </a:solidFill>
              </a:rPr>
              <a:t>2 </a:t>
            </a:r>
            <a:r>
              <a:rPr lang="en-US" dirty="0" smtClean="0">
                <a:solidFill>
                  <a:srgbClr val="FFFFFF"/>
                </a:solidFill>
              </a:rPr>
              <a:t>rotational states </a:t>
            </a:r>
            <a:r>
              <a:rPr lang="en-US" dirty="0" smtClean="0">
                <a:solidFill>
                  <a:srgbClr val="FFFF00"/>
                </a:solidFill>
              </a:rPr>
              <a:t>INCREASE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when compared to an ideal gas </a:t>
            </a:r>
            <a:r>
              <a:rPr lang="en-US" dirty="0" err="1" smtClean="0"/>
              <a:t>polytrope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compared to ISM opacity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~</a:t>
            </a:r>
            <a:r>
              <a:rPr lang="en-US" dirty="0" smtClean="0">
                <a:solidFill>
                  <a:srgbClr val="FFFF00"/>
                </a:solidFill>
              </a:rPr>
              <a:t> 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5 AU </a:t>
            </a:r>
            <a:r>
              <a:rPr lang="en-US" dirty="0" smtClean="0">
                <a:solidFill>
                  <a:srgbClr val="FFFFFF"/>
                </a:solidFill>
              </a:rPr>
              <a:t>and ~ </a:t>
            </a:r>
            <a:r>
              <a:rPr lang="en-US" dirty="0" smtClean="0">
                <a:solidFill>
                  <a:srgbClr val="FFFF00"/>
                </a:solidFill>
              </a:rPr>
              <a:t>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100 AU </a:t>
            </a:r>
            <a:r>
              <a:rPr lang="en-US" dirty="0" smtClean="0">
                <a:solidFill>
                  <a:srgbClr val="FFFFFF"/>
                </a:solidFill>
              </a:rPr>
              <a:t>for a </a:t>
            </a:r>
            <a:r>
              <a:rPr lang="en-US" dirty="0" smtClean="0">
                <a:solidFill>
                  <a:srgbClr val="FFFF00"/>
                </a:solidFill>
              </a:rPr>
              <a:t>realistic EOS </a:t>
            </a:r>
            <a:r>
              <a:rPr lang="en-US" dirty="0" smtClean="0"/>
              <a:t>with H</a:t>
            </a:r>
            <a:r>
              <a:rPr lang="en-US" baseline="-25000" dirty="0" smtClean="0"/>
              <a:t>2</a:t>
            </a:r>
            <a:r>
              <a:rPr lang="en-US" dirty="0" smtClean="0"/>
              <a:t> spin isomers in thermal equilibrium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and grain growth opacity with standard collisional cascade (</a:t>
            </a:r>
            <a:r>
              <a:rPr lang="en-US" i="1" dirty="0" smtClean="0">
                <a:solidFill>
                  <a:srgbClr val="FFFF00"/>
                </a:solidFill>
              </a:rPr>
              <a:t>p=3.5</a:t>
            </a:r>
            <a:r>
              <a:rPr lang="en-US" dirty="0" smtClean="0">
                <a:solidFill>
                  <a:srgbClr val="FFFFFF"/>
                </a:solidFill>
              </a:rPr>
              <a:t>) and </a:t>
            </a:r>
            <a:r>
              <a:rPr lang="en-US" dirty="0" err="1" smtClean="0">
                <a:solidFill>
                  <a:srgbClr val="FFFF00"/>
                </a:solidFill>
              </a:rPr>
              <a:t>s</a:t>
            </a:r>
            <a:r>
              <a:rPr lang="en-US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dirty="0" smtClean="0">
                <a:solidFill>
                  <a:srgbClr val="FFFF00"/>
                </a:solidFill>
              </a:rPr>
              <a:t>=1 cm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may decrease by up to one order of magnitude </a:t>
            </a:r>
            <a:r>
              <a:rPr lang="en-US" dirty="0" smtClean="0">
                <a:solidFill>
                  <a:srgbClr val="FFFFFF"/>
                </a:solidFill>
              </a:rPr>
              <a:t>if coagulation is taken into account (</a:t>
            </a:r>
            <a:r>
              <a:rPr lang="en-US" i="1" dirty="0" smtClean="0">
                <a:solidFill>
                  <a:srgbClr val="FFFF00"/>
                </a:solidFill>
              </a:rPr>
              <a:t>p=2.5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pPr algn="l"/>
            <a:r>
              <a:rPr lang="en-US" sz="33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3377155"/>
            <a:ext cx="6855224" cy="23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rgbClr val="FFFF00"/>
                </a:solidFill>
              </a:rPr>
              <a:t>Snowline Locations in </a:t>
            </a:r>
            <a:r>
              <a:rPr lang="en-US" sz="3300" dirty="0" err="1" smtClean="0">
                <a:solidFill>
                  <a:srgbClr val="FFFF00"/>
                </a:solidFill>
              </a:rPr>
              <a:t>Protoplanetary</a:t>
            </a:r>
            <a:r>
              <a:rPr lang="en-US" sz="3300" dirty="0" smtClean="0">
                <a:solidFill>
                  <a:srgbClr val="FFFF00"/>
                </a:solidFill>
              </a:rPr>
              <a:t> Disks and </a:t>
            </a:r>
            <a:br>
              <a:rPr lang="en-US" sz="3300" dirty="0" smtClean="0">
                <a:solidFill>
                  <a:srgbClr val="FFFF00"/>
                </a:solidFill>
              </a:rPr>
            </a:br>
            <a:r>
              <a:rPr lang="en-US" sz="3300" dirty="0" smtClean="0">
                <a:solidFill>
                  <a:srgbClr val="FFFF00"/>
                </a:solidFill>
              </a:rPr>
              <a:t>C/O ratios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BASIC IDEA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1961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5" name="Picture 4" descr="lodders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47" y="1188303"/>
            <a:ext cx="4798009" cy="545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454" y="6330725"/>
            <a:ext cx="119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Lodders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2009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WHY?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Possible explanation: 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2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13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Gas disk accretes </a:t>
            </a:r>
            <a:r>
              <a:rPr lang="en-US" dirty="0" smtClean="0"/>
              <a:t>onto the central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alpha-disk prescription: </a:t>
            </a:r>
            <a:r>
              <a:rPr lang="en-US" dirty="0" err="1" smtClean="0"/>
              <a:t>ν</a:t>
            </a:r>
            <a:r>
              <a:rPr lang="en-US" dirty="0" smtClean="0"/>
              <a:t> = α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r>
              <a:rPr lang="en-US" dirty="0" smtClean="0"/>
              <a:t>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45" y="2251284"/>
            <a:ext cx="6886222" cy="4232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000" y="613649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Armitage</a:t>
            </a:r>
            <a:r>
              <a:rPr lang="en-US" sz="1400" dirty="0" smtClean="0">
                <a:solidFill>
                  <a:schemeClr val="bg1"/>
                </a:solidFill>
              </a:rPr>
              <a:t> 2009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0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4468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drift_timescales_betaS1_gas_acc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6" y="1634066"/>
            <a:ext cx="6683023" cy="5012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7584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73592" y="64456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1688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desorption distance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transition disks</a:t>
            </a:r>
            <a:r>
              <a:rPr lang="en-US" dirty="0" smtClean="0"/>
              <a:t> agrees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esorption_distance_transition_disk_1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1761066"/>
            <a:ext cx="6033911" cy="452543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44100" y="2297619"/>
            <a:ext cx="0" cy="30246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38416" y="601330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5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r>
              <a:rPr lang="en-US" dirty="0" smtClean="0"/>
              <a:t>Snowlines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/>
              <a:t>for</a:t>
            </a:r>
            <a:r>
              <a:rPr lang="en-US" dirty="0" smtClean="0">
                <a:solidFill>
                  <a:srgbClr val="FFFF00"/>
                </a:solidFill>
              </a:rPr>
              <a:t> 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~50%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</a:p>
          <a:p>
            <a:endParaRPr lang="en-US" dirty="0" smtClean="0"/>
          </a:p>
          <a:p>
            <a:r>
              <a:rPr lang="en-US" dirty="0" smtClean="0"/>
              <a:t>Our results for a </a:t>
            </a:r>
            <a:r>
              <a:rPr lang="en-US" dirty="0" smtClean="0">
                <a:solidFill>
                  <a:srgbClr val="FFFF00"/>
                </a:solidFill>
              </a:rPr>
              <a:t>transition disk </a:t>
            </a:r>
            <a:r>
              <a:rPr lang="en-US" dirty="0" smtClean="0"/>
              <a:t>are consistent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87" y="2702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NEXT STEPS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 descr="disk_semeno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1016834"/>
            <a:ext cx="8972172" cy="515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715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N/O ratios </a:t>
            </a:r>
            <a:r>
              <a:rPr lang="en-US" sz="4000" dirty="0" smtClean="0"/>
              <a:t>can be used as </a:t>
            </a:r>
            <a:r>
              <a:rPr lang="en-US" sz="4000" dirty="0" smtClean="0">
                <a:solidFill>
                  <a:srgbClr val="FFFF00"/>
                </a:solidFill>
              </a:rPr>
              <a:t>tracers </a:t>
            </a:r>
            <a:r>
              <a:rPr lang="en-US" sz="4000" dirty="0" smtClean="0">
                <a:solidFill>
                  <a:srgbClr val="FFFFFF"/>
                </a:solidFill>
              </a:rPr>
              <a:t>of </a:t>
            </a:r>
            <a:r>
              <a:rPr lang="en-US" sz="4000" dirty="0" smtClean="0">
                <a:solidFill>
                  <a:srgbClr val="FFFF00"/>
                </a:solidFill>
              </a:rPr>
              <a:t>atmospheric chemistry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" name="Picture 2" descr="N_O_ratio_sing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47" y="1486096"/>
            <a:ext cx="6863882" cy="51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110" y="123488"/>
            <a:ext cx="6209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Additional </a:t>
            </a:r>
            <a:r>
              <a:rPr lang="en-US" sz="3000" dirty="0" smtClean="0">
                <a:solidFill>
                  <a:srgbClr val="FFFF00"/>
                </a:solidFill>
              </a:rPr>
              <a:t>chemical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rgbClr val="FFFF00"/>
                </a:solidFill>
              </a:rPr>
              <a:t>dynamical</a:t>
            </a:r>
            <a:r>
              <a:rPr lang="en-US" sz="3000" dirty="0" smtClean="0"/>
              <a:t> processes to be </a:t>
            </a:r>
            <a:r>
              <a:rPr lang="en-US" sz="3000" dirty="0" smtClean="0">
                <a:solidFill>
                  <a:srgbClr val="FFFF00"/>
                </a:solidFill>
              </a:rPr>
              <a:t>explored</a:t>
            </a:r>
            <a:endParaRPr lang="en-US" sz="3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9385" y="64693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paper_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43" y="1186190"/>
            <a:ext cx="6829650" cy="5269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2753" y="192448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72753" y="229071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66516" y="1917350"/>
            <a:ext cx="379693" cy="325030"/>
            <a:chOff x="7566516" y="1917350"/>
            <a:chExt cx="379693" cy="325030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566516" y="2290714"/>
            <a:ext cx="379693" cy="325030"/>
            <a:chOff x="7566516" y="1917350"/>
            <a:chExt cx="379693" cy="32503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792110" y="3012724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2110" y="4168652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2110" y="5712580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23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TAKEAWAY POINT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Radial drift and viscous gas accretion move the snowline locations inwards. This affects the C/O ratio in gas and dust throughout the disk, and thus has direct implications in shaping the compositions of nascent giant planets.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Accretion at </a:t>
            </a:r>
            <a:r>
              <a:rPr lang="en-US" dirty="0" smtClean="0">
                <a:solidFill>
                  <a:srgbClr val="FFFF00"/>
                </a:solidFill>
              </a:rPr>
              <a:t>high </a:t>
            </a:r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rates </a:t>
            </a:r>
            <a:r>
              <a:rPr lang="en-US" dirty="0" smtClean="0"/>
              <a:t>yields </a:t>
            </a:r>
            <a:r>
              <a:rPr lang="en-US" dirty="0" smtClean="0">
                <a:solidFill>
                  <a:srgbClr val="FFFF00"/>
                </a:solidFill>
              </a:rPr>
              <a:t>steady state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 descr="core_acc_sket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7" b="10717"/>
          <a:stretch>
            <a:fillRect/>
          </a:stretch>
        </p:blipFill>
        <p:spPr>
          <a:xfrm>
            <a:off x="1443031" y="2602893"/>
            <a:ext cx="6376781" cy="3506984"/>
          </a:xfrm>
        </p:spPr>
      </p:pic>
      <p:sp>
        <p:nvSpPr>
          <p:cNvPr id="7" name="TextBox 6"/>
          <p:cNvSpPr txBox="1"/>
          <p:nvPr/>
        </p:nvSpPr>
        <p:spPr>
          <a:xfrm>
            <a:off x="1035958" y="1721289"/>
            <a:ext cx="641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3600" dirty="0" smtClean="0"/>
              <a:t> is a function of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core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1937" y="3977348"/>
            <a:ext cx="802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2046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7"/>
    </mc:Choice>
    <mc:Fallback xmlns="">
      <p:transition xmlns:p14="http://schemas.microsoft.com/office/powerpoint/2010/main" spd="slow" advTm="518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613647"/>
            <a:ext cx="3558255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ONE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for each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=&gt; ONE core mass for which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dirty="0" smtClean="0">
                <a:solidFill>
                  <a:srgbClr val="FFFF00"/>
                </a:solidFill>
              </a:rPr>
              <a:t>“critical core mass”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68575" y="1716692"/>
            <a:ext cx="5226288" cy="3683182"/>
            <a:chOff x="3668575" y="1204401"/>
            <a:chExt cx="5226288" cy="3683182"/>
          </a:xfrm>
        </p:grpSpPr>
        <p:pic>
          <p:nvPicPr>
            <p:cNvPr id="2" name="Picture 1" descr="acc_co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575" y="1204401"/>
              <a:ext cx="5226288" cy="368318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183832" y="2827939"/>
              <a:ext cx="753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M</a:t>
              </a:r>
              <a:r>
                <a:rPr lang="en-US" sz="1600" baseline="-25000" dirty="0" smtClean="0">
                  <a:solidFill>
                    <a:srgbClr val="FFFFFF"/>
                  </a:solidFill>
                </a:rPr>
                <a:t>core,1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4086" y="2409558"/>
              <a:ext cx="753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</a:t>
              </a:r>
              <a:r>
                <a:rPr lang="en-US" sz="1400" baseline="-25000" dirty="0" smtClean="0">
                  <a:solidFill>
                    <a:schemeClr val="bg1"/>
                  </a:solidFill>
                </a:rPr>
                <a:t>atm,1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6805" y="2692086"/>
              <a:ext cx="76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</a:t>
              </a:r>
              <a:r>
                <a:rPr lang="en-US" sz="1600" baseline="-25000" dirty="0" smtClean="0"/>
                <a:t>core,2</a:t>
              </a:r>
              <a:endParaRPr lang="en-US" sz="16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0110" y="1784490"/>
              <a:ext cx="78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atm,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173631" y="346296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6642" y="342311"/>
            <a:ext cx="602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High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dirty="0" err="1" smtClean="0"/>
              <a:t>lanetesimal</a:t>
            </a:r>
            <a:r>
              <a:rPr lang="en-US" sz="4000" dirty="0" smtClean="0"/>
              <a:t> accretion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02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57"/>
    </mc:Choice>
    <mc:Fallback xmlns="">
      <p:transition xmlns:p14="http://schemas.microsoft.com/office/powerpoint/2010/main" advTm="117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0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5064278" cy="837879"/>
              <a:chOff x="830915" y="5095970"/>
              <a:chExt cx="5064278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5016854" y="2304947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6521" y="5037659"/>
            <a:ext cx="2026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atm</a:t>
            </a:r>
            <a:r>
              <a:rPr lang="en-US" sz="2400" dirty="0" smtClean="0">
                <a:solidFill>
                  <a:srgbClr val="000000"/>
                </a:solidFill>
              </a:rPr>
              <a:t> ≤ </a:t>
            </a:r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endParaRPr lang="en-US" sz="2400" baseline="-25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LOW </a:t>
            </a:r>
            <a:r>
              <a:rPr lang="en-US" sz="2400" dirty="0" err="1" smtClean="0">
                <a:solidFill>
                  <a:srgbClr val="000000"/>
                </a:solidFill>
              </a:rPr>
              <a:t>dM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</a:rPr>
              <a:t>dt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36820</TotalTime>
  <Words>1475</Words>
  <Application>Microsoft Macintosh PowerPoint</Application>
  <PresentationFormat>On-screen Show (4:3)</PresentationFormat>
  <Paragraphs>245</Paragraphs>
  <Slides>50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 Black </vt:lpstr>
      <vt:lpstr>Giant Planet Formation and Snowlines in Protoplanetary Disks</vt:lpstr>
      <vt:lpstr>Core Accretion Model</vt:lpstr>
      <vt:lpstr>Minimum Core Masses for Giant Planet Formation</vt:lpstr>
      <vt:lpstr>Giant planet formation requires fast core growth</vt:lpstr>
      <vt:lpstr>PowerPoint Presentation</vt:lpstr>
      <vt:lpstr>Core Accretion at high planetesimal accretion rates yields steady state</vt:lpstr>
      <vt:lpstr>PowerPoint Presentation</vt:lpstr>
      <vt:lpstr>Planetesimal accretion is not constant at a given location throughout disk life</vt:lpstr>
      <vt:lpstr>Planetesimal accretion is not constant at a given location throughout disk life</vt:lpstr>
      <vt:lpstr>PowerPoint Presentation</vt:lpstr>
      <vt:lpstr>PowerPoint Presentation</vt:lpstr>
      <vt:lpstr>PowerPoint Presentation</vt:lpstr>
      <vt:lpstr>Model Assumptions</vt:lpstr>
      <vt:lpstr>Static profiles connected by global cooling equation  </vt:lpstr>
      <vt:lpstr>PowerPoint Presentation</vt:lpstr>
      <vt:lpstr>PowerPoint Presentation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Variations in       due to non-ideal EOS effects INCREASE Mcrit</vt:lpstr>
      <vt:lpstr>PowerPoint Presentation</vt:lpstr>
      <vt:lpstr>PowerPoint Presentation</vt:lpstr>
      <vt:lpstr>Grain growth opacity DECREASES Mcrit</vt:lpstr>
      <vt:lpstr>Grain growth opacity DECREASES Mcrit</vt:lpstr>
      <vt:lpstr>Coagulation p=2.5 may decrease Mcrit by up to one order of magnitude!</vt:lpstr>
      <vt:lpstr>Summary of Part I</vt:lpstr>
      <vt:lpstr>Core Accretion Model</vt:lpstr>
      <vt:lpstr>Snowline Locations in Protoplanetary Disks and  C/O ratios</vt:lpstr>
      <vt:lpstr>BASIC IDEA</vt:lpstr>
      <vt:lpstr>Disk structure is complex!</vt:lpstr>
      <vt:lpstr>Volatile compounds have been detected in protoplanetary disks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WHY?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Gas disk accretes onto the central star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The desorption distance for transition disks agrees with observations</vt:lpstr>
      <vt:lpstr>Summary of Part II</vt:lpstr>
      <vt:lpstr>NEXT STEPS</vt:lpstr>
      <vt:lpstr>N/O ratios can be used as tracers of atmospheric chemistry</vt:lpstr>
      <vt:lpstr>PowerPoint Presentation</vt:lpstr>
      <vt:lpstr>TAKEAWAY POINT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330</cp:revision>
  <dcterms:created xsi:type="dcterms:W3CDTF">2013-05-20T23:08:21Z</dcterms:created>
  <dcterms:modified xsi:type="dcterms:W3CDTF">2015-11-13T22:40:16Z</dcterms:modified>
</cp:coreProperties>
</file>