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10" r:id="rId18"/>
    <p:sldId id="308" r:id="rId19"/>
    <p:sldId id="309" r:id="rId20"/>
    <p:sldId id="303" r:id="rId21"/>
    <p:sldId id="302" r:id="rId22"/>
    <p:sldId id="265" r:id="rId23"/>
    <p:sldId id="296" r:id="rId24"/>
    <p:sldId id="297" r:id="rId25"/>
    <p:sldId id="298" r:id="rId26"/>
    <p:sldId id="299" r:id="rId27"/>
    <p:sldId id="300" r:id="rId28"/>
    <p:sldId id="301" r:id="rId29"/>
    <p:sldId id="313" r:id="rId30"/>
    <p:sldId id="314" r:id="rId31"/>
    <p:sldId id="336" r:id="rId32"/>
    <p:sldId id="316" r:id="rId33"/>
    <p:sldId id="317" r:id="rId34"/>
    <p:sldId id="318" r:id="rId35"/>
    <p:sldId id="337" r:id="rId36"/>
    <p:sldId id="319" r:id="rId37"/>
    <p:sldId id="320" r:id="rId38"/>
    <p:sldId id="321" r:id="rId39"/>
    <p:sldId id="322" r:id="rId40"/>
    <p:sldId id="328" r:id="rId41"/>
    <p:sldId id="329" r:id="rId42"/>
    <p:sldId id="338" r:id="rId43"/>
    <p:sldId id="330" r:id="rId44"/>
    <p:sldId id="324" r:id="rId45"/>
    <p:sldId id="325" r:id="rId46"/>
    <p:sldId id="340" r:id="rId47"/>
    <p:sldId id="339" r:id="rId48"/>
    <p:sldId id="32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10"/>
            <p14:sldId id="308"/>
            <p14:sldId id="309"/>
            <p14:sldId id="303"/>
            <p14:sldId id="302"/>
            <p14:sldId id="265"/>
            <p14:sldId id="296"/>
            <p14:sldId id="297"/>
            <p14:sldId id="298"/>
            <p14:sldId id="299"/>
            <p14:sldId id="300"/>
            <p14:sldId id="301"/>
            <p14:sldId id="313"/>
            <p14:sldId id="314"/>
            <p14:sldId id="336"/>
            <p14:sldId id="316"/>
            <p14:sldId id="317"/>
            <p14:sldId id="318"/>
            <p14:sldId id="337"/>
            <p14:sldId id="319"/>
            <p14:sldId id="320"/>
            <p14:sldId id="321"/>
            <p14:sldId id="322"/>
            <p14:sldId id="328"/>
            <p14:sldId id="329"/>
            <p14:sldId id="338"/>
            <p14:sldId id="330"/>
            <p14:sldId id="324"/>
            <p14:sldId id="325"/>
            <p14:sldId id="340"/>
            <p14:sldId id="339"/>
            <p14:sldId id="32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94" d="100"/>
          <a:sy n="94" d="100"/>
        </p:scale>
        <p:origin x="-13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commentAuthors" Target="commentAuthor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pPr algn="l"/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/>
              <a:t>Ruth Murray-</a:t>
            </a:r>
            <a:r>
              <a:rPr lang="en-US" sz="2600" dirty="0" smtClean="0"/>
              <a:t>Clay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, </a:t>
            </a:r>
            <a:r>
              <a:rPr lang="en-US" sz="2600" dirty="0"/>
              <a:t>Andrew </a:t>
            </a:r>
            <a:r>
              <a:rPr lang="en-US" sz="2600" dirty="0" smtClean="0"/>
              <a:t>Youdin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1,4</a:t>
            </a:r>
            <a:endParaRPr lang="en-US" sz="2600" dirty="0"/>
          </a:p>
          <a:p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8861" y="4739521"/>
            <a:ext cx="8552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MIT Planetary Lunch Colloquium Series: March 8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, </a:t>
            </a:r>
            <a:r>
              <a:rPr lang="en-US" sz="2200" dirty="0" smtClean="0"/>
              <a:t>2016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06706" y="5582448"/>
            <a:ext cx="4900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Steward Observatory, University of Arizona</a:t>
            </a:r>
          </a:p>
          <a:p>
            <a:pPr algn="ctr"/>
            <a:r>
              <a:rPr lang="en-US" baseline="30000" dirty="0"/>
              <a:t>4</a:t>
            </a:r>
            <a:r>
              <a:rPr lang="en-US" dirty="0"/>
              <a:t>MPIA, Heidelberg</a:t>
            </a:r>
            <a:endParaRPr lang="en-US" baseline="30000" dirty="0"/>
          </a:p>
          <a:p>
            <a:pPr algn="ctr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_vs_a_poly_real_exolun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3" y="1377108"/>
            <a:ext cx="6864688" cy="5161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9317" y="6092494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192" y="6179247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Variations in       due to non-ideal EOS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27885" y="393744"/>
            <a:ext cx="584168" cy="450291"/>
            <a:chOff x="3046593" y="236149"/>
            <a:chExt cx="584168" cy="450291"/>
          </a:xfrm>
        </p:grpSpPr>
        <p:sp>
          <p:nvSpPr>
            <p:cNvPr id="13" name="Isosceles Triangle 12"/>
            <p:cNvSpPr/>
            <p:nvPr/>
          </p:nvSpPr>
          <p:spPr>
            <a:xfrm>
              <a:off x="3046593" y="236149"/>
              <a:ext cx="313050" cy="28885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4084" y="378663"/>
              <a:ext cx="406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89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088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Coagulation </a:t>
            </a:r>
            <a:r>
              <a:rPr lang="en-US" sz="3400" i="1" dirty="0" smtClean="0">
                <a:solidFill>
                  <a:srgbClr val="FFFF00"/>
                </a:solidFill>
              </a:rPr>
              <a:t>p=2.5</a:t>
            </a:r>
            <a:r>
              <a:rPr lang="en-US" sz="3400" dirty="0" smtClean="0">
                <a:solidFill>
                  <a:srgbClr val="FFFF00"/>
                </a:solidFill>
              </a:rPr>
              <a:t> </a:t>
            </a:r>
            <a:r>
              <a:rPr lang="en-US" sz="3400" dirty="0" smtClean="0"/>
              <a:t>may </a:t>
            </a:r>
            <a:r>
              <a:rPr lang="en-US" sz="3400" dirty="0" smtClean="0">
                <a:solidFill>
                  <a:srgbClr val="FFFF00"/>
                </a:solidFill>
              </a:rPr>
              <a:t>decrease</a:t>
            </a:r>
            <a:r>
              <a:rPr lang="en-US" sz="3400" dirty="0" smtClean="0"/>
              <a:t> </a:t>
            </a:r>
            <a:r>
              <a:rPr lang="en-US" sz="3400" dirty="0" err="1" smtClean="0"/>
              <a:t>M</a:t>
            </a:r>
            <a:r>
              <a:rPr lang="en-US" sz="3400" baseline="-25000" dirty="0" err="1" smtClean="0"/>
              <a:t>crit</a:t>
            </a:r>
            <a:r>
              <a:rPr lang="en-US" sz="3400" dirty="0" smtClean="0"/>
              <a:t> by up to </a:t>
            </a:r>
            <a:r>
              <a:rPr lang="en-US" sz="3400" dirty="0" smtClean="0">
                <a:solidFill>
                  <a:srgbClr val="FFFF00"/>
                </a:solidFill>
              </a:rPr>
              <a:t>one order of magnitude</a:t>
            </a:r>
            <a:r>
              <a:rPr lang="en-US" sz="3400" dirty="0" smtClean="0"/>
              <a:t>!</a:t>
            </a:r>
            <a:endParaRPr lang="en-US" sz="3400" dirty="0"/>
          </a:p>
        </p:txBody>
      </p:sp>
      <p:pic>
        <p:nvPicPr>
          <p:cNvPr id="4" name="Picture 3" descr="tco_vs_a_Mc4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04" y="1520947"/>
            <a:ext cx="6515938" cy="4899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012" y="5842391"/>
            <a:ext cx="125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211" y="6054076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7658" y="1557028"/>
            <a:ext cx="14620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4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1376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Disk Compositions </a:t>
            </a:r>
            <a:r>
              <a:rPr lang="en-US" sz="5000" dirty="0" smtClean="0"/>
              <a:t>Regulate</a:t>
            </a:r>
            <a:r>
              <a:rPr lang="en-US" sz="5000" dirty="0" smtClean="0">
                <a:solidFill>
                  <a:srgbClr val="FFFF00"/>
                </a:solidFill>
              </a:rPr>
              <a:t> Planet Compositions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6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2" name="Picture 1" descr="CO_abunda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361688"/>
            <a:ext cx="7295445" cy="5259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6661" y="6297247"/>
            <a:ext cx="153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Molliere+15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ift_timescales_betaS1_gas_acc_ne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0" y="1625080"/>
            <a:ext cx="6725572" cy="5044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1632" y="636456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3592" y="64456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416" y="601330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5033"/>
            <a:ext cx="8229600" cy="1143000"/>
          </a:xfrm>
        </p:spPr>
        <p:txBody>
          <a:bodyPr/>
          <a:lstStyle/>
          <a:p>
            <a:r>
              <a:rPr lang="en-US" dirty="0" smtClean="0"/>
              <a:t>More volatile snowlines in disks</a:t>
            </a:r>
            <a:endParaRPr lang="en-US" dirty="0"/>
          </a:p>
        </p:txBody>
      </p:sp>
      <p:pic>
        <p:nvPicPr>
          <p:cNvPr id="4" name="Picture 3" descr="CNO_and_snowlines_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2" y="1077038"/>
            <a:ext cx="8745602" cy="56239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8906" y="6364561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26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_O_ratio_single_snow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9" y="1443780"/>
            <a:ext cx="7471597" cy="5240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N/O ratios </a:t>
            </a:r>
            <a:r>
              <a:rPr lang="en-US" sz="4000" dirty="0" smtClean="0"/>
              <a:t>may be used as </a:t>
            </a:r>
            <a:r>
              <a:rPr lang="en-US" sz="4000" dirty="0" smtClean="0">
                <a:solidFill>
                  <a:srgbClr val="FFFF00"/>
                </a:solidFill>
              </a:rPr>
              <a:t>tracers </a:t>
            </a:r>
            <a:r>
              <a:rPr lang="en-US" sz="4000" dirty="0" smtClean="0">
                <a:solidFill>
                  <a:srgbClr val="FFFFFF"/>
                </a:solidFill>
              </a:rPr>
              <a:t>of </a:t>
            </a:r>
            <a:r>
              <a:rPr lang="en-US" sz="4000" dirty="0" smtClean="0">
                <a:solidFill>
                  <a:srgbClr val="FFFF00"/>
                </a:solidFill>
              </a:rPr>
              <a:t>atmospheric chemistry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8962" y="6337541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806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  <a:r>
              <a:rPr lang="en-US" dirty="0" smtClean="0"/>
              <a:t>by up to </a:t>
            </a:r>
            <a:r>
              <a:rPr lang="en-US" dirty="0" smtClean="0">
                <a:solidFill>
                  <a:srgbClr val="FFFF00"/>
                </a:solidFill>
              </a:rPr>
              <a:t>50-60%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Our results for a </a:t>
            </a:r>
            <a:r>
              <a:rPr lang="en-US" dirty="0" smtClean="0">
                <a:solidFill>
                  <a:srgbClr val="FFFF00"/>
                </a:solidFill>
              </a:rPr>
              <a:t>transition disk </a:t>
            </a:r>
            <a:r>
              <a:rPr lang="en-US" dirty="0" smtClean="0"/>
              <a:t>are consistent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The </a:t>
            </a:r>
            <a:r>
              <a:rPr lang="en-US" dirty="0">
                <a:solidFill>
                  <a:srgbClr val="FFFF00"/>
                </a:solidFill>
              </a:rPr>
              <a:t>N/O ratio </a:t>
            </a:r>
            <a:r>
              <a:rPr lang="en-US" dirty="0">
                <a:solidFill>
                  <a:srgbClr val="FFFFFF"/>
                </a:solidFill>
              </a:rPr>
              <a:t>is </a:t>
            </a:r>
            <a:r>
              <a:rPr lang="en-US" dirty="0">
                <a:solidFill>
                  <a:srgbClr val="FFFF00"/>
                </a:solidFill>
              </a:rPr>
              <a:t>more enhanced </a:t>
            </a:r>
            <a:r>
              <a:rPr lang="en-US" dirty="0">
                <a:solidFill>
                  <a:srgbClr val="FFFFFF"/>
                </a:solidFill>
              </a:rPr>
              <a:t>than the </a:t>
            </a:r>
            <a:r>
              <a:rPr lang="en-US" dirty="0">
                <a:solidFill>
                  <a:srgbClr val="FFFF00"/>
                </a:solidFill>
              </a:rPr>
              <a:t>C/O ratio </a:t>
            </a:r>
            <a:r>
              <a:rPr lang="en-US" dirty="0">
                <a:solidFill>
                  <a:srgbClr val="FFFFFF"/>
                </a:solidFill>
              </a:rPr>
              <a:t>in the </a:t>
            </a:r>
            <a:r>
              <a:rPr lang="en-US" dirty="0">
                <a:solidFill>
                  <a:srgbClr val="FFFF00"/>
                </a:solidFill>
              </a:rPr>
              <a:t>outer disk </a:t>
            </a:r>
            <a:r>
              <a:rPr lang="en-US" dirty="0">
                <a:solidFill>
                  <a:srgbClr val="FFFFFF"/>
                </a:solidFill>
              </a:rPr>
              <a:t>compared to the stellar value 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36836</TotalTime>
  <Words>1443</Words>
  <Application>Microsoft Macintosh PowerPoint</Application>
  <PresentationFormat>On-screen Show (4:3)</PresentationFormat>
  <Paragraphs>239</Paragraphs>
  <Slides>48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Variations in       due to non-ideal EOS effects INCREASE Mcrit</vt:lpstr>
      <vt:lpstr>PowerPoint Presentation</vt:lpstr>
      <vt:lpstr>PowerPoint Presentation</vt:lpstr>
      <vt:lpstr>Grain growth opacity DECREASES Mcrit</vt:lpstr>
      <vt:lpstr>Grain growth opacity DECREASES Mcrit</vt:lpstr>
      <vt:lpstr>Coagulation p=2.5 may decrease Mcrit by up to one order of magnitude!</vt:lpstr>
      <vt:lpstr>Summary of Part I</vt:lpstr>
      <vt:lpstr>Core Accretion Model</vt:lpstr>
      <vt:lpstr>Snowline Locations in Protoplanetary Disks and  C/O ratios</vt:lpstr>
      <vt:lpstr>Disk Compositions Regulate Planet Compositions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More volatile snowlines in disks</vt:lpstr>
      <vt:lpstr>N/O ratios may be used as tracers of atmospheric chemistry</vt:lpstr>
      <vt:lpstr>Summary of Part II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343</cp:revision>
  <dcterms:created xsi:type="dcterms:W3CDTF">2013-05-20T23:08:21Z</dcterms:created>
  <dcterms:modified xsi:type="dcterms:W3CDTF">2016-03-01T00:03:45Z</dcterms:modified>
</cp:coreProperties>
</file>