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1" r:id="rId3"/>
    <p:sldId id="348" r:id="rId4"/>
    <p:sldId id="354" r:id="rId5"/>
    <p:sldId id="342" r:id="rId6"/>
    <p:sldId id="335" r:id="rId7"/>
    <p:sldId id="336" r:id="rId8"/>
    <p:sldId id="337" r:id="rId9"/>
    <p:sldId id="341" r:id="rId10"/>
    <p:sldId id="350" r:id="rId11"/>
    <p:sldId id="315" r:id="rId12"/>
    <p:sldId id="316" r:id="rId13"/>
    <p:sldId id="353" r:id="rId14"/>
    <p:sldId id="331" r:id="rId15"/>
    <p:sldId id="320" r:id="rId16"/>
    <p:sldId id="332" r:id="rId17"/>
    <p:sldId id="322" r:id="rId18"/>
    <p:sldId id="323" r:id="rId19"/>
    <p:sldId id="324" r:id="rId20"/>
    <p:sldId id="340" r:id="rId21"/>
    <p:sldId id="333" r:id="rId22"/>
    <p:sldId id="326" r:id="rId23"/>
    <p:sldId id="352" r:id="rId24"/>
    <p:sldId id="339" r:id="rId25"/>
    <p:sldId id="345" r:id="rId26"/>
    <p:sldId id="346" r:id="rId27"/>
    <p:sldId id="347" r:id="rId28"/>
    <p:sldId id="349" r:id="rId29"/>
    <p:sldId id="3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48"/>
            <p14:sldId id="354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20"/>
            <p14:sldId id="332"/>
            <p14:sldId id="322"/>
            <p14:sldId id="323"/>
            <p14:sldId id="324"/>
            <p14:sldId id="340"/>
            <p14:sldId id="333"/>
            <p14:sldId id="326"/>
            <p14:sldId id="352"/>
            <p14:sldId id="339"/>
            <p14:sldId id="345"/>
            <p14:sldId id="346"/>
            <p14:sldId id="347"/>
            <p14:sldId id="349"/>
            <p14:sldId id="35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076" autoAdjust="0"/>
  </p:normalViewPr>
  <p:slideViewPr>
    <p:cSldViewPr snapToGrid="0" snapToObjects="1">
      <p:cViewPr>
        <p:scale>
          <a:sx n="94" d="100"/>
          <a:sy n="94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Disk Volatile Chemistry and Dynamics in Shaping the Compositions of Nascent Planets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</a:t>
            </a:r>
            <a:r>
              <a:rPr lang="en-US" sz="2600" dirty="0" smtClean="0"/>
              <a:t>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 smtClean="0"/>
              <a:t>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r>
              <a:rPr lang="en-US" sz="2600" dirty="0" smtClean="0"/>
              <a:t>, </a:t>
            </a:r>
            <a:r>
              <a:rPr lang="en-US" sz="2600" dirty="0" smtClean="0"/>
              <a:t>Andrew Youdin</a:t>
            </a:r>
            <a:r>
              <a:rPr lang="en-US" sz="2600" baseline="30000" dirty="0" smtClean="0"/>
              <a:t>4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0138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</a:t>
            </a:r>
            <a:r>
              <a:rPr lang="en-US" dirty="0" smtClean="0"/>
              <a:t>of California Santa </a:t>
            </a:r>
            <a:r>
              <a:rPr lang="en-US" dirty="0" smtClean="0"/>
              <a:t>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  <a:endParaRPr lang="en-US" dirty="0" smtClean="0"/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University of Arizona</a:t>
            </a:r>
            <a:endParaRPr lang="en-US" baseline="30000" dirty="0" smtClean="0"/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AAS 227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Meeting, Kissimmee, Florida: January 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</a:t>
            </a:r>
            <a:r>
              <a:rPr lang="en-US" sz="4000" dirty="0" smtClean="0">
                <a:solidFill>
                  <a:srgbClr val="FFFF00"/>
                </a:solidFill>
              </a:rPr>
              <a:t>C</a:t>
            </a:r>
            <a:r>
              <a:rPr lang="en-US" sz="4000" dirty="0" smtClean="0">
                <a:solidFill>
                  <a:srgbClr val="FFFF00"/>
                </a:solidFill>
              </a:rPr>
              <a:t>/</a:t>
            </a:r>
            <a:r>
              <a:rPr lang="en-US" sz="4000" dirty="0" smtClean="0">
                <a:solidFill>
                  <a:srgbClr val="FFFF00"/>
                </a:solidFill>
              </a:rPr>
              <a:t>O/N </a:t>
            </a:r>
            <a:r>
              <a:rPr lang="en-US" sz="4000" dirty="0" smtClean="0">
                <a:solidFill>
                  <a:srgbClr val="FFFF00"/>
                </a:solidFill>
              </a:rPr>
              <a:t>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</a:t>
            </a:r>
            <a:r>
              <a:rPr lang="en-US" sz="1400" dirty="0" smtClean="0">
                <a:solidFill>
                  <a:srgbClr val="000000"/>
                </a:solidFill>
              </a:rPr>
              <a:t>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</a:t>
            </a:r>
            <a:r>
              <a:rPr lang="en-US" dirty="0" smtClean="0">
                <a:solidFill>
                  <a:schemeClr val="bg1"/>
                </a:solidFill>
              </a:rPr>
              <a:t>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O_and_snowlines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1663701"/>
            <a:ext cx="9020913" cy="40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98" y="54188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</a:t>
            </a:r>
            <a:r>
              <a:rPr lang="en-US" sz="4000" dirty="0" smtClean="0"/>
              <a:t> </a:t>
            </a:r>
            <a:r>
              <a:rPr lang="en-US" sz="4000" dirty="0" smtClean="0"/>
              <a:t>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</a:t>
            </a:r>
            <a:r>
              <a:rPr lang="en-US" dirty="0" smtClean="0">
                <a:solidFill>
                  <a:srgbClr val="FFFF00"/>
                </a:solidFill>
              </a:rPr>
              <a:t>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</a:t>
            </a:r>
            <a:r>
              <a:rPr lang="en-US" dirty="0" smtClean="0"/>
              <a:t>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</a:t>
            </a:r>
            <a:r>
              <a:rPr lang="en-US" dirty="0" smtClean="0">
                <a:solidFill>
                  <a:srgbClr val="FFFF00"/>
                </a:solidFill>
              </a:rPr>
              <a:t>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N/O ratio </a:t>
            </a:r>
            <a:r>
              <a:rPr lang="en-US" dirty="0" smtClean="0">
                <a:solidFill>
                  <a:srgbClr val="FFFFFF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more enhanced </a:t>
            </a:r>
            <a:r>
              <a:rPr lang="en-US" dirty="0" smtClean="0">
                <a:solidFill>
                  <a:srgbClr val="FFFFFF"/>
                </a:solidFill>
              </a:rPr>
              <a:t>than the </a:t>
            </a:r>
            <a:r>
              <a:rPr lang="en-US" dirty="0" smtClean="0">
                <a:solidFill>
                  <a:srgbClr val="FFFF00"/>
                </a:solidFill>
              </a:rPr>
              <a:t>C/O ratio </a:t>
            </a:r>
            <a:r>
              <a:rPr lang="en-US" dirty="0" smtClean="0">
                <a:solidFill>
                  <a:srgbClr val="FFFFFF"/>
                </a:solidFill>
              </a:rPr>
              <a:t>in the </a:t>
            </a:r>
            <a:r>
              <a:rPr lang="en-US" dirty="0" smtClean="0">
                <a:solidFill>
                  <a:srgbClr val="FFFF00"/>
                </a:solidFill>
              </a:rPr>
              <a:t>outer disk </a:t>
            </a:r>
            <a:r>
              <a:rPr lang="en-US" dirty="0" smtClean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1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124402"/>
            <a:ext cx="8229600" cy="1389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FF00"/>
                </a:solidFill>
              </a:rPr>
              <a:t>Minimum Core Mass </a:t>
            </a:r>
            <a:r>
              <a:rPr lang="en-US" sz="4200" dirty="0" smtClean="0"/>
              <a:t>to form </a:t>
            </a:r>
            <a:r>
              <a:rPr lang="en-US" sz="4200" dirty="0" smtClean="0">
                <a:solidFill>
                  <a:srgbClr val="FFFF00"/>
                </a:solidFill>
              </a:rPr>
              <a:t>Gas Giants </a:t>
            </a:r>
            <a:r>
              <a:rPr lang="en-US" sz="4200" dirty="0" smtClean="0"/>
              <a:t>depends sensitively on </a:t>
            </a:r>
            <a:r>
              <a:rPr lang="en-US" sz="4200" dirty="0" smtClean="0">
                <a:solidFill>
                  <a:srgbClr val="FFFF00"/>
                </a:solidFill>
              </a:rPr>
              <a:t>disk physics </a:t>
            </a:r>
            <a:r>
              <a:rPr lang="en-US" sz="4200" dirty="0" smtClean="0"/>
              <a:t>and </a:t>
            </a:r>
            <a:r>
              <a:rPr lang="en-US" sz="4200" dirty="0" smtClean="0">
                <a:solidFill>
                  <a:srgbClr val="FFFF00"/>
                </a:solidFill>
              </a:rPr>
              <a:t>chemistry</a:t>
            </a:r>
            <a:endParaRPr 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2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04 at 11.02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06" y="2074333"/>
            <a:ext cx="4028913" cy="3922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5543341" y="5524115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0" y="1979902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</a:t>
            </a:r>
            <a:r>
              <a:rPr lang="en-US" sz="3200" dirty="0" smtClean="0"/>
              <a:t>ideal </a:t>
            </a:r>
            <a:r>
              <a:rPr lang="en-US" sz="3200" dirty="0" smtClean="0"/>
              <a:t>Equation Of State (EOS) </a:t>
            </a:r>
            <a:r>
              <a:rPr lang="en-US" sz="3200" dirty="0" smtClean="0"/>
              <a:t>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41196</TotalTime>
  <Words>811</Words>
  <Application>Microsoft Macintosh PowerPoint</Application>
  <PresentationFormat>On-screen Show (4:3)</PresentationFormat>
  <Paragraphs>99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The Role of Disk Volatile Chemistry and Dynamics in Shaping the Compositions of Nascent Planets</vt:lpstr>
      <vt:lpstr>Core Accretion Model</vt:lpstr>
      <vt:lpstr>Minimum Core Masses for Giant Planet Formation</vt:lpstr>
      <vt:lpstr>PowerPoint Presentation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C/O/N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Timescales for desorption, radial drift and gas accretion ARE comparable</vt:lpstr>
      <vt:lpstr>We determined upper limits for the C/O ratio across the disk</vt:lpstr>
      <vt:lpstr>More volatile snowlines in disks</vt:lpstr>
      <vt:lpstr>N/O ratios may be used as tracers of atmospheric chemistry</vt:lpstr>
      <vt:lpstr>Summary</vt:lpstr>
      <vt:lpstr>PowerPoint Presentation</vt:lpstr>
      <vt:lpstr>The desorption distance for transition disks agrees with observations</vt:lpstr>
      <vt:lpstr>Volatile compounds have been detected in protoplanetary disks</vt:lpstr>
      <vt:lpstr>Radial drift affects snowline location</vt:lpstr>
      <vt:lpstr>Some giant planets may have C/O ratios different from the stellar value of 0.54 </vt:lpstr>
      <vt:lpstr>PowerPoint Presentation</vt:lpstr>
      <vt:lpstr>Snowlines of volatile molecules have been detected in disks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384</cp:revision>
  <dcterms:created xsi:type="dcterms:W3CDTF">2013-05-20T23:08:21Z</dcterms:created>
  <dcterms:modified xsi:type="dcterms:W3CDTF">2016-01-07T15:56:28Z</dcterms:modified>
</cp:coreProperties>
</file>