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10" r:id="rId18"/>
    <p:sldId id="308" r:id="rId19"/>
    <p:sldId id="309" r:id="rId20"/>
    <p:sldId id="303" r:id="rId21"/>
    <p:sldId id="302" r:id="rId22"/>
    <p:sldId id="26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14" r:id="rId31"/>
    <p:sldId id="315" r:id="rId32"/>
    <p:sldId id="316" r:id="rId33"/>
    <p:sldId id="317" r:id="rId34"/>
    <p:sldId id="318" r:id="rId35"/>
    <p:sldId id="331" r:id="rId36"/>
    <p:sldId id="319" r:id="rId37"/>
    <p:sldId id="320" r:id="rId38"/>
    <p:sldId id="321" r:id="rId39"/>
    <p:sldId id="322" r:id="rId40"/>
    <p:sldId id="328" r:id="rId41"/>
    <p:sldId id="329" r:id="rId42"/>
    <p:sldId id="323" r:id="rId43"/>
    <p:sldId id="330" r:id="rId44"/>
    <p:sldId id="324" r:id="rId45"/>
    <p:sldId id="325" r:id="rId46"/>
    <p:sldId id="326" r:id="rId47"/>
    <p:sldId id="335" r:id="rId48"/>
    <p:sldId id="333" r:id="rId49"/>
    <p:sldId id="334" r:id="rId50"/>
    <p:sldId id="32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10"/>
            <p14:sldId id="308"/>
            <p14:sldId id="309"/>
            <p14:sldId id="303"/>
            <p14:sldId id="302"/>
            <p14:sldId id="265"/>
            <p14:sldId id="296"/>
            <p14:sldId id="297"/>
            <p14:sldId id="298"/>
            <p14:sldId id="299"/>
            <p14:sldId id="300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5"/>
            <p14:sldId id="326"/>
            <p14:sldId id="335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94" d="100"/>
          <a:sy n="94" d="100"/>
        </p:scale>
        <p:origin x="-944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12/30/15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12/30/15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University of Chicago </a:t>
            </a:r>
            <a:r>
              <a:rPr lang="en-US" sz="2200" dirty="0" err="1" smtClean="0"/>
              <a:t>Exoplanet</a:t>
            </a:r>
            <a:r>
              <a:rPr lang="en-US" sz="2200" dirty="0" smtClean="0"/>
              <a:t> Journal Club: November 16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82448"/>
            <a:ext cx="490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</a:p>
          <a:p>
            <a:pPr algn="ctr"/>
            <a:r>
              <a:rPr lang="en-US" baseline="30000" dirty="0"/>
              <a:t>4</a:t>
            </a:r>
            <a:r>
              <a:rPr lang="en-US" dirty="0"/>
              <a:t>MPIA, Heidelberg</a:t>
            </a:r>
            <a:endParaRPr lang="en-US" baseline="30000" dirty="0"/>
          </a:p>
          <a:p>
            <a:pPr algn="ctr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_vs_a_poly_real_exolun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3" y="1377108"/>
            <a:ext cx="6864688" cy="51614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69317" y="6092494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192" y="6179247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Variations in       due to non-ideal EOS 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27885" y="393744"/>
            <a:ext cx="584168" cy="450291"/>
            <a:chOff x="3046593" y="236149"/>
            <a:chExt cx="584168" cy="450291"/>
          </a:xfrm>
        </p:grpSpPr>
        <p:sp>
          <p:nvSpPr>
            <p:cNvPr id="13" name="Isosceles Triangle 12"/>
            <p:cNvSpPr/>
            <p:nvPr/>
          </p:nvSpPr>
          <p:spPr>
            <a:xfrm>
              <a:off x="3046593" y="236149"/>
              <a:ext cx="313050" cy="28885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24084" y="378663"/>
              <a:ext cx="406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893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Coagulation </a:t>
            </a:r>
            <a:r>
              <a:rPr lang="en-US" sz="3400" i="1" dirty="0" smtClean="0">
                <a:solidFill>
                  <a:srgbClr val="FFFF00"/>
                </a:solidFill>
              </a:rPr>
              <a:t>p=2.5</a:t>
            </a:r>
            <a:r>
              <a:rPr lang="en-US" sz="3400" dirty="0" smtClean="0">
                <a:solidFill>
                  <a:srgbClr val="FFFF00"/>
                </a:solidFill>
              </a:rPr>
              <a:t> </a:t>
            </a:r>
            <a:r>
              <a:rPr lang="en-US" sz="3400" dirty="0" smtClean="0"/>
              <a:t>may </a:t>
            </a:r>
            <a:r>
              <a:rPr lang="en-US" sz="3400" dirty="0" smtClean="0">
                <a:solidFill>
                  <a:srgbClr val="FFFF00"/>
                </a:solidFill>
              </a:rPr>
              <a:t>decrease</a:t>
            </a:r>
            <a:r>
              <a:rPr lang="en-US" sz="3400" dirty="0" smtClean="0"/>
              <a:t> </a:t>
            </a:r>
            <a:r>
              <a:rPr lang="en-US" sz="3400" dirty="0" err="1" smtClean="0"/>
              <a:t>M</a:t>
            </a:r>
            <a:r>
              <a:rPr lang="en-US" sz="3400" baseline="-25000" dirty="0" err="1" smtClean="0"/>
              <a:t>crit</a:t>
            </a:r>
            <a:r>
              <a:rPr lang="en-US" sz="3400" dirty="0" smtClean="0"/>
              <a:t> by up to </a:t>
            </a:r>
            <a:r>
              <a:rPr lang="en-US" sz="3400" dirty="0" smtClean="0">
                <a:solidFill>
                  <a:srgbClr val="FFFF00"/>
                </a:solidFill>
              </a:rPr>
              <a:t>one order of magnitude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pic>
        <p:nvPicPr>
          <p:cNvPr id="4" name="Picture 3" descr="tco_vs_a_Mc4_com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04" y="1520947"/>
            <a:ext cx="6515938" cy="48992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12" y="5842391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211" y="6054076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7658" y="1557028"/>
            <a:ext cx="14620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4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1376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7584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592" y="64456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r>
              <a:rPr lang="en-US" dirty="0" smtClean="0"/>
              <a:t>Our results for a </a:t>
            </a:r>
            <a:r>
              <a:rPr lang="en-US" dirty="0" smtClean="0">
                <a:solidFill>
                  <a:srgbClr val="FFFF00"/>
                </a:solidFill>
              </a:rPr>
              <a:t>transition disk </a:t>
            </a:r>
            <a:r>
              <a:rPr lang="en-US" dirty="0" smtClean="0"/>
              <a:t>are consistent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N/O ratios </a:t>
            </a:r>
            <a:r>
              <a:rPr lang="en-US" sz="4000" dirty="0" smtClean="0"/>
              <a:t>can be used as </a:t>
            </a:r>
            <a:r>
              <a:rPr lang="en-US" sz="4000" dirty="0" smtClean="0">
                <a:solidFill>
                  <a:srgbClr val="FFFF00"/>
                </a:solidFill>
              </a:rPr>
              <a:t>tracers </a:t>
            </a:r>
            <a:r>
              <a:rPr lang="en-US" sz="4000" dirty="0" smtClean="0">
                <a:solidFill>
                  <a:srgbClr val="FFFFFF"/>
                </a:solidFill>
              </a:rPr>
              <a:t>of </a:t>
            </a:r>
            <a:r>
              <a:rPr lang="en-US" sz="4000" dirty="0" smtClean="0">
                <a:solidFill>
                  <a:srgbClr val="FFFF00"/>
                </a:solidFill>
              </a:rPr>
              <a:t>atmospheric chemistry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Picture 2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47" y="1486096"/>
            <a:ext cx="6863882" cy="51479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77650" y="631052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</a:t>
            </a:r>
            <a:r>
              <a:rPr lang="en-US" sz="1400" dirty="0" smtClean="0">
                <a:solidFill>
                  <a:schemeClr val="bg1"/>
                </a:solidFill>
              </a:rPr>
              <a:t>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36830</TotalTime>
  <Words>1486</Words>
  <Application>Microsoft Macintosh PowerPoint</Application>
  <PresentationFormat>On-screen Show (4:3)</PresentationFormat>
  <Paragraphs>246</Paragraphs>
  <Slides>50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Variations in       due to non-ideal EOS effects INCREASE Mcrit</vt:lpstr>
      <vt:lpstr>PowerPoint Presentation</vt:lpstr>
      <vt:lpstr>PowerPoint Presentation</vt:lpstr>
      <vt:lpstr>Grain growth opacity DECREASES Mcrit</vt:lpstr>
      <vt:lpstr>Grain growth opacity DECREASES Mcrit</vt:lpstr>
      <vt:lpstr>Coagulation p=2.5 may decrease Mcrit by up to one order of magnitude!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The desorption distance for transition disks agrees with observations</vt:lpstr>
      <vt:lpstr>Summary of Part II</vt:lpstr>
      <vt:lpstr>NEXT STEPS</vt:lpstr>
      <vt:lpstr>N/O ratios can be used as tracers of atmospheric chemistry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331</cp:revision>
  <dcterms:created xsi:type="dcterms:W3CDTF">2013-05-20T23:08:21Z</dcterms:created>
  <dcterms:modified xsi:type="dcterms:W3CDTF">2015-12-30T06:16:45Z</dcterms:modified>
</cp:coreProperties>
</file>