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2" r:id="rId49"/>
    <p:sldId id="333" r:id="rId50"/>
    <p:sldId id="334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2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8125" autoAdjust="0"/>
  </p:normalViewPr>
  <p:slideViewPr>
    <p:cSldViewPr snapToGrid="0" snapToObjects="1">
      <p:cViewPr>
        <p:scale>
          <a:sx n="94" d="100"/>
          <a:sy n="94" d="100"/>
        </p:scale>
        <p:origin x="-212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481619" cy="147632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Ana-Maria Piso </a:t>
            </a:r>
          </a:p>
          <a:p>
            <a:r>
              <a:rPr lang="en-US" sz="2000" dirty="0"/>
              <a:t>Harvard-Smithsonian Center for Astrophysics</a:t>
            </a:r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15839" y="5214851"/>
            <a:ext cx="370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CIPS Seminar</a:t>
            </a:r>
            <a:r>
              <a:rPr lang="en-US" dirty="0"/>
              <a:t>:</a:t>
            </a:r>
            <a:r>
              <a:rPr lang="en-US" dirty="0" smtClean="0"/>
              <a:t> September 30</a:t>
            </a:r>
            <a:r>
              <a:rPr lang="en-US" baseline="30000" dirty="0" smtClean="0"/>
              <a:t>th</a:t>
            </a:r>
            <a:r>
              <a:rPr lang="en-US" dirty="0" smtClean="0"/>
              <a:t> 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2823" y="62429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357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8157" y="62429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6022" y="5860638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859"/>
            <a:ext cx="8229600" cy="1143000"/>
          </a:xfrm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rgbClr val="FFFF00"/>
                </a:solidFill>
              </a:rPr>
              <a:t>NEXT STEPS</a:t>
            </a:r>
            <a:endParaRPr lang="en-US" sz="9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Nitrogen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Nitrogen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abundant</a:t>
            </a:r>
            <a:r>
              <a:rPr lang="en-US" dirty="0" smtClean="0"/>
              <a:t> in the Solar System and in disks, but its </a:t>
            </a:r>
            <a:r>
              <a:rPr lang="en-US" dirty="0" smtClean="0">
                <a:solidFill>
                  <a:srgbClr val="FFFF00"/>
                </a:solidFill>
              </a:rPr>
              <a:t>dominant form is largely unknown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Primarily found as 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FF00"/>
                </a:solidFill>
              </a:rPr>
              <a:t>~10%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FF00"/>
                </a:solidFill>
              </a:rPr>
              <a:t>nitrogen abundance</a:t>
            </a:r>
            <a:r>
              <a:rPr lang="en-US" dirty="0" smtClean="0"/>
              <a:t> may be carried by </a:t>
            </a:r>
            <a:r>
              <a:rPr lang="en-US" dirty="0" smtClean="0">
                <a:solidFill>
                  <a:srgbClr val="FFFF00"/>
                </a:solidFill>
              </a:rPr>
              <a:t>NH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(e.g., </a:t>
            </a:r>
            <a:r>
              <a:rPr lang="en-US" dirty="0" err="1" smtClean="0"/>
              <a:t>Lahuis</a:t>
            </a:r>
            <a:r>
              <a:rPr lang="en-US" dirty="0" smtClean="0"/>
              <a:t> </a:t>
            </a:r>
            <a:r>
              <a:rPr lang="en-US" dirty="0"/>
              <a:t>&amp; van </a:t>
            </a:r>
            <a:r>
              <a:rPr lang="en-US" dirty="0" err="1" smtClean="0"/>
              <a:t>Dishoeck</a:t>
            </a:r>
            <a:r>
              <a:rPr lang="en-US" dirty="0"/>
              <a:t> </a:t>
            </a:r>
            <a:r>
              <a:rPr lang="en-US" dirty="0" smtClean="0"/>
              <a:t>2000)</a:t>
            </a:r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dirty="0">
                <a:solidFill>
                  <a:srgbClr val="FFFF00"/>
                </a:solidFill>
              </a:rPr>
              <a:t>abundance patterns </a:t>
            </a:r>
            <a:r>
              <a:rPr lang="en-US" dirty="0"/>
              <a:t>both from the </a:t>
            </a:r>
            <a:r>
              <a:rPr lang="en-US" dirty="0">
                <a:solidFill>
                  <a:srgbClr val="FFFF00"/>
                </a:solidFill>
              </a:rPr>
              <a:t>Solar S</a:t>
            </a:r>
            <a:r>
              <a:rPr lang="en-US" dirty="0" smtClean="0">
                <a:solidFill>
                  <a:srgbClr val="FFFF00"/>
                </a:solidFill>
              </a:rPr>
              <a:t>ystem</a:t>
            </a:r>
            <a:r>
              <a:rPr lang="en-US" dirty="0" smtClean="0"/>
              <a:t> and </a:t>
            </a:r>
            <a:r>
              <a:rPr lang="en-US" dirty="0"/>
              <a:t>from </a:t>
            </a:r>
            <a:r>
              <a:rPr lang="en-US" dirty="0">
                <a:solidFill>
                  <a:srgbClr val="FFFF00"/>
                </a:solidFill>
              </a:rPr>
              <a:t>disk chemistry models </a:t>
            </a:r>
            <a:r>
              <a:rPr lang="en-US" dirty="0"/>
              <a:t>(e.g., Schwarz &amp; Bergin 2014</a:t>
            </a:r>
            <a:r>
              <a:rPr lang="en-US" dirty="0" smtClean="0"/>
              <a:t>) to define the </a:t>
            </a:r>
            <a:r>
              <a:rPr lang="en-US" dirty="0" smtClean="0">
                <a:solidFill>
                  <a:srgbClr val="FFFF00"/>
                </a:solidFill>
              </a:rPr>
              <a:t>range of abundance of different nitrogen carriers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176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Expected abundances</a:t>
            </a:r>
            <a:r>
              <a:rPr lang="en-US" sz="3000" dirty="0" smtClean="0"/>
              <a:t> of </a:t>
            </a:r>
            <a:r>
              <a:rPr lang="en-US" sz="3000" dirty="0" smtClean="0">
                <a:solidFill>
                  <a:srgbClr val="FFFF00"/>
                </a:solidFill>
              </a:rPr>
              <a:t>NH3</a:t>
            </a:r>
            <a:r>
              <a:rPr lang="en-US" sz="3000" dirty="0" smtClean="0"/>
              <a:t> do not change </a:t>
            </a:r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 smtClean="0">
                <a:solidFill>
                  <a:srgbClr val="FFFF00"/>
                </a:solidFill>
              </a:rPr>
              <a:t>/O</a:t>
            </a:r>
            <a:r>
              <a:rPr lang="en-US" sz="3000" dirty="0" smtClean="0"/>
              <a:t> results significantly</a:t>
            </a:r>
            <a:endParaRPr lang="en-US" sz="3000" dirty="0"/>
          </a:p>
        </p:txBody>
      </p:sp>
      <p:pic>
        <p:nvPicPr>
          <p:cNvPr id="4" name="Picture 3" descr="C_O_ratio_CH4_te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90" y="994833"/>
            <a:ext cx="3748852" cy="5623277"/>
          </a:xfrm>
          <a:prstGeom prst="rect">
            <a:avLst/>
          </a:prstGeom>
        </p:spPr>
      </p:pic>
      <p:pic>
        <p:nvPicPr>
          <p:cNvPr id="3" name="Picture 2" descr="N_O_ratio_te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09" y="1095021"/>
            <a:ext cx="3657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8-31 at 2.2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87" y="1259419"/>
            <a:ext cx="5397972" cy="54786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29488</TotalTime>
  <Words>1482</Words>
  <Application>Microsoft Macintosh PowerPoint</Application>
  <PresentationFormat>On-screen Show (4:3)</PresentationFormat>
  <Paragraphs>246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Nitrogen Abundance</vt:lpstr>
      <vt:lpstr>Expected abundances of NH3 do not change N/O results significantly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302</cp:revision>
  <dcterms:created xsi:type="dcterms:W3CDTF">2013-05-20T23:08:21Z</dcterms:created>
  <dcterms:modified xsi:type="dcterms:W3CDTF">2015-09-25T06:13:12Z</dcterms:modified>
</cp:coreProperties>
</file>