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8C00"/>
    <a:srgbClr val="C71585"/>
    <a:srgbClr val="FF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22" autoAdjust="0"/>
  </p:normalViewPr>
  <p:slideViewPr>
    <p:cSldViewPr snapToGrid="0" snapToObjects="1">
      <p:cViewPr>
        <p:scale>
          <a:sx n="232" d="100"/>
          <a:sy n="232" d="100"/>
        </p:scale>
        <p:origin x="-80" y="29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9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6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6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3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54A9-AF41-AF4B-845E-C39B79FC07D9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1" y="2935459"/>
            <a:ext cx="2391449" cy="1670218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3502" y="157028"/>
            <a:ext cx="68205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/>
              <a:t>Minimum Core Masses for Giant Planet Formation</a:t>
            </a:r>
          </a:p>
          <a:p>
            <a:pPr algn="ctr"/>
            <a:r>
              <a:rPr lang="en-US" sz="1700" dirty="0" smtClean="0"/>
              <a:t>Piso, </a:t>
            </a:r>
            <a:r>
              <a:rPr lang="en-US" sz="1700" dirty="0" err="1" smtClean="0"/>
              <a:t>Youdin</a:t>
            </a:r>
            <a:r>
              <a:rPr lang="en-US" sz="1700" dirty="0" smtClean="0"/>
              <a:t>, &amp; Murray-Clay (</a:t>
            </a:r>
            <a:r>
              <a:rPr lang="en-US" sz="1700" dirty="0" err="1" smtClean="0"/>
              <a:t>ApJ</a:t>
            </a:r>
            <a:r>
              <a:rPr lang="en-US" sz="1700" dirty="0" smtClean="0"/>
              <a:t>, 2015, 800, 82) </a:t>
            </a:r>
          </a:p>
          <a:p>
            <a:pPr algn="ctr"/>
            <a:r>
              <a:rPr lang="en-US" sz="1700" dirty="0" smtClean="0"/>
              <a:t>Piso </a:t>
            </a:r>
            <a:r>
              <a:rPr lang="en-US" sz="1700" dirty="0"/>
              <a:t>&amp; </a:t>
            </a:r>
            <a:r>
              <a:rPr lang="en-US" sz="1700" dirty="0" err="1" smtClean="0"/>
              <a:t>Youdin</a:t>
            </a:r>
            <a:r>
              <a:rPr lang="en-US" sz="1700" dirty="0" smtClean="0"/>
              <a:t> (</a:t>
            </a:r>
            <a:r>
              <a:rPr lang="en-US" sz="1700" dirty="0" err="1" smtClean="0"/>
              <a:t>ApJ</a:t>
            </a:r>
            <a:r>
              <a:rPr lang="en-US" sz="1700" dirty="0" smtClean="0"/>
              <a:t>, 2014, 786, 21) </a:t>
            </a:r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93502" y="1016389"/>
            <a:ext cx="2908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We determine the </a:t>
            </a:r>
            <a:r>
              <a:rPr lang="en-US" sz="1200" b="1" dirty="0" smtClean="0"/>
              <a:t>minimum core mass, </a:t>
            </a:r>
            <a:r>
              <a:rPr lang="en-US" sz="1200" b="1" dirty="0" err="1" smtClean="0"/>
              <a:t>M_crit</a:t>
            </a:r>
            <a:r>
              <a:rPr lang="en-US" sz="1200" b="1" dirty="0" smtClean="0"/>
              <a:t>, to form a giant planet </a:t>
            </a:r>
            <a:r>
              <a:rPr lang="en-US" sz="1200" dirty="0" smtClean="0"/>
              <a:t>before the gas in the </a:t>
            </a:r>
            <a:r>
              <a:rPr lang="en-US" sz="1200" dirty="0" err="1" smtClean="0"/>
              <a:t>protoplanetary</a:t>
            </a:r>
            <a:r>
              <a:rPr lang="en-US" sz="1200" dirty="0" smtClean="0"/>
              <a:t> disk dissipates, assuming the limiting case in which the </a:t>
            </a:r>
            <a:r>
              <a:rPr lang="en-US" sz="1200" b="1" dirty="0" smtClean="0"/>
              <a:t>solid cores no longer accrete </a:t>
            </a:r>
            <a:r>
              <a:rPr lang="en-US" sz="1200" b="1" dirty="0" err="1" smtClean="0"/>
              <a:t>planetesimals</a:t>
            </a:r>
            <a:r>
              <a:rPr lang="en-US" sz="1200" b="1" dirty="0" smtClean="0"/>
              <a:t> </a:t>
            </a:r>
            <a:r>
              <a:rPr lang="en-US" sz="1200" dirty="0" smtClean="0"/>
              <a:t>and the cores’ atmospheres are dominated by </a:t>
            </a:r>
            <a:r>
              <a:rPr lang="en-US" sz="1200" b="1" dirty="0" smtClean="0"/>
              <a:t>Kelvin-Helmholtz contraction</a:t>
            </a:r>
            <a:r>
              <a:rPr lang="en-US" sz="1200" dirty="0" smtClean="0"/>
              <a:t>. We explore the effects of a </a:t>
            </a:r>
            <a:r>
              <a:rPr lang="en-US" sz="1200" b="1" dirty="0" smtClean="0"/>
              <a:t>non-ideal equation of state (EOS) </a:t>
            </a:r>
            <a:r>
              <a:rPr lang="en-US" sz="1200" dirty="0" smtClean="0"/>
              <a:t>and </a:t>
            </a:r>
            <a:r>
              <a:rPr lang="en-US" sz="1200" b="1" dirty="0" smtClean="0"/>
              <a:t>grain growth opacities</a:t>
            </a:r>
            <a:r>
              <a:rPr lang="en-US" sz="1200" dirty="0" smtClean="0"/>
              <a:t> on atmospheric evolution.</a:t>
            </a:r>
          </a:p>
          <a:p>
            <a:endParaRPr lang="en-US" sz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01678" y="1115504"/>
            <a:ext cx="3782469" cy="1653824"/>
            <a:chOff x="5039840" y="721735"/>
            <a:chExt cx="4028003" cy="1376789"/>
          </a:xfrm>
        </p:grpSpPr>
        <p:sp>
          <p:nvSpPr>
            <p:cNvPr id="7" name="Rectangle 6"/>
            <p:cNvSpPr/>
            <p:nvPr/>
          </p:nvSpPr>
          <p:spPr>
            <a:xfrm>
              <a:off x="5039840" y="732957"/>
              <a:ext cx="4028003" cy="1365567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9840" y="917261"/>
              <a:ext cx="3979152" cy="1152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b="1" dirty="0" smtClean="0"/>
                <a:t>Quasi-static </a:t>
              </a:r>
              <a:r>
                <a:rPr lang="en-US" sz="1200" dirty="0" smtClean="0"/>
                <a:t>evolution of </a:t>
              </a:r>
              <a:r>
                <a:rPr lang="en-US" sz="1200" b="1" dirty="0" smtClean="0"/>
                <a:t>spherically symmetric atmospheres</a:t>
              </a:r>
              <a:r>
                <a:rPr lang="en-US" sz="1200" dirty="0" smtClean="0"/>
                <a:t> in </a:t>
              </a:r>
              <a:r>
                <a:rPr lang="en-US" sz="1200" b="1" dirty="0" smtClean="0"/>
                <a:t>hydrostatic balance</a:t>
              </a:r>
              <a:r>
                <a:rPr lang="en-US" sz="1200" dirty="0" smtClean="0"/>
                <a:t> and </a:t>
              </a:r>
              <a:r>
                <a:rPr lang="en-US" sz="1200" b="1" dirty="0" smtClean="0"/>
                <a:t>embedded in a gas disk</a:t>
              </a:r>
            </a:p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dirty="0" smtClean="0"/>
                <a:t>Negligible </a:t>
              </a:r>
              <a:r>
                <a:rPr lang="en-US" sz="1200" dirty="0" err="1" smtClean="0"/>
                <a:t>planetesimal</a:t>
              </a:r>
              <a:r>
                <a:rPr lang="en-US" sz="1200" dirty="0" smtClean="0"/>
                <a:t> accretion =&gt; solid core of </a:t>
              </a:r>
              <a:r>
                <a:rPr lang="en-US" sz="1200" b="1" dirty="0" smtClean="0"/>
                <a:t>fixed mass</a:t>
              </a:r>
            </a:p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b="1" dirty="0"/>
                <a:t>Inner convective </a:t>
              </a:r>
              <a:r>
                <a:rPr lang="en-US" sz="1200" dirty="0"/>
                <a:t>&amp; </a:t>
              </a:r>
              <a:r>
                <a:rPr lang="en-US" sz="1200" b="1" dirty="0"/>
                <a:t>outer </a:t>
              </a:r>
              <a:r>
                <a:rPr lang="en-US" sz="1200" b="1" dirty="0" err="1"/>
                <a:t>radiative</a:t>
              </a:r>
              <a:r>
                <a:rPr lang="en-US" sz="1200" b="1" dirty="0"/>
                <a:t> </a:t>
              </a:r>
              <a:r>
                <a:rPr lang="en-US" sz="1200" dirty="0" smtClean="0"/>
                <a:t>regions</a:t>
              </a:r>
              <a:endParaRPr lang="en-US" sz="1200" b="1" dirty="0" smtClean="0"/>
            </a:p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b="1" dirty="0" smtClean="0"/>
                <a:t>Constant luminosity </a:t>
              </a:r>
              <a:r>
                <a:rPr lang="en-US" sz="1200" dirty="0" smtClean="0"/>
                <a:t>throughout the </a:t>
              </a:r>
              <a:r>
                <a:rPr lang="en-US" sz="1200" dirty="0" err="1" smtClean="0"/>
                <a:t>radiative</a:t>
              </a:r>
              <a:r>
                <a:rPr lang="en-US" sz="1200" dirty="0" smtClean="0"/>
                <a:t> region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02501" y="721735"/>
              <a:ext cx="3916491" cy="260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ATMOSPHERIC MODEL SUMMARY</a:t>
              </a:r>
              <a:endParaRPr lang="en-US" sz="14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920341" y="3547516"/>
            <a:ext cx="8629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81857" y="3201189"/>
            <a:ext cx="103906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sz="1400" b="1" dirty="0" smtClean="0"/>
              <a:t>L ~ -</a:t>
            </a:r>
            <a:r>
              <a:rPr lang="en-US" sz="1400" b="1" dirty="0" err="1" smtClean="0"/>
              <a:t>dE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dt</a:t>
            </a:r>
            <a:endParaRPr lang="en-US" sz="1400" b="1" dirty="0"/>
          </a:p>
        </p:txBody>
      </p:sp>
      <p:pic>
        <p:nvPicPr>
          <p:cNvPr id="22" name="Picture 21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168" y="2935117"/>
            <a:ext cx="2399621" cy="167592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27" name="Picture 26"/>
          <p:cNvPicPr/>
          <p:nvPr/>
        </p:nvPicPr>
        <p:blipFill>
          <a:blip r:embed="rId4"/>
          <a:stretch>
            <a:fillRect/>
          </a:stretch>
        </p:blipFill>
        <p:spPr>
          <a:xfrm>
            <a:off x="2732297" y="3746121"/>
            <a:ext cx="1282768" cy="564483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grpSp>
        <p:nvGrpSpPr>
          <p:cNvPr id="15" name="Group 14"/>
          <p:cNvGrpSpPr/>
          <p:nvPr/>
        </p:nvGrpSpPr>
        <p:grpSpPr>
          <a:xfrm>
            <a:off x="397460" y="4741809"/>
            <a:ext cx="6028275" cy="353582"/>
            <a:chOff x="285357" y="4741809"/>
            <a:chExt cx="6009605" cy="353582"/>
          </a:xfrm>
        </p:grpSpPr>
        <p:sp>
          <p:nvSpPr>
            <p:cNvPr id="23" name="TextBox 22"/>
            <p:cNvSpPr txBox="1"/>
            <p:nvPr/>
          </p:nvSpPr>
          <p:spPr>
            <a:xfrm>
              <a:off x="285357" y="4741809"/>
              <a:ext cx="6009605" cy="307777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smtClean="0"/>
                <a:t>        </a:t>
              </a:r>
              <a:r>
                <a:rPr lang="en-US" sz="1400" dirty="0"/>
                <a:t> </a:t>
              </a:r>
              <a:r>
                <a:rPr lang="en-US" sz="1400" dirty="0" smtClean="0"/>
                <a:t>  relates </a:t>
              </a:r>
              <a:r>
                <a:rPr lang="en-US" sz="1400" b="1" dirty="0" smtClean="0">
                  <a:solidFill>
                    <a:srgbClr val="0000FF"/>
                  </a:solidFill>
                </a:rPr>
                <a:t>P, T, rho </a:t>
              </a:r>
              <a:r>
                <a:rPr lang="en-US" sz="1400" dirty="0" smtClean="0"/>
                <a:t>=&gt; determines atmospheric profile and </a:t>
              </a:r>
              <a:r>
                <a:rPr lang="en-US" sz="1400" dirty="0" err="1" smtClean="0"/>
                <a:t>parametrizes</a:t>
              </a:r>
              <a:r>
                <a:rPr lang="en-US" sz="1400" dirty="0" smtClean="0"/>
                <a:t> </a:t>
              </a:r>
              <a:r>
                <a:rPr lang="en-US" sz="1400" b="1" dirty="0" smtClean="0">
                  <a:solidFill>
                    <a:srgbClr val="0000FF"/>
                  </a:solidFill>
                </a:rPr>
                <a:t>EOS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69209" y="4787608"/>
              <a:ext cx="499516" cy="307783"/>
              <a:chOff x="3046593" y="206782"/>
              <a:chExt cx="584168" cy="479795"/>
            </a:xfrm>
          </p:grpSpPr>
          <p:sp>
            <p:nvSpPr>
              <p:cNvPr id="36" name="Isosceles Triangle 35"/>
              <p:cNvSpPr/>
              <p:nvPr/>
            </p:nvSpPr>
            <p:spPr>
              <a:xfrm>
                <a:off x="3046593" y="236149"/>
                <a:ext cx="313050" cy="288853"/>
              </a:xfrm>
              <a:prstGeom prst="triangle">
                <a:avLst/>
              </a:prstGeom>
              <a:noFill/>
              <a:ln w="38100">
                <a:solidFill>
                  <a:srgbClr val="0000FF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177196" y="206782"/>
                <a:ext cx="453565" cy="4797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FF"/>
                    </a:solidFill>
                  </a:rPr>
                  <a:t>ad</a:t>
                </a:r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138784" y="5136982"/>
            <a:ext cx="6645363" cy="315471"/>
          </a:xfrm>
          <a:prstGeom prst="rect">
            <a:avLst/>
          </a:prstGeom>
          <a:ln w="254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en-US" sz="1450" b="1" dirty="0"/>
              <a:t>Atmospheric evolution and </a:t>
            </a:r>
            <a:r>
              <a:rPr lang="en-US" sz="1450" b="1" dirty="0" err="1"/>
              <a:t>M_crit</a:t>
            </a:r>
            <a:r>
              <a:rPr lang="en-US" sz="1450" b="1" dirty="0"/>
              <a:t> are highly dependent on</a:t>
            </a:r>
            <a:r>
              <a:rPr lang="en-US" sz="1450" b="1" dirty="0">
                <a:solidFill>
                  <a:srgbClr val="008000"/>
                </a:solidFill>
              </a:rPr>
              <a:t> </a:t>
            </a:r>
            <a:r>
              <a:rPr lang="en-US" sz="1450" b="1" dirty="0" smtClean="0">
                <a:solidFill>
                  <a:srgbClr val="008000"/>
                </a:solidFill>
              </a:rPr>
              <a:t>EOS </a:t>
            </a:r>
            <a:r>
              <a:rPr lang="en-US" sz="1450" b="1" dirty="0"/>
              <a:t>and </a:t>
            </a:r>
            <a:r>
              <a:rPr lang="en-US" sz="1450" b="1" dirty="0">
                <a:solidFill>
                  <a:srgbClr val="008000"/>
                </a:solidFill>
              </a:rPr>
              <a:t>DUST OPACITY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0502" y="5562143"/>
            <a:ext cx="6650109" cy="339812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28441" y="5914623"/>
            <a:ext cx="6227348" cy="2917434"/>
            <a:chOff x="687294" y="3363028"/>
            <a:chExt cx="7457535" cy="3342962"/>
          </a:xfrm>
        </p:grpSpPr>
        <p:pic>
          <p:nvPicPr>
            <p:cNvPr id="50" name="Picture 49" descr="delad_S_exolunch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1"/>
            </a:xfrm>
            <a:prstGeom prst="rect">
              <a:avLst/>
            </a:prstGeom>
          </p:spPr>
        </p:pic>
        <p:pic>
          <p:nvPicPr>
            <p:cNvPr id="51" name="Picture 50" descr="delad_S_exolunch_3_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29" y="3442089"/>
              <a:ext cx="3784600" cy="3263901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06690" y="5646184"/>
            <a:ext cx="680733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 smtClean="0"/>
              <a:t>H2 spin isomers       </a:t>
            </a:r>
            <a:r>
              <a:rPr lang="en-US" sz="1250" dirty="0" smtClean="0">
                <a:solidFill>
                  <a:srgbClr val="0000FF"/>
                </a:solidFill>
              </a:rPr>
              <a:t>ORTHOHYDROGEN</a:t>
            </a:r>
            <a:r>
              <a:rPr lang="en-US" sz="1250" dirty="0" smtClean="0"/>
              <a:t> and       </a:t>
            </a:r>
            <a:r>
              <a:rPr lang="en-US" sz="1250" dirty="0" smtClean="0">
                <a:solidFill>
                  <a:srgbClr val="0000FF"/>
                </a:solidFill>
              </a:rPr>
              <a:t>PARAHYDROGEN</a:t>
            </a:r>
            <a:r>
              <a:rPr lang="en-US" sz="1250" dirty="0"/>
              <a:t> </a:t>
            </a:r>
            <a:r>
              <a:rPr lang="en-US" sz="1250" dirty="0" smtClean="0"/>
              <a:t>in </a:t>
            </a:r>
            <a:r>
              <a:rPr lang="en-US" sz="1250" b="1" dirty="0" smtClean="0"/>
              <a:t>thermal equilibrium </a:t>
            </a:r>
            <a:r>
              <a:rPr lang="en-US" sz="1250" dirty="0" smtClean="0"/>
              <a:t>or </a:t>
            </a:r>
            <a:r>
              <a:rPr lang="en-US" sz="1250" b="1" dirty="0" smtClean="0"/>
              <a:t>fixed ratio</a:t>
            </a:r>
            <a:r>
              <a:rPr lang="en-US" sz="1250" dirty="0" smtClean="0"/>
              <a:t>           </a:t>
            </a:r>
            <a:endParaRPr lang="en-US" sz="1250" dirty="0"/>
          </a:p>
        </p:txBody>
      </p:sp>
      <p:grpSp>
        <p:nvGrpSpPr>
          <p:cNvPr id="53" name="Group 52"/>
          <p:cNvGrpSpPr/>
          <p:nvPr/>
        </p:nvGrpSpPr>
        <p:grpSpPr>
          <a:xfrm rot="10800000">
            <a:off x="1284302" y="5697644"/>
            <a:ext cx="118872" cy="216977"/>
            <a:chOff x="1204358" y="3024299"/>
            <a:chExt cx="152400" cy="271538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027136" y="5711421"/>
            <a:ext cx="118872" cy="219456"/>
            <a:chOff x="3609591" y="3024299"/>
            <a:chExt cx="145073" cy="271539"/>
          </a:xfrm>
        </p:grpSpPr>
        <p:cxnSp>
          <p:nvCxnSpPr>
            <p:cNvPr id="57" name="Straight Arrow Connector 56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1727844" y="5860509"/>
            <a:ext cx="1117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H2 dissociation</a:t>
            </a:r>
            <a:endParaRPr lang="en-US" sz="1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181435" y="6070680"/>
            <a:ext cx="569157" cy="685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828807" y="6067276"/>
            <a:ext cx="378665" cy="257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01678" y="5851233"/>
            <a:ext cx="838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 ionization</a:t>
            </a:r>
            <a:endParaRPr lang="en-US" sz="10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2321028" y="7763656"/>
            <a:ext cx="871281" cy="999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178429" y="7703132"/>
            <a:ext cx="963859" cy="1052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68306" y="8711125"/>
            <a:ext cx="2054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Partially excited H2 rotational states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766896" y="6900719"/>
            <a:ext cx="1001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Saumon+95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198189" y="7314008"/>
            <a:ext cx="105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Piso+15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85107" y="6259350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28171" y="6107319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68311" y="4354725"/>
            <a:ext cx="1160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 = 10 AU, </a:t>
            </a:r>
            <a:r>
              <a:rPr lang="en-US" sz="900" dirty="0" err="1" smtClean="0"/>
              <a:t>M</a:t>
            </a:r>
            <a:r>
              <a:rPr lang="en-US" sz="900" baseline="-25000" dirty="0" err="1" smtClean="0"/>
              <a:t>c</a:t>
            </a:r>
            <a:r>
              <a:rPr lang="en-US" sz="900" dirty="0" smtClean="0"/>
              <a:t> = 5 M</a:t>
            </a:r>
            <a:r>
              <a:rPr lang="en-US" sz="900" baseline="-25000" dirty="0"/>
              <a:t>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127505" y="4380211"/>
            <a:ext cx="1160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 = 10 AU, </a:t>
            </a:r>
            <a:r>
              <a:rPr lang="en-US" sz="900" dirty="0" err="1" smtClean="0"/>
              <a:t>M</a:t>
            </a:r>
            <a:r>
              <a:rPr lang="en-US" sz="900" baseline="-25000" dirty="0" err="1" smtClean="0"/>
              <a:t>c</a:t>
            </a:r>
            <a:r>
              <a:rPr lang="en-US" sz="900" dirty="0" smtClean="0"/>
              <a:t> = 5 M</a:t>
            </a:r>
            <a:r>
              <a:rPr lang="en-US" sz="900" baseline="-25000" dirty="0"/>
              <a:t>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485410" y="7314008"/>
            <a:ext cx="105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Piso+15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81207" y="6900719"/>
            <a:ext cx="1001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Saumon+95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207085" y="3123625"/>
            <a:ext cx="719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</a:rPr>
              <a:t>Convective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18434" y="3120592"/>
            <a:ext cx="709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rgbClr val="000000"/>
                </a:solidFill>
              </a:rPr>
              <a:t>Radiative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0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30" y="3365067"/>
            <a:ext cx="4531598" cy="3480566"/>
          </a:xfrm>
          <a:prstGeom prst="rect">
            <a:avLst/>
          </a:prstGeom>
        </p:spPr>
      </p:pic>
      <p:pic>
        <p:nvPicPr>
          <p:cNvPr id="52" name="Picture 51" descr="tco_vs_a_Mc4_com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8331"/>
            <a:ext cx="3760341" cy="2827325"/>
          </a:xfrm>
          <a:prstGeom prst="rect">
            <a:avLst/>
          </a:prstGeom>
        </p:spPr>
      </p:pic>
      <p:pic>
        <p:nvPicPr>
          <p:cNvPr id="31" name="Picture 30" descr="Mc_vs_a_poly_real_exolunch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86" y="583927"/>
            <a:ext cx="3789739" cy="284942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86319" y="130723"/>
            <a:ext cx="5363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Minimum Core Masses for Giant Planet Formation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3088" y="769535"/>
            <a:ext cx="2752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Variations in the adiabatic gradient due to </a:t>
            </a:r>
            <a:r>
              <a:rPr lang="en-US" sz="1600" b="1" dirty="0" smtClean="0"/>
              <a:t>H2 dissociation</a:t>
            </a:r>
            <a:r>
              <a:rPr lang="en-US" sz="1600" dirty="0" smtClean="0"/>
              <a:t> and </a:t>
            </a:r>
            <a:r>
              <a:rPr lang="en-US" sz="1600" b="1" dirty="0" smtClean="0"/>
              <a:t>variable occupation of H2 rotational states </a:t>
            </a:r>
            <a:r>
              <a:rPr lang="en-US" sz="1600" dirty="0" smtClean="0">
                <a:solidFill>
                  <a:srgbClr val="008000"/>
                </a:solidFill>
              </a:rPr>
              <a:t>INCREASE</a:t>
            </a:r>
            <a:r>
              <a:rPr lang="en-US" sz="1600" dirty="0" smtClean="0"/>
              <a:t> the atmospheric evolutionary time when compared to an ideal gas </a:t>
            </a:r>
            <a:r>
              <a:rPr lang="en-US" sz="1600" dirty="0" err="1" smtClean="0"/>
              <a:t>polytrope</a:t>
            </a:r>
            <a:r>
              <a:rPr lang="en-US" sz="1600" dirty="0" smtClean="0"/>
              <a:t> =&gt; </a:t>
            </a:r>
            <a:r>
              <a:rPr lang="en-US" sz="1600" b="1" dirty="0" err="1" smtClean="0"/>
              <a:t>M_crit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8000"/>
                </a:solidFill>
              </a:rPr>
              <a:t>INCREASES</a:t>
            </a:r>
            <a:endParaRPr lang="en-US" sz="1600" b="1" i="1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303" y="628811"/>
            <a:ext cx="6645325" cy="262583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55586" y="2945426"/>
            <a:ext cx="1460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t_disk</a:t>
            </a:r>
            <a:r>
              <a:rPr lang="en-US" sz="900" dirty="0" smtClean="0"/>
              <a:t> ~ 3 </a:t>
            </a:r>
            <a:r>
              <a:rPr lang="en-US" sz="900" dirty="0" err="1" smtClean="0"/>
              <a:t>Myr</a:t>
            </a:r>
            <a:r>
              <a:rPr lang="en-US" sz="900" dirty="0" smtClean="0"/>
              <a:t>, ISM opacity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6303" y="3349972"/>
            <a:ext cx="6645325" cy="5663026"/>
          </a:xfrm>
          <a:prstGeom prst="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6304" y="3528129"/>
            <a:ext cx="235483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Grain growth opacity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000"/>
                </a:solidFill>
              </a:rPr>
              <a:t>DECREASES</a:t>
            </a:r>
            <a:r>
              <a:rPr lang="en-US" sz="1600" dirty="0" smtClean="0"/>
              <a:t> </a:t>
            </a:r>
            <a:r>
              <a:rPr lang="en-US" sz="1600" b="1" dirty="0" err="1" smtClean="0"/>
              <a:t>M_crit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r>
              <a:rPr lang="en-US" sz="1600" dirty="0" smtClean="0"/>
              <a:t>For size distribution                   </a:t>
            </a:r>
            <a:r>
              <a:rPr lang="en-US" sz="1600" dirty="0" err="1" smtClean="0"/>
              <a:t>dN</a:t>
            </a:r>
            <a:r>
              <a:rPr lang="en-US" sz="1600" dirty="0" smtClean="0"/>
              <a:t>/ds ~ </a:t>
            </a:r>
            <a:r>
              <a:rPr lang="en-US" sz="1600" dirty="0"/>
              <a:t>s</a:t>
            </a:r>
            <a:r>
              <a:rPr lang="en-US" sz="1600" dirty="0" smtClean="0"/>
              <a:t>^(-p)</a:t>
            </a:r>
            <a:r>
              <a:rPr lang="en-US" sz="1600" dirty="0" smtClean="0">
                <a:solidFill>
                  <a:srgbClr val="008000"/>
                </a:solidFill>
              </a:rPr>
              <a:t>, </a:t>
            </a:r>
            <a:r>
              <a:rPr lang="en-US" sz="1600" dirty="0" smtClean="0">
                <a:solidFill>
                  <a:srgbClr val="800080"/>
                </a:solidFill>
              </a:rPr>
              <a:t>p = 3.5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008000"/>
                </a:solidFill>
              </a:rPr>
              <a:t>max. particle size = 1 cm</a:t>
            </a:r>
            <a:r>
              <a:rPr lang="en-US" sz="1600" dirty="0" smtClean="0"/>
              <a:t>: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r>
              <a:rPr lang="en-US" sz="1600" b="1" dirty="0" err="1" smtClean="0"/>
              <a:t>M_crit</a:t>
            </a:r>
            <a:r>
              <a:rPr lang="en-US" sz="1600" b="1" dirty="0" smtClean="0"/>
              <a:t> </a:t>
            </a:r>
            <a:r>
              <a:rPr lang="en-US" sz="1600" dirty="0" smtClean="0"/>
              <a:t>is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  ~8 M_E @ 5 AU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  ~5 M_E @100 AU</a:t>
            </a:r>
          </a:p>
          <a:p>
            <a:pPr marL="628650" lvl="1" indent="-171450">
              <a:buFont typeface="Arial"/>
              <a:buChar char="•"/>
            </a:pPr>
            <a:endParaRPr lang="en-US" sz="12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3760341" y="6845632"/>
            <a:ext cx="276169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If coagulation is taken into account, </a:t>
            </a:r>
            <a:r>
              <a:rPr lang="en-US" sz="1600" dirty="0" smtClean="0">
                <a:solidFill>
                  <a:srgbClr val="FF8C00"/>
                </a:solidFill>
              </a:rPr>
              <a:t>p = 2.5</a:t>
            </a:r>
            <a:r>
              <a:rPr lang="en-US" sz="1600" dirty="0" smtClean="0"/>
              <a:t>, the time to runaway accretion </a:t>
            </a:r>
            <a:r>
              <a:rPr lang="en-US" sz="1600" b="1" dirty="0" smtClean="0"/>
              <a:t>decreases by more than one order of magnitude</a:t>
            </a:r>
            <a:r>
              <a:rPr lang="en-US" sz="1600" dirty="0"/>
              <a:t> </a:t>
            </a:r>
            <a:r>
              <a:rPr lang="en-US" sz="1600" dirty="0" smtClean="0"/>
              <a:t>-&gt; </a:t>
            </a:r>
            <a:r>
              <a:rPr lang="en-US" sz="1600" b="1" dirty="0" smtClean="0">
                <a:solidFill>
                  <a:srgbClr val="0000FF"/>
                </a:solidFill>
              </a:rPr>
              <a:t>Critical Core Mass could be up to one order of magnitude lower!</a:t>
            </a:r>
          </a:p>
          <a:p>
            <a:pPr algn="just"/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3103690" y="5390880"/>
            <a:ext cx="3370136" cy="572341"/>
          </a:xfrm>
          <a:prstGeom prst="rect">
            <a:avLst/>
          </a:prstGeom>
          <a:noFill/>
          <a:ln w="19050">
            <a:solidFill>
              <a:srgbClr val="C715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14781</TotalTime>
  <Words>382</Words>
  <Application>Microsoft Macintosh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Ana-Maria Piso</dc:creator>
  <cp:lastModifiedBy>Ana-Maria Piso</cp:lastModifiedBy>
  <cp:revision>177</cp:revision>
  <cp:lastPrinted>2015-05-01T19:04:21Z</cp:lastPrinted>
  <dcterms:created xsi:type="dcterms:W3CDTF">2013-11-13T18:29:07Z</dcterms:created>
  <dcterms:modified xsi:type="dcterms:W3CDTF">2015-05-04T22:57:12Z</dcterms:modified>
</cp:coreProperties>
</file>