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06" r:id="rId3"/>
    <p:sldId id="307" r:id="rId4"/>
    <p:sldId id="257" r:id="rId5"/>
    <p:sldId id="270" r:id="rId6"/>
    <p:sldId id="285" r:id="rId7"/>
    <p:sldId id="258" r:id="rId8"/>
    <p:sldId id="276" r:id="rId9"/>
    <p:sldId id="277" r:id="rId10"/>
    <p:sldId id="274" r:id="rId11"/>
    <p:sldId id="259" r:id="rId12"/>
    <p:sldId id="304" r:id="rId13"/>
    <p:sldId id="291" r:id="rId14"/>
    <p:sldId id="292" r:id="rId15"/>
    <p:sldId id="310" r:id="rId16"/>
    <p:sldId id="308" r:id="rId17"/>
    <p:sldId id="309" r:id="rId18"/>
    <p:sldId id="303" r:id="rId19"/>
    <p:sldId id="302" r:id="rId20"/>
    <p:sldId id="265" r:id="rId21"/>
    <p:sldId id="296" r:id="rId22"/>
    <p:sldId id="297" r:id="rId23"/>
    <p:sldId id="298" r:id="rId24"/>
    <p:sldId id="299" r:id="rId25"/>
    <p:sldId id="300" r:id="rId26"/>
    <p:sldId id="30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306"/>
            <p14:sldId id="307"/>
            <p14:sldId id="257"/>
            <p14:sldId id="270"/>
            <p14:sldId id="285"/>
            <p14:sldId id="258"/>
            <p14:sldId id="276"/>
            <p14:sldId id="277"/>
            <p14:sldId id="274"/>
            <p14:sldId id="259"/>
            <p14:sldId id="304"/>
          </p14:sldIdLst>
        </p14:section>
        <p14:section name="Untitled Section" id="{E95DD4B7-C620-3B47-BD4C-68460915B0CF}">
          <p14:sldIdLst>
            <p14:sldId id="291"/>
            <p14:sldId id="292"/>
            <p14:sldId id="310"/>
            <p14:sldId id="308"/>
            <p14:sldId id="309"/>
            <p14:sldId id="303"/>
            <p14:sldId id="302"/>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378" autoAdjust="0"/>
  </p:normalViewPr>
  <p:slideViewPr>
    <p:cSldViewPr snapToGrid="0" snapToObjects="1">
      <p:cViewPr>
        <p:scale>
          <a:sx n="94" d="100"/>
          <a:sy n="94" d="100"/>
        </p:scale>
        <p:origin x="-96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9</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10</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20</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 (EOS)</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endParaRPr lang="en-US" dirty="0" smtClean="0">
              <a:solidFill>
                <a:srgbClr val="FFFFFF"/>
              </a:solidFill>
            </a:endParaRPr>
          </a:p>
          <a:p>
            <a:endParaRPr lang="en-US" dirty="0">
              <a:solidFill>
                <a:srgbClr val="FFFFFF"/>
              </a:solidFill>
            </a:endParaRPr>
          </a:p>
        </p:txBody>
      </p:sp>
      <p:sp>
        <p:nvSpPr>
          <p:cNvPr id="4" name="TextBox 3"/>
          <p:cNvSpPr txBox="1"/>
          <p:nvPr/>
        </p:nvSpPr>
        <p:spPr>
          <a:xfrm>
            <a:off x="6346844" y="6459338"/>
            <a:ext cx="2782215" cy="307777"/>
          </a:xfrm>
          <a:prstGeom prst="rect">
            <a:avLst/>
          </a:prstGeom>
          <a:noFill/>
        </p:spPr>
        <p:txBody>
          <a:bodyPr wrap="square" rtlCol="0">
            <a:spAutoFit/>
          </a:bodyPr>
          <a:lstStyle/>
          <a:p>
            <a:r>
              <a:rPr lang="en-US" sz="1400" dirty="0"/>
              <a:t>s</a:t>
            </a:r>
            <a:r>
              <a:rPr lang="en-US" sz="1400" dirty="0" smtClean="0"/>
              <a:t>ee Piso</a:t>
            </a:r>
            <a:r>
              <a:rPr lang="en-US" sz="1400" dirty="0"/>
              <a:t> </a:t>
            </a:r>
            <a:r>
              <a:rPr lang="en-US" sz="1400" dirty="0" smtClean="0"/>
              <a:t>&amp;</a:t>
            </a:r>
            <a:r>
              <a:rPr lang="en-US" sz="1400" dirty="0" smtClean="0"/>
              <a:t> </a:t>
            </a:r>
            <a:r>
              <a:rPr lang="en-US" sz="1400" dirty="0" err="1" smtClean="0"/>
              <a:t>Youdin</a:t>
            </a:r>
            <a:r>
              <a:rPr lang="en-US" sz="1400" dirty="0"/>
              <a:t> </a:t>
            </a:r>
            <a:r>
              <a:rPr lang="en-US" sz="1400" dirty="0" smtClean="0"/>
              <a:t>(2014) for details</a:t>
            </a:r>
            <a:endParaRPr lang="en-US" sz="1400" dirty="0">
              <a:solidFill>
                <a:srgbClr val="000000"/>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P_vs_r_SPF1_ta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3" y="1339891"/>
            <a:ext cx="4359818" cy="3044952"/>
          </a:xfrm>
          <a:prstGeom prst="rect">
            <a:avLst/>
          </a:prstGeom>
        </p:spPr>
      </p:pic>
      <p:pic>
        <p:nvPicPr>
          <p:cNvPr id="5" name="Picture 4" descr="tplot_SPF1_tal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059" y="3683000"/>
            <a:ext cx="4427807" cy="3092437"/>
          </a:xfrm>
          <a:prstGeom prst="rect">
            <a:avLst/>
          </a:prstGeom>
        </p:spPr>
      </p:pic>
      <p:sp>
        <p:nvSpPr>
          <p:cNvPr id="6" name="Title 1"/>
          <p:cNvSpPr>
            <a:spLocks noGrp="1"/>
          </p:cNvSpPr>
          <p:nvPr>
            <p:ph type="title"/>
          </p:nvPr>
        </p:nvSpPr>
        <p:spPr>
          <a:xfrm>
            <a:off x="457200" y="225777"/>
            <a:ext cx="8229600" cy="1465583"/>
          </a:xfrm>
        </p:spPr>
        <p:txBody>
          <a:bodyPr>
            <a:normAutofit fontScale="90000"/>
          </a:bodyPr>
          <a:lstStyle/>
          <a:p>
            <a:r>
              <a:rPr lang="en-US" sz="4200" dirty="0">
                <a:solidFill>
                  <a:srgbClr val="FFFF00"/>
                </a:solidFill>
              </a:rPr>
              <a:t>Static profiles </a:t>
            </a:r>
            <a:r>
              <a:rPr lang="en-US" sz="4200" dirty="0">
                <a:solidFill>
                  <a:srgbClr val="FFFFFF"/>
                </a:solidFill>
              </a:rPr>
              <a:t>connected by global </a:t>
            </a:r>
            <a:r>
              <a:rPr lang="en-US" sz="4200" dirty="0">
                <a:solidFill>
                  <a:srgbClr val="FFFF00"/>
                </a:solidFill>
              </a:rPr>
              <a:t>cooling</a:t>
            </a:r>
            <a:r>
              <a:rPr lang="en-US" sz="4200" dirty="0">
                <a:solidFill>
                  <a:srgbClr val="FFFFFF"/>
                </a:solidFill>
              </a:rPr>
              <a:t> </a:t>
            </a:r>
            <a:r>
              <a:rPr lang="en-US" sz="4200" dirty="0" smtClean="0">
                <a:solidFill>
                  <a:srgbClr val="FFFF00"/>
                </a:solidFill>
              </a:rPr>
              <a:t>equation</a:t>
            </a:r>
            <a:r>
              <a:rPr lang="en-US" sz="4200" dirty="0" smtClean="0">
                <a:solidFill>
                  <a:srgbClr val="FFFFFF"/>
                </a:solidFill>
              </a:rPr>
              <a:t> </a:t>
            </a:r>
            <a:r>
              <a:rPr lang="en-US" dirty="0">
                <a:solidFill>
                  <a:srgbClr val="FFFFFF"/>
                </a:solidFill>
              </a:rPr>
              <a:t/>
            </a:r>
            <a:br>
              <a:rPr lang="en-US" dirty="0">
                <a:solidFill>
                  <a:srgbClr val="FFFFFF"/>
                </a:solidFill>
              </a:rPr>
            </a:br>
            <a:endParaRPr lang="en-US" dirty="0">
              <a:solidFill>
                <a:srgbClr val="FFFF00"/>
              </a:solidFill>
            </a:endParaRPr>
          </a:p>
        </p:txBody>
      </p:sp>
      <p:sp>
        <p:nvSpPr>
          <p:cNvPr id="8" name="Rectangle 7"/>
          <p:cNvSpPr/>
          <p:nvPr/>
        </p:nvSpPr>
        <p:spPr>
          <a:xfrm>
            <a:off x="4623059" y="2417826"/>
            <a:ext cx="2582333" cy="707886"/>
          </a:xfrm>
          <a:prstGeom prst="rect">
            <a:avLst/>
          </a:prstGeom>
          <a:scene3d>
            <a:camera prst="orthographicFront">
              <a:rot lat="0" lon="0" rev="18900000"/>
            </a:camera>
            <a:lightRig rig="threePt" dir="t"/>
          </a:scene3d>
        </p:spPr>
        <p:txBody>
          <a:bodyPr wrap="square">
            <a:spAutoFit/>
          </a:bodyPr>
          <a:lstStyle/>
          <a:p>
            <a:r>
              <a:rPr lang="en-US" sz="4000" i="1" dirty="0">
                <a:solidFill>
                  <a:srgbClr val="FFFF00"/>
                </a:solidFill>
              </a:rPr>
              <a:t>L ~ -</a:t>
            </a:r>
            <a:r>
              <a:rPr lang="en-US" sz="4000" i="1" dirty="0" err="1">
                <a:solidFill>
                  <a:srgbClr val="FFFF00"/>
                </a:solidFill>
              </a:rPr>
              <a:t>dE</a:t>
            </a:r>
            <a:r>
              <a:rPr lang="en-US" sz="4000" i="1" dirty="0">
                <a:solidFill>
                  <a:srgbClr val="FFFF00"/>
                </a:solidFill>
              </a:rPr>
              <a:t>/</a:t>
            </a:r>
            <a:r>
              <a:rPr lang="en-US" sz="4000" i="1" dirty="0" err="1">
                <a:solidFill>
                  <a:srgbClr val="FFFF00"/>
                </a:solidFill>
              </a:rPr>
              <a:t>dt</a:t>
            </a:r>
            <a:endParaRPr lang="en-US" sz="4000" dirty="0">
              <a:solidFill>
                <a:srgbClr val="FFFF00"/>
              </a:solidFill>
            </a:endParaRPr>
          </a:p>
        </p:txBody>
      </p:sp>
      <p:cxnSp>
        <p:nvCxnSpPr>
          <p:cNvPr id="9" name="Straight Arrow Connector 8"/>
          <p:cNvCxnSpPr/>
          <p:nvPr/>
        </p:nvCxnSpPr>
        <p:spPr>
          <a:xfrm>
            <a:off x="4722898" y="2295371"/>
            <a:ext cx="1203876" cy="1243602"/>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pic>
        <p:nvPicPr>
          <p:cNvPr id="12" name="Picture 11"/>
          <p:cNvPicPr/>
          <p:nvPr/>
        </p:nvPicPr>
        <p:blipFill>
          <a:blip r:embed="rId4"/>
          <a:stretch>
            <a:fillRect/>
          </a:stretch>
        </p:blipFill>
        <p:spPr>
          <a:xfrm>
            <a:off x="1190978" y="4642786"/>
            <a:ext cx="1998133" cy="818214"/>
          </a:xfrm>
          <a:prstGeom prst="rect">
            <a:avLst/>
          </a:prstGeom>
          <a:solidFill>
            <a:srgbClr val="FFFF00"/>
          </a:solidFill>
          <a:ln w="50800">
            <a:solidFill>
              <a:srgbClr val="0000FF"/>
            </a:solidFill>
          </a:ln>
        </p:spPr>
      </p:pic>
      <p:sp>
        <p:nvSpPr>
          <p:cNvPr id="13" name="TextBox 12"/>
          <p:cNvSpPr txBox="1"/>
          <p:nvPr/>
        </p:nvSpPr>
        <p:spPr>
          <a:xfrm>
            <a:off x="93071" y="5578115"/>
            <a:ext cx="4529988" cy="1200328"/>
          </a:xfrm>
          <a:prstGeom prst="rect">
            <a:avLst/>
          </a:prstGeom>
          <a:noFill/>
        </p:spPr>
        <p:txBody>
          <a:bodyPr wrap="square" rtlCol="0">
            <a:spAutoFit/>
          </a:bodyPr>
          <a:lstStyle/>
          <a:p>
            <a:r>
              <a:rPr lang="en-US" sz="2400" dirty="0" smtClean="0">
                <a:solidFill>
                  <a:srgbClr val="FFFF00"/>
                </a:solidFill>
              </a:rPr>
              <a:t>Adiabatic gradient </a:t>
            </a:r>
            <a:r>
              <a:rPr lang="en-US" sz="2400" dirty="0" smtClean="0"/>
              <a:t>relates </a:t>
            </a:r>
            <a:r>
              <a:rPr lang="en-US" sz="2400" i="1" dirty="0" smtClean="0">
                <a:solidFill>
                  <a:srgbClr val="FFFF00"/>
                </a:solidFill>
              </a:rPr>
              <a:t>P</a:t>
            </a:r>
            <a:r>
              <a:rPr lang="en-US" sz="2400" dirty="0" smtClean="0"/>
              <a:t>, </a:t>
            </a:r>
            <a:r>
              <a:rPr lang="en-US" sz="2400" i="1" dirty="0" smtClean="0">
                <a:solidFill>
                  <a:srgbClr val="FFFF00"/>
                </a:solidFill>
              </a:rPr>
              <a:t>T</a:t>
            </a:r>
            <a:r>
              <a:rPr lang="en-US" sz="2400" dirty="0" smtClean="0"/>
              <a:t>, </a:t>
            </a:r>
            <a:r>
              <a:rPr lang="en-US" sz="2400" i="1" dirty="0" smtClean="0">
                <a:solidFill>
                  <a:srgbClr val="FFFF00"/>
                </a:solidFill>
              </a:rPr>
              <a:t>rho</a:t>
            </a:r>
            <a:r>
              <a:rPr lang="en-US" sz="2400" dirty="0" smtClean="0"/>
              <a:t> =&gt; determines atmospheric profile and </a:t>
            </a:r>
            <a:r>
              <a:rPr lang="en-US" sz="2400" dirty="0" err="1" smtClean="0"/>
              <a:t>parametrizes</a:t>
            </a:r>
            <a:r>
              <a:rPr lang="en-US" sz="2400" dirty="0" smtClean="0"/>
              <a:t> </a:t>
            </a:r>
            <a:r>
              <a:rPr lang="en-US" sz="2400" dirty="0" smtClean="0">
                <a:solidFill>
                  <a:srgbClr val="FFFF00"/>
                </a:solidFill>
              </a:rPr>
              <a:t>EOS</a:t>
            </a:r>
            <a:r>
              <a:rPr lang="en-US" sz="2400" dirty="0" smtClean="0"/>
              <a:t>  </a:t>
            </a:r>
            <a:endParaRPr lang="en-US" sz="2400" dirty="0"/>
          </a:p>
        </p:txBody>
      </p:sp>
      <p:sp>
        <p:nvSpPr>
          <p:cNvPr id="14" name="TextBox 13"/>
          <p:cNvSpPr txBox="1"/>
          <p:nvPr/>
        </p:nvSpPr>
        <p:spPr>
          <a:xfrm>
            <a:off x="242285" y="3996484"/>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5" name="TextBox 14"/>
          <p:cNvSpPr txBox="1"/>
          <p:nvPr/>
        </p:nvSpPr>
        <p:spPr>
          <a:xfrm>
            <a:off x="4781389" y="6397945"/>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22" name="TextBox 21"/>
          <p:cNvSpPr txBox="1"/>
          <p:nvPr/>
        </p:nvSpPr>
        <p:spPr>
          <a:xfrm>
            <a:off x="3426431" y="1862370"/>
            <a:ext cx="868028" cy="276999"/>
          </a:xfrm>
          <a:prstGeom prst="rect">
            <a:avLst/>
          </a:prstGeom>
          <a:noFill/>
        </p:spPr>
        <p:txBody>
          <a:bodyPr wrap="square" rtlCol="0">
            <a:spAutoFit/>
          </a:bodyPr>
          <a:lstStyle/>
          <a:p>
            <a:r>
              <a:rPr lang="en-US" sz="1200" dirty="0" smtClean="0">
                <a:solidFill>
                  <a:srgbClr val="000000"/>
                </a:solidFill>
              </a:rPr>
              <a:t>RADIATIVE</a:t>
            </a:r>
            <a:endParaRPr lang="en-US" sz="1200" dirty="0">
              <a:solidFill>
                <a:srgbClr val="000000"/>
              </a:solidFill>
            </a:endParaRPr>
          </a:p>
        </p:txBody>
      </p:sp>
      <p:sp>
        <p:nvSpPr>
          <p:cNvPr id="23" name="TextBox 22"/>
          <p:cNvSpPr txBox="1"/>
          <p:nvPr/>
        </p:nvSpPr>
        <p:spPr>
          <a:xfrm>
            <a:off x="2291221" y="1860917"/>
            <a:ext cx="1034703" cy="276999"/>
          </a:xfrm>
          <a:prstGeom prst="rect">
            <a:avLst/>
          </a:prstGeom>
          <a:noFill/>
        </p:spPr>
        <p:txBody>
          <a:bodyPr wrap="square" rtlCol="0">
            <a:spAutoFit/>
          </a:bodyPr>
          <a:lstStyle/>
          <a:p>
            <a:r>
              <a:rPr lang="en-US" sz="1200" dirty="0" smtClean="0">
                <a:solidFill>
                  <a:srgbClr val="000000"/>
                </a:solidFill>
              </a:rPr>
              <a:t>CONVECTIVE</a:t>
            </a:r>
            <a:endParaRPr lang="en-US" sz="1200" dirty="0">
              <a:solidFill>
                <a:srgbClr val="000000"/>
              </a:solidFill>
            </a:endParaRPr>
          </a:p>
        </p:txBody>
      </p:sp>
    </p:spTree>
    <p:extLst>
      <p:ext uri="{BB962C8B-B14F-4D97-AF65-F5344CB8AC3E}">
        <p14:creationId xmlns:p14="http://schemas.microsoft.com/office/powerpoint/2010/main" val="17772887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10" name="TextBox 9"/>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494357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cxnSp>
            <p:nvCxnSpPr>
              <p:cNvPr id="13" name="Straight Arrow Connector 12"/>
              <p:cNvCxnSpPr/>
              <p:nvPr/>
            </p:nvCxnSpPr>
            <p:spPr>
              <a:xfrm>
                <a:off x="5118074" y="2787477"/>
                <a:ext cx="1614257"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30056"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1519397"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5617496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48560" y="2350736"/>
            <a:ext cx="7890793" cy="4207747"/>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98469" y="2576373"/>
            <a:ext cx="7613985" cy="3793636"/>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2075848" y="2470947"/>
            <a:ext cx="1631208" cy="369332"/>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810492" y="2839711"/>
            <a:ext cx="686516" cy="955553"/>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899432" y="2839711"/>
            <a:ext cx="386609" cy="29251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8759" y="2475660"/>
            <a:ext cx="1388709" cy="369332"/>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114277" y="4561646"/>
            <a:ext cx="1359612" cy="1587184"/>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44421" y="611664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14" name="TextBox 13"/>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5554889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
        <p:nvSpPr>
          <p:cNvPr id="12" name="TextBox 11"/>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
        <p:nvSpPr>
          <p:cNvPr id="21" name="TextBox 20"/>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88"/>
            <a:ext cx="8229600" cy="1143000"/>
          </a:xfrm>
        </p:spPr>
        <p:txBody>
          <a:bodyPr>
            <a:normAutofit fontScale="90000"/>
          </a:bodyPr>
          <a:lstStyle/>
          <a:p>
            <a:r>
              <a:rPr lang="en-US" dirty="0" smtClean="0"/>
              <a:t>Giant planet formation requires fast </a:t>
            </a:r>
            <a:r>
              <a:rPr lang="en-US" dirty="0"/>
              <a:t>c</a:t>
            </a:r>
            <a:r>
              <a:rPr lang="en-US" dirty="0" smtClean="0"/>
              <a:t>ore </a:t>
            </a:r>
            <a:r>
              <a:rPr lang="en-US" dirty="0"/>
              <a:t>g</a:t>
            </a:r>
            <a:r>
              <a:rPr lang="en-US" dirty="0" smtClean="0"/>
              <a:t>rowth</a:t>
            </a:r>
            <a:endParaRPr lang="en-US" dirty="0"/>
          </a:p>
        </p:txBody>
      </p:sp>
      <p:pic>
        <p:nvPicPr>
          <p:cNvPr id="4" name="Picture 3" descr="acc_sketch (2)_SP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99" y="1783317"/>
            <a:ext cx="6969854" cy="4422304"/>
          </a:xfrm>
          <a:prstGeom prst="rect">
            <a:avLst/>
          </a:prstGeom>
        </p:spPr>
      </p:pic>
    </p:spTree>
    <p:extLst>
      <p:ext uri="{BB962C8B-B14F-4D97-AF65-F5344CB8AC3E}">
        <p14:creationId xmlns:p14="http://schemas.microsoft.com/office/powerpoint/2010/main" val="41242381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377108"/>
            <a:ext cx="6864688" cy="5161420"/>
          </a:xfrm>
          <a:prstGeom prst="rect">
            <a:avLst/>
          </a:prstGeom>
        </p:spPr>
      </p:pic>
      <p:sp>
        <p:nvSpPr>
          <p:cNvPr id="10" name="TextBox 9"/>
          <p:cNvSpPr txBox="1"/>
          <p:nvPr/>
        </p:nvSpPr>
        <p:spPr>
          <a:xfrm>
            <a:off x="1269317" y="609249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179247"/>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itle 1"/>
          <p:cNvSpPr>
            <a:spLocks noGrp="1"/>
          </p:cNvSpPr>
          <p:nvPr>
            <p:ph type="title"/>
          </p:nvPr>
        </p:nvSpPr>
        <p:spPr>
          <a:xfrm>
            <a:off x="457200" y="166558"/>
            <a:ext cx="8229600" cy="1143000"/>
          </a:xfrm>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a:t>
            </a:r>
            <a:r>
              <a:rPr lang="en-US" sz="3200" dirty="0" err="1" smtClean="0"/>
              <a:t>M</a:t>
            </a:r>
            <a:r>
              <a:rPr lang="en-US" sz="3200" baseline="-25000" dirty="0" err="1" smtClean="0"/>
              <a:t>crit</a:t>
            </a:r>
            <a:endParaRPr lang="en-US" sz="3200" dirty="0"/>
          </a:p>
        </p:txBody>
      </p:sp>
      <p:grpSp>
        <p:nvGrpSpPr>
          <p:cNvPr id="12" name="Group 11"/>
          <p:cNvGrpSpPr/>
          <p:nvPr/>
        </p:nvGrpSpPr>
        <p:grpSpPr>
          <a:xfrm>
            <a:off x="3027885" y="393744"/>
            <a:ext cx="584168" cy="450291"/>
            <a:chOff x="3046593" y="236149"/>
            <a:chExt cx="584168" cy="450291"/>
          </a:xfrm>
        </p:grpSpPr>
        <p:sp>
          <p:nvSpPr>
            <p:cNvPr id="13" name="Isosceles Triangle 12"/>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10" name="Rectangle 9"/>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333500"/>
            <a:ext cx="9144000" cy="4177011"/>
          </a:xfrm>
          <a:prstGeom prst="rect">
            <a:avLst/>
          </a:prstGeom>
        </p:spPr>
      </p:pic>
      <p:sp>
        <p:nvSpPr>
          <p:cNvPr id="6" name="TextBox 5"/>
          <p:cNvSpPr txBox="1"/>
          <p:nvPr/>
        </p:nvSpPr>
        <p:spPr>
          <a:xfrm>
            <a:off x="7431410" y="5510511"/>
            <a:ext cx="1810559" cy="430887"/>
          </a:xfrm>
          <a:prstGeom prst="rect">
            <a:avLst/>
          </a:prstGeom>
          <a:noFill/>
        </p:spPr>
        <p:txBody>
          <a:bodyPr wrap="square" rtlCol="0">
            <a:spAutoFit/>
          </a:bodyPr>
          <a:lstStyle/>
          <a:p>
            <a:r>
              <a:rPr lang="en-US" sz="2200" dirty="0" smtClean="0"/>
              <a:t>Marois+2010</a:t>
            </a:r>
            <a:endParaRPr lang="en-US" sz="2200" dirty="0"/>
          </a:p>
        </p:txBody>
      </p:sp>
    </p:spTree>
    <p:extLst>
      <p:ext uri="{BB962C8B-B14F-4D97-AF65-F5344CB8AC3E}">
        <p14:creationId xmlns:p14="http://schemas.microsoft.com/office/powerpoint/2010/main" val="19523003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yields steady 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71669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46296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16642" y="342311"/>
            <a:ext cx="6021319" cy="707886"/>
          </a:xfrm>
          <a:prstGeom prst="rect">
            <a:avLst/>
          </a:prstGeom>
          <a:noFill/>
        </p:spPr>
        <p:txBody>
          <a:bodyPr wrap="square" rtlCol="0">
            <a:spAutoFit/>
          </a:bodyPr>
          <a:lstStyle/>
          <a:p>
            <a:r>
              <a:rPr lang="en-US" sz="4000" dirty="0" smtClean="0"/>
              <a:t>High </a:t>
            </a:r>
            <a:r>
              <a:rPr lang="en-US" sz="4000" dirty="0" err="1"/>
              <a:t>p</a:t>
            </a:r>
            <a:r>
              <a:rPr lang="en-US" sz="4000" dirty="0" err="1" smtClean="0"/>
              <a:t>lanetesimal</a:t>
            </a:r>
            <a:r>
              <a:rPr lang="en-US" sz="4000" dirty="0" smtClean="0"/>
              <a:t> </a:t>
            </a:r>
            <a:r>
              <a:rPr lang="en-US" sz="4000" dirty="0" smtClean="0"/>
              <a:t>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5064278" cy="837879"/>
              <a:chOff x="830915" y="5095970"/>
              <a:chExt cx="5064278"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16521" y="5037659"/>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26611</TotalTime>
  <Words>1798</Words>
  <Application>Microsoft Macintosh PowerPoint</Application>
  <PresentationFormat>On-screen Show (4:3)</PresentationFormat>
  <Paragraphs>176</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 Black </vt:lpstr>
      <vt:lpstr>Minimum Core Masses for Giant Planet Formation</vt:lpstr>
      <vt:lpstr>Giant planet formation requires fast core growth</vt:lpstr>
      <vt:lpstr>PowerPoint Presentation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Static profiles connected by global cooling equation  </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   Adiabatic gradient                 is                            variable for realistic EOS</vt:lpstr>
      <vt:lpstr>   Adiabatic gradient                 is                            variable for realistic EOS</vt:lpstr>
      <vt:lpstr>Variations in       due to non-ideal EOS effects INCREASE Mcrit</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260</cp:revision>
  <dcterms:created xsi:type="dcterms:W3CDTF">2013-05-20T23:08:21Z</dcterms:created>
  <dcterms:modified xsi:type="dcterms:W3CDTF">2015-03-24T18:28:10Z</dcterms:modified>
</cp:coreProperties>
</file>