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116" d="100"/>
          <a:sy n="116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70" y="117770"/>
            <a:ext cx="9094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</a:p>
          <a:p>
            <a:r>
              <a:rPr lang="en-US" sz="1700" dirty="0" smtClean="0"/>
              <a:t>Piso,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in press); 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124671" y="768983"/>
            <a:ext cx="4203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90" y="2938808"/>
            <a:ext cx="8932800" cy="380167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6689" y="828746"/>
            <a:ext cx="9739545" cy="2139943"/>
            <a:chOff x="-3432714" y="2124158"/>
            <a:chExt cx="8356729" cy="2139943"/>
          </a:xfrm>
        </p:grpSpPr>
        <p:sp>
          <p:nvSpPr>
            <p:cNvPr id="3" name="TextBox 2"/>
            <p:cNvSpPr txBox="1"/>
            <p:nvPr/>
          </p:nvSpPr>
          <p:spPr>
            <a:xfrm>
              <a:off x="-3432714" y="3663937"/>
              <a:ext cx="83567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0" b="1" dirty="0" smtClean="0"/>
                <a:t>Atmospheric evolution and </a:t>
              </a:r>
              <a:r>
                <a:rPr lang="en-US" sz="1650" b="1" dirty="0" err="1" smtClean="0"/>
                <a:t>M_crit</a:t>
              </a:r>
              <a:r>
                <a:rPr lang="en-US" sz="1650" b="1" dirty="0" smtClean="0"/>
                <a:t> are highly </a:t>
              </a:r>
              <a:r>
                <a:rPr lang="en-US" sz="1650" b="1" dirty="0"/>
                <a:t>dependent </a:t>
              </a:r>
              <a:r>
                <a:rPr lang="en-US" sz="1650" b="1" dirty="0" smtClean="0"/>
                <a:t>on</a:t>
              </a:r>
              <a:r>
                <a:rPr lang="en-US" sz="1650" b="1" dirty="0" smtClean="0">
                  <a:solidFill>
                    <a:srgbClr val="008000"/>
                  </a:solidFill>
                </a:rPr>
                <a:t> EQUATION </a:t>
              </a:r>
              <a:r>
                <a:rPr lang="en-US" sz="1650" b="1" dirty="0">
                  <a:solidFill>
                    <a:srgbClr val="008000"/>
                  </a:solidFill>
                </a:rPr>
                <a:t>OF STATE </a:t>
              </a:r>
              <a:r>
                <a:rPr lang="en-US" sz="1650" b="1" dirty="0"/>
                <a:t>and </a:t>
              </a:r>
              <a:r>
                <a:rPr lang="en-US" sz="1650" b="1" dirty="0">
                  <a:solidFill>
                    <a:srgbClr val="008000"/>
                  </a:solidFill>
                </a:rPr>
                <a:t>DUST OPACITY</a:t>
              </a:r>
            </a:p>
            <a:p>
              <a:endParaRPr lang="en-US" sz="165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3417286" y="2124158"/>
              <a:ext cx="7649098" cy="1980195"/>
              <a:chOff x="1418745" y="732957"/>
              <a:chExt cx="7649098" cy="19801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39840" y="732957"/>
                <a:ext cx="4028003" cy="136556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039840" y="1060964"/>
                <a:ext cx="39791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Quasi-static </a:t>
                </a:r>
                <a:r>
                  <a:rPr lang="en-US" sz="1200" dirty="0" smtClean="0"/>
                  <a:t>evolution of </a:t>
                </a:r>
                <a:r>
                  <a:rPr lang="en-US" sz="1200" b="1" dirty="0" smtClean="0"/>
                  <a:t>spherically symmetric atmospheres</a:t>
                </a:r>
                <a:r>
                  <a:rPr lang="en-US" sz="1200" dirty="0" smtClean="0"/>
                  <a:t> in </a:t>
                </a:r>
                <a:r>
                  <a:rPr lang="en-US" sz="1200" b="1" dirty="0" smtClean="0"/>
                  <a:t>hydrostatic balance</a:t>
                </a:r>
                <a:r>
                  <a:rPr lang="en-US" sz="1200" dirty="0" smtClean="0"/>
                  <a:t> and embedded in a gas disk</a:t>
                </a:r>
              </a:p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Inner convective </a:t>
                </a:r>
                <a:r>
                  <a:rPr lang="en-US" sz="1200" dirty="0" smtClean="0"/>
                  <a:t>&amp; </a:t>
                </a:r>
                <a:r>
                  <a:rPr lang="en-US" sz="1200" b="1" dirty="0" smtClean="0"/>
                  <a:t>outer </a:t>
                </a:r>
                <a:r>
                  <a:rPr lang="en-US" sz="1200" b="1" dirty="0" err="1" smtClean="0"/>
                  <a:t>radiative</a:t>
                </a:r>
                <a:r>
                  <a:rPr lang="en-US" sz="1200" b="1" dirty="0" smtClean="0"/>
                  <a:t> </a:t>
                </a:r>
                <a:r>
                  <a:rPr lang="en-US" sz="1200" dirty="0" smtClean="0"/>
                  <a:t>regions</a:t>
                </a:r>
              </a:p>
              <a:p>
                <a:pPr marL="171450" indent="-171450" algn="just">
                  <a:buSzPct val="100000"/>
                  <a:buFont typeface="Arial"/>
                  <a:buChar char="•"/>
                </a:pPr>
                <a:r>
                  <a:rPr lang="en-US" sz="1200" b="1" dirty="0" smtClean="0"/>
                  <a:t>Static profiles </a:t>
                </a:r>
                <a:r>
                  <a:rPr lang="en-US" sz="1200" dirty="0" smtClean="0"/>
                  <a:t>connected by </a:t>
                </a:r>
                <a:r>
                  <a:rPr lang="en-US" sz="1200" b="1" dirty="0" smtClean="0"/>
                  <a:t>global cooling equation, </a:t>
                </a:r>
              </a:p>
              <a:p>
                <a:pPr algn="just">
                  <a:buSzPct val="100000"/>
                </a:pPr>
                <a:r>
                  <a:rPr lang="en-US" sz="1200" b="1" dirty="0"/>
                  <a:t> </a:t>
                </a:r>
                <a:r>
                  <a:rPr lang="en-US" sz="1200" b="1" dirty="0" smtClean="0"/>
                  <a:t>    L </a:t>
                </a:r>
                <a:r>
                  <a:rPr lang="en-US" sz="1200" b="1" dirty="0"/>
                  <a:t>~ -</a:t>
                </a:r>
                <a:r>
                  <a:rPr lang="en-US" sz="1200" b="1" dirty="0" err="1"/>
                  <a:t>dE</a:t>
                </a:r>
                <a:r>
                  <a:rPr lang="en-US" sz="1200" b="1" dirty="0"/>
                  <a:t> / </a:t>
                </a:r>
                <a:r>
                  <a:rPr lang="en-US" sz="1200" b="1" dirty="0" err="1" smtClean="0"/>
                  <a:t>dt</a:t>
                </a:r>
                <a:r>
                  <a:rPr lang="en-US" sz="1200" b="1" dirty="0"/>
                  <a:t> </a:t>
                </a:r>
                <a:r>
                  <a:rPr lang="en-US" sz="1200" b="1" dirty="0" smtClean="0"/>
                  <a:t>=&gt; </a:t>
                </a:r>
                <a:r>
                  <a:rPr lang="en-US" sz="1200" b="1" dirty="0" err="1" smtClean="0"/>
                  <a:t>M_atm</a:t>
                </a:r>
                <a:r>
                  <a:rPr lang="en-US" sz="1200" b="1" dirty="0" smtClean="0"/>
                  <a:t> = </a:t>
                </a:r>
                <a:r>
                  <a:rPr lang="en-US" sz="1200" b="1" dirty="0" err="1" smtClean="0"/>
                  <a:t>M_atm</a:t>
                </a:r>
                <a:r>
                  <a:rPr lang="en-US" sz="1200" b="1" dirty="0" smtClean="0"/>
                  <a:t>(t)</a:t>
                </a:r>
                <a:endParaRPr lang="en-US" sz="1200" b="1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454575" y="762793"/>
                <a:ext cx="331035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/>
                  <a:t>ATMOSPHERIC MODEL SUMMARY</a:t>
                </a:r>
                <a:endParaRPr lang="en-US" sz="17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18745" y="2236232"/>
                <a:ext cx="7649097" cy="47692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87294" y="3333146"/>
            <a:ext cx="7457536" cy="3342962"/>
            <a:chOff x="687294" y="3363028"/>
            <a:chExt cx="7457536" cy="3342962"/>
          </a:xfrm>
        </p:grpSpPr>
        <p:pic>
          <p:nvPicPr>
            <p:cNvPr id="21" name="Picture 20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30" name="Picture 29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2263667" y="3326278"/>
            <a:ext cx="11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H2 dissociation</a:t>
            </a:r>
            <a:endParaRPr lang="en-US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71486" y="3565200"/>
            <a:ext cx="672410" cy="842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38051" y="3565200"/>
            <a:ext cx="378665" cy="25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65651" y="3338967"/>
            <a:ext cx="8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 ionization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63" idx="0"/>
          </p:cNvCxnSpPr>
          <p:nvPr/>
        </p:nvCxnSpPr>
        <p:spPr>
          <a:xfrm flipV="1">
            <a:off x="1010125" y="5082574"/>
            <a:ext cx="1331675" cy="1398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9668" y="6481205"/>
            <a:ext cx="72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Ideal gas</a:t>
            </a:r>
            <a:endParaRPr lang="en-US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382667" y="5530167"/>
            <a:ext cx="871281" cy="999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245207" y="5232391"/>
            <a:ext cx="796806" cy="1306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06534" y="6494262"/>
            <a:ext cx="20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Partially excited H2 rotational states</a:t>
            </a:r>
            <a:endParaRPr 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495581" y="3555859"/>
            <a:ext cx="1643932" cy="13506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27643" y="3563431"/>
            <a:ext cx="1614257" cy="107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04070" y="3326817"/>
            <a:ext cx="88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Saumon+95</a:t>
            </a:r>
            <a:endParaRPr lang="en-US" sz="10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078182" y="5298827"/>
            <a:ext cx="593304" cy="11823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67100" y="6516837"/>
            <a:ext cx="105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Our </a:t>
            </a:r>
            <a:r>
              <a:rPr lang="en-US" sz="1000" dirty="0" smtClean="0"/>
              <a:t>extension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4705" y="303282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 dirty="0" smtClean="0"/>
              <a:t>H2 spin isomers</a:t>
            </a:r>
            <a:r>
              <a:rPr lang="en-US" sz="1600" dirty="0" smtClean="0"/>
              <a:t>        </a:t>
            </a:r>
            <a:r>
              <a:rPr lang="en-US" sz="1550" dirty="0" smtClean="0">
                <a:solidFill>
                  <a:srgbClr val="0000FF"/>
                </a:solidFill>
              </a:rPr>
              <a:t>ORTHOHYDROGEN</a:t>
            </a:r>
            <a:r>
              <a:rPr lang="en-US" sz="1600" dirty="0" smtClean="0"/>
              <a:t> and       </a:t>
            </a:r>
            <a:r>
              <a:rPr lang="en-US" sz="1550" dirty="0" smtClean="0">
                <a:solidFill>
                  <a:srgbClr val="0000FF"/>
                </a:solidFill>
              </a:rPr>
              <a:t>PARAHYDROGEN</a:t>
            </a:r>
            <a:r>
              <a:rPr lang="en-US" sz="1600" dirty="0" smtClean="0"/>
              <a:t> </a:t>
            </a:r>
            <a:r>
              <a:rPr lang="en-US" sz="1550" dirty="0" smtClean="0"/>
              <a:t>can be in </a:t>
            </a:r>
            <a:r>
              <a:rPr lang="en-US" sz="1550" b="1" dirty="0" smtClean="0"/>
              <a:t>thermal equilibrium </a:t>
            </a:r>
            <a:r>
              <a:rPr lang="en-US" sz="1550" dirty="0" smtClean="0"/>
              <a:t>or </a:t>
            </a:r>
            <a:r>
              <a:rPr lang="en-US" sz="1550" b="1" dirty="0" smtClean="0"/>
              <a:t>fixed ratio</a:t>
            </a:r>
            <a:r>
              <a:rPr lang="en-US" sz="1550" dirty="0" smtClean="0"/>
              <a:t>           </a:t>
            </a:r>
            <a:endParaRPr lang="en-US" sz="1550" dirty="0"/>
          </a:p>
        </p:txBody>
      </p:sp>
      <p:grpSp>
        <p:nvGrpSpPr>
          <p:cNvPr id="119" name="Group 118"/>
          <p:cNvGrpSpPr/>
          <p:nvPr/>
        </p:nvGrpSpPr>
        <p:grpSpPr>
          <a:xfrm rot="10800000">
            <a:off x="1572948" y="3099440"/>
            <a:ext cx="152400" cy="271538"/>
            <a:chOff x="1204358" y="3024299"/>
            <a:chExt cx="152400" cy="271538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764637" y="3099440"/>
            <a:ext cx="145073" cy="271539"/>
            <a:chOff x="3609591" y="3024299"/>
            <a:chExt cx="145073" cy="271539"/>
          </a:xfrm>
        </p:grpSpPr>
        <p:cxnSp>
          <p:nvCxnSpPr>
            <p:cNvPr id="117" name="Straight Arrow Connector 116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" name="Picture 122"/>
          <p:cNvPicPr/>
          <p:nvPr/>
        </p:nvPicPr>
        <p:blipFill>
          <a:blip r:embed="rId4"/>
          <a:stretch>
            <a:fillRect/>
          </a:stretch>
        </p:blipFill>
        <p:spPr>
          <a:xfrm>
            <a:off x="233593" y="4111330"/>
            <a:ext cx="941630" cy="410757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_vs_a_poly_real_exolun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95" y="471713"/>
            <a:ext cx="3865908" cy="29066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4017" y="1418044"/>
            <a:ext cx="3329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Variations in the adiabatic gradient due to </a:t>
            </a:r>
            <a:r>
              <a:rPr lang="en-US" sz="1200" b="1" dirty="0" smtClean="0"/>
              <a:t>H2 dissociation</a:t>
            </a:r>
            <a:r>
              <a:rPr lang="en-US" sz="1200" dirty="0" smtClean="0"/>
              <a:t> and  </a:t>
            </a:r>
            <a:r>
              <a:rPr lang="en-US" sz="1200" b="1" dirty="0" smtClean="0"/>
              <a:t>variable occupation of H2 rotational states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INCREASE</a:t>
            </a:r>
            <a:r>
              <a:rPr lang="en-US" sz="1200" dirty="0" smtClean="0"/>
              <a:t> the atmospheric evolutionary time when compared to an ideal gas </a:t>
            </a:r>
            <a:r>
              <a:rPr lang="en-US" sz="1200" dirty="0" err="1" smtClean="0"/>
              <a:t>polytrope</a:t>
            </a:r>
            <a:r>
              <a:rPr lang="en-US" sz="1200" dirty="0" smtClean="0"/>
              <a:t> =&gt; </a:t>
            </a:r>
            <a:r>
              <a:rPr lang="en-US" sz="1200" b="1" dirty="0" err="1" smtClean="0"/>
              <a:t>M_crit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INCREASES</a:t>
            </a:r>
            <a:endParaRPr lang="en-US" sz="1200" b="1" i="1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670" y="117770"/>
            <a:ext cx="89431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  <a:endParaRPr lang="en-US" sz="1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8199" y="543967"/>
            <a:ext cx="8706007" cy="266400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2394" y="6430243"/>
            <a:ext cx="146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t_disk</a:t>
            </a:r>
            <a:r>
              <a:rPr lang="en-US" sz="900" dirty="0" smtClean="0"/>
              <a:t> ~ 3 </a:t>
            </a:r>
            <a:r>
              <a:rPr lang="en-US" sz="900" dirty="0" err="1" smtClean="0"/>
              <a:t>Myr</a:t>
            </a:r>
            <a:r>
              <a:rPr lang="en-US" sz="900" dirty="0" smtClean="0"/>
              <a:t>, ISM opacity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10421</TotalTime>
  <Words>261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132</cp:revision>
  <cp:lastPrinted>2013-11-13T22:26:29Z</cp:lastPrinted>
  <dcterms:created xsi:type="dcterms:W3CDTF">2013-11-13T18:29:07Z</dcterms:created>
  <dcterms:modified xsi:type="dcterms:W3CDTF">2015-04-30T21:32:21Z</dcterms:modified>
</cp:coreProperties>
</file>