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11" r:id="rId3"/>
    <p:sldId id="312" r:id="rId4"/>
    <p:sldId id="306" r:id="rId5"/>
    <p:sldId id="307" r:id="rId6"/>
    <p:sldId id="257" r:id="rId7"/>
    <p:sldId id="270" r:id="rId8"/>
    <p:sldId id="285" r:id="rId9"/>
    <p:sldId id="258" r:id="rId10"/>
    <p:sldId id="276" r:id="rId11"/>
    <p:sldId id="277" r:id="rId12"/>
    <p:sldId id="274" r:id="rId13"/>
    <p:sldId id="259" r:id="rId14"/>
    <p:sldId id="304" r:id="rId15"/>
    <p:sldId id="291" r:id="rId16"/>
    <p:sldId id="292" r:id="rId17"/>
    <p:sldId id="310" r:id="rId18"/>
    <p:sldId id="308" r:id="rId19"/>
    <p:sldId id="309" r:id="rId20"/>
    <p:sldId id="303" r:id="rId21"/>
    <p:sldId id="302" r:id="rId22"/>
    <p:sldId id="265" r:id="rId23"/>
    <p:sldId id="296" r:id="rId24"/>
    <p:sldId id="297" r:id="rId25"/>
    <p:sldId id="298" r:id="rId26"/>
    <p:sldId id="299" r:id="rId27"/>
    <p:sldId id="300" r:id="rId28"/>
    <p:sldId id="301" r:id="rId29"/>
    <p:sldId id="313" r:id="rId30"/>
    <p:sldId id="314" r:id="rId31"/>
    <p:sldId id="315" r:id="rId32"/>
    <p:sldId id="316" r:id="rId33"/>
    <p:sldId id="317" r:id="rId34"/>
    <p:sldId id="318" r:id="rId35"/>
    <p:sldId id="319" r:id="rId36"/>
    <p:sldId id="320" r:id="rId37"/>
    <p:sldId id="321" r:id="rId38"/>
    <p:sldId id="322" r:id="rId39"/>
    <p:sldId id="328" r:id="rId40"/>
    <p:sldId id="329" r:id="rId41"/>
    <p:sldId id="323" r:id="rId42"/>
    <p:sldId id="330" r:id="rId43"/>
    <p:sldId id="324" r:id="rId44"/>
    <p:sldId id="325" r:id="rId45"/>
    <p:sldId id="326" r:id="rId46"/>
    <p:sldId id="32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311"/>
            <p14:sldId id="312"/>
            <p14:sldId id="306"/>
            <p14:sldId id="307"/>
            <p14:sldId id="257"/>
            <p14:sldId id="270"/>
            <p14:sldId id="285"/>
            <p14:sldId id="258"/>
            <p14:sldId id="276"/>
            <p14:sldId id="277"/>
            <p14:sldId id="274"/>
            <p14:sldId id="259"/>
            <p14:sldId id="304"/>
          </p14:sldIdLst>
        </p14:section>
        <p14:section name="Untitled Section" id="{E95DD4B7-C620-3B47-BD4C-68460915B0CF}">
          <p14:sldIdLst>
            <p14:sldId id="291"/>
            <p14:sldId id="292"/>
            <p14:sldId id="310"/>
            <p14:sldId id="308"/>
            <p14:sldId id="309"/>
            <p14:sldId id="303"/>
            <p14:sldId id="302"/>
            <p14:sldId id="265"/>
            <p14:sldId id="296"/>
            <p14:sldId id="297"/>
            <p14:sldId id="298"/>
            <p14:sldId id="299"/>
            <p14:sldId id="300"/>
            <p14:sldId id="301"/>
            <p14:sldId id="313"/>
            <p14:sldId id="314"/>
            <p14:sldId id="315"/>
            <p14:sldId id="316"/>
            <p14:sldId id="317"/>
            <p14:sldId id="318"/>
            <p14:sldId id="319"/>
            <p14:sldId id="320"/>
            <p14:sldId id="321"/>
            <p14:sldId id="322"/>
            <p14:sldId id="328"/>
            <p14:sldId id="329"/>
            <p14:sldId id="323"/>
            <p14:sldId id="330"/>
            <p14:sldId id="324"/>
            <p14:sldId id="325"/>
            <p14:sldId id="326"/>
            <p14:sldId id="32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378" autoAdjust="0"/>
  </p:normalViewPr>
  <p:slideViewPr>
    <p:cSldViewPr snapToGrid="0" snapToObjects="1">
      <p:cViewPr>
        <p:scale>
          <a:sx n="81" d="100"/>
          <a:sy n="81" d="100"/>
        </p:scale>
        <p:origin x="-144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9/22/15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9/22/15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9</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10</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11</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12</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22</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normAutofit fontScale="90000"/>
          </a:bodyPr>
          <a:lstStyle/>
          <a:p>
            <a:r>
              <a:rPr lang="en-US" dirty="0" smtClean="0"/>
              <a:t>Giant Planet Formation and Snowlines in </a:t>
            </a:r>
            <a:r>
              <a:rPr lang="en-US" dirty="0" err="1" smtClean="0"/>
              <a:t>Protoplanetary</a:t>
            </a:r>
            <a:r>
              <a:rPr lang="en-US" dirty="0" smtClean="0"/>
              <a:t> Disks</a:t>
            </a:r>
            <a:endParaRPr lang="en-US" dirty="0"/>
          </a:p>
        </p:txBody>
      </p:sp>
      <p:sp>
        <p:nvSpPr>
          <p:cNvPr id="3" name="Subtitle 2"/>
          <p:cNvSpPr>
            <a:spLocks noGrp="1"/>
          </p:cNvSpPr>
          <p:nvPr>
            <p:ph type="subTitle" idx="1"/>
          </p:nvPr>
        </p:nvSpPr>
        <p:spPr>
          <a:xfrm>
            <a:off x="235165" y="2774169"/>
            <a:ext cx="8481619" cy="1476329"/>
          </a:xfrm>
        </p:spPr>
        <p:txBody>
          <a:bodyPr>
            <a:normAutofit/>
          </a:bodyPr>
          <a:lstStyle/>
          <a:p>
            <a:r>
              <a:rPr lang="en-US" sz="3000" dirty="0" smtClean="0"/>
              <a:t>Ana-Maria </a:t>
            </a:r>
            <a:r>
              <a:rPr lang="en-US" sz="3000" dirty="0" smtClean="0"/>
              <a:t>Piso </a:t>
            </a:r>
          </a:p>
          <a:p>
            <a:r>
              <a:rPr lang="en-US" sz="2000" dirty="0"/>
              <a:t>Harvard-Smithsonian Center for Astrophysics</a:t>
            </a:r>
          </a:p>
          <a:p>
            <a:endParaRPr lang="en-US" sz="3000" dirty="0" smtClean="0"/>
          </a:p>
        </p:txBody>
      </p:sp>
      <p:sp>
        <p:nvSpPr>
          <p:cNvPr id="6" name="TextBox 5"/>
          <p:cNvSpPr txBox="1"/>
          <p:nvPr/>
        </p:nvSpPr>
        <p:spPr>
          <a:xfrm>
            <a:off x="2715839" y="5214851"/>
            <a:ext cx="3708294" cy="369332"/>
          </a:xfrm>
          <a:prstGeom prst="rect">
            <a:avLst/>
          </a:prstGeom>
          <a:noFill/>
        </p:spPr>
        <p:txBody>
          <a:bodyPr wrap="square" rtlCol="0">
            <a:spAutoFit/>
          </a:bodyPr>
          <a:lstStyle/>
          <a:p>
            <a:r>
              <a:rPr lang="en-US" dirty="0" smtClean="0"/>
              <a:t>CIPS Seminar</a:t>
            </a:r>
            <a:r>
              <a:rPr lang="en-US" dirty="0"/>
              <a:t>:</a:t>
            </a:r>
            <a:r>
              <a:rPr lang="en-US" dirty="0" smtClean="0"/>
              <a:t> September 30</a:t>
            </a:r>
            <a:r>
              <a:rPr lang="en-US" baseline="30000" dirty="0" smtClean="0"/>
              <a:t>th</a:t>
            </a:r>
            <a:r>
              <a:rPr lang="en-US" dirty="0" smtClean="0"/>
              <a:t> , 2015 </a:t>
            </a:r>
            <a:endParaRPr lang="en-US" dirty="0"/>
          </a:p>
        </p:txBody>
      </p:sp>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solidFill>
                  <a:srgbClr val="FFFF00"/>
                </a:solidFill>
              </a:rPr>
              <a:t>Low</a:t>
            </a:r>
            <a:r>
              <a:rPr lang="en-US" sz="4000" dirty="0" smtClean="0"/>
              <a:t>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 </a:t>
            </a:r>
            <a:r>
              <a:rPr lang="en-US" sz="2800" dirty="0" err="1" smtClean="0"/>
              <a:t>M</a:t>
            </a:r>
            <a:r>
              <a:rPr lang="en-US" sz="2800" baseline="-25000" dirty="0" err="1" smtClean="0"/>
              <a:t>core</a:t>
            </a:r>
            <a:r>
              <a:rPr lang="en-US" sz="2800" dirty="0" smtClean="0"/>
              <a:t> for 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STATE (EOS)</a:t>
            </a: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endParaRPr lang="en-US" dirty="0" smtClean="0">
              <a:solidFill>
                <a:srgbClr val="FFFFFF"/>
              </a:solidFill>
            </a:endParaRPr>
          </a:p>
          <a:p>
            <a:endParaRPr lang="en-US" dirty="0">
              <a:solidFill>
                <a:srgbClr val="FFFFFF"/>
              </a:solidFill>
            </a:endParaRPr>
          </a:p>
        </p:txBody>
      </p:sp>
      <p:sp>
        <p:nvSpPr>
          <p:cNvPr id="4" name="TextBox 3"/>
          <p:cNvSpPr txBox="1"/>
          <p:nvPr/>
        </p:nvSpPr>
        <p:spPr>
          <a:xfrm>
            <a:off x="6346844" y="6459338"/>
            <a:ext cx="2782215" cy="307777"/>
          </a:xfrm>
          <a:prstGeom prst="rect">
            <a:avLst/>
          </a:prstGeom>
          <a:noFill/>
        </p:spPr>
        <p:txBody>
          <a:bodyPr wrap="square" rtlCol="0">
            <a:spAutoFit/>
          </a:bodyPr>
          <a:lstStyle/>
          <a:p>
            <a:r>
              <a:rPr lang="en-US" sz="1400" dirty="0"/>
              <a:t>s</a:t>
            </a:r>
            <a:r>
              <a:rPr lang="en-US" sz="1400" dirty="0" smtClean="0"/>
              <a:t>ee Piso</a:t>
            </a:r>
            <a:r>
              <a:rPr lang="en-US" sz="1400" dirty="0"/>
              <a:t> </a:t>
            </a:r>
            <a:r>
              <a:rPr lang="en-US" sz="1400" dirty="0" smtClean="0"/>
              <a:t>&amp; </a:t>
            </a:r>
            <a:r>
              <a:rPr lang="en-US" sz="1400" dirty="0" err="1" smtClean="0"/>
              <a:t>Youdin</a:t>
            </a:r>
            <a:r>
              <a:rPr lang="en-US" sz="1400" dirty="0"/>
              <a:t> </a:t>
            </a:r>
            <a:r>
              <a:rPr lang="en-US" sz="1400" dirty="0" smtClean="0"/>
              <a:t>(2014) for details</a:t>
            </a:r>
            <a:endParaRPr lang="en-US" sz="1400" dirty="0">
              <a:solidFill>
                <a:srgbClr val="000000"/>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P_vs_r_SPF1_tal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3" y="1339891"/>
            <a:ext cx="4359818" cy="3044952"/>
          </a:xfrm>
          <a:prstGeom prst="rect">
            <a:avLst/>
          </a:prstGeom>
        </p:spPr>
      </p:pic>
      <p:pic>
        <p:nvPicPr>
          <p:cNvPr id="5" name="Picture 4" descr="tplot_SPF1_tal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059" y="3683000"/>
            <a:ext cx="4427807" cy="3092437"/>
          </a:xfrm>
          <a:prstGeom prst="rect">
            <a:avLst/>
          </a:prstGeom>
        </p:spPr>
      </p:pic>
      <p:sp>
        <p:nvSpPr>
          <p:cNvPr id="6" name="Title 1"/>
          <p:cNvSpPr>
            <a:spLocks noGrp="1"/>
          </p:cNvSpPr>
          <p:nvPr>
            <p:ph type="title"/>
          </p:nvPr>
        </p:nvSpPr>
        <p:spPr>
          <a:xfrm>
            <a:off x="457200" y="225777"/>
            <a:ext cx="8229600" cy="1465583"/>
          </a:xfrm>
        </p:spPr>
        <p:txBody>
          <a:bodyPr>
            <a:normAutofit fontScale="90000"/>
          </a:bodyPr>
          <a:lstStyle/>
          <a:p>
            <a:r>
              <a:rPr lang="en-US" sz="4200" dirty="0">
                <a:solidFill>
                  <a:srgbClr val="FFFF00"/>
                </a:solidFill>
              </a:rPr>
              <a:t>Static profiles </a:t>
            </a:r>
            <a:r>
              <a:rPr lang="en-US" sz="4200" dirty="0">
                <a:solidFill>
                  <a:srgbClr val="FFFFFF"/>
                </a:solidFill>
              </a:rPr>
              <a:t>connected by global </a:t>
            </a:r>
            <a:r>
              <a:rPr lang="en-US" sz="4200" dirty="0">
                <a:solidFill>
                  <a:srgbClr val="FFFF00"/>
                </a:solidFill>
              </a:rPr>
              <a:t>cooling</a:t>
            </a:r>
            <a:r>
              <a:rPr lang="en-US" sz="4200" dirty="0">
                <a:solidFill>
                  <a:srgbClr val="FFFFFF"/>
                </a:solidFill>
              </a:rPr>
              <a:t> </a:t>
            </a:r>
            <a:r>
              <a:rPr lang="en-US" sz="4200" dirty="0" smtClean="0">
                <a:solidFill>
                  <a:srgbClr val="FFFF00"/>
                </a:solidFill>
              </a:rPr>
              <a:t>equation</a:t>
            </a:r>
            <a:r>
              <a:rPr lang="en-US" sz="4200" dirty="0" smtClean="0">
                <a:solidFill>
                  <a:srgbClr val="FFFFFF"/>
                </a:solidFill>
              </a:rPr>
              <a:t> </a:t>
            </a:r>
            <a:r>
              <a:rPr lang="en-US" dirty="0">
                <a:solidFill>
                  <a:srgbClr val="FFFFFF"/>
                </a:solidFill>
              </a:rPr>
              <a:t/>
            </a:r>
            <a:br>
              <a:rPr lang="en-US" dirty="0">
                <a:solidFill>
                  <a:srgbClr val="FFFFFF"/>
                </a:solidFill>
              </a:rPr>
            </a:br>
            <a:endParaRPr lang="en-US" dirty="0">
              <a:solidFill>
                <a:srgbClr val="FFFF00"/>
              </a:solidFill>
            </a:endParaRPr>
          </a:p>
        </p:txBody>
      </p:sp>
      <p:sp>
        <p:nvSpPr>
          <p:cNvPr id="8" name="Rectangle 7"/>
          <p:cNvSpPr/>
          <p:nvPr/>
        </p:nvSpPr>
        <p:spPr>
          <a:xfrm>
            <a:off x="4623059" y="2417826"/>
            <a:ext cx="2582333" cy="707886"/>
          </a:xfrm>
          <a:prstGeom prst="rect">
            <a:avLst/>
          </a:prstGeom>
          <a:scene3d>
            <a:camera prst="orthographicFront">
              <a:rot lat="0" lon="0" rev="18900000"/>
            </a:camera>
            <a:lightRig rig="threePt" dir="t"/>
          </a:scene3d>
        </p:spPr>
        <p:txBody>
          <a:bodyPr wrap="square">
            <a:spAutoFit/>
          </a:bodyPr>
          <a:lstStyle/>
          <a:p>
            <a:r>
              <a:rPr lang="en-US" sz="4000" i="1" dirty="0">
                <a:solidFill>
                  <a:srgbClr val="FFFF00"/>
                </a:solidFill>
              </a:rPr>
              <a:t>L ~ -</a:t>
            </a:r>
            <a:r>
              <a:rPr lang="en-US" sz="4000" i="1" dirty="0" err="1">
                <a:solidFill>
                  <a:srgbClr val="FFFF00"/>
                </a:solidFill>
              </a:rPr>
              <a:t>dE</a:t>
            </a:r>
            <a:r>
              <a:rPr lang="en-US" sz="4000" i="1" dirty="0">
                <a:solidFill>
                  <a:srgbClr val="FFFF00"/>
                </a:solidFill>
              </a:rPr>
              <a:t>/</a:t>
            </a:r>
            <a:r>
              <a:rPr lang="en-US" sz="4000" i="1" dirty="0" err="1">
                <a:solidFill>
                  <a:srgbClr val="FFFF00"/>
                </a:solidFill>
              </a:rPr>
              <a:t>dt</a:t>
            </a:r>
            <a:endParaRPr lang="en-US" sz="4000" dirty="0">
              <a:solidFill>
                <a:srgbClr val="FFFF00"/>
              </a:solidFill>
            </a:endParaRPr>
          </a:p>
        </p:txBody>
      </p:sp>
      <p:cxnSp>
        <p:nvCxnSpPr>
          <p:cNvPr id="9" name="Straight Arrow Connector 8"/>
          <p:cNvCxnSpPr/>
          <p:nvPr/>
        </p:nvCxnSpPr>
        <p:spPr>
          <a:xfrm>
            <a:off x="4722898" y="2295371"/>
            <a:ext cx="1203876" cy="1243602"/>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pic>
        <p:nvPicPr>
          <p:cNvPr id="12" name="Picture 11"/>
          <p:cNvPicPr/>
          <p:nvPr/>
        </p:nvPicPr>
        <p:blipFill>
          <a:blip r:embed="rId4"/>
          <a:stretch>
            <a:fillRect/>
          </a:stretch>
        </p:blipFill>
        <p:spPr>
          <a:xfrm>
            <a:off x="1190978" y="4642786"/>
            <a:ext cx="1998133" cy="818214"/>
          </a:xfrm>
          <a:prstGeom prst="rect">
            <a:avLst/>
          </a:prstGeom>
          <a:solidFill>
            <a:srgbClr val="FFFF00"/>
          </a:solidFill>
          <a:ln w="50800">
            <a:solidFill>
              <a:srgbClr val="0000FF"/>
            </a:solidFill>
          </a:ln>
        </p:spPr>
      </p:pic>
      <p:sp>
        <p:nvSpPr>
          <p:cNvPr id="13" name="TextBox 12"/>
          <p:cNvSpPr txBox="1"/>
          <p:nvPr/>
        </p:nvSpPr>
        <p:spPr>
          <a:xfrm>
            <a:off x="93071" y="5578115"/>
            <a:ext cx="4529988" cy="1200328"/>
          </a:xfrm>
          <a:prstGeom prst="rect">
            <a:avLst/>
          </a:prstGeom>
          <a:noFill/>
        </p:spPr>
        <p:txBody>
          <a:bodyPr wrap="square" rtlCol="0">
            <a:spAutoFit/>
          </a:bodyPr>
          <a:lstStyle/>
          <a:p>
            <a:r>
              <a:rPr lang="en-US" sz="2400" dirty="0" smtClean="0">
                <a:solidFill>
                  <a:srgbClr val="FFFF00"/>
                </a:solidFill>
              </a:rPr>
              <a:t>Adiabatic gradient </a:t>
            </a:r>
            <a:r>
              <a:rPr lang="en-US" sz="2400" dirty="0" smtClean="0"/>
              <a:t>relates </a:t>
            </a:r>
            <a:r>
              <a:rPr lang="en-US" sz="2400" i="1" dirty="0" smtClean="0">
                <a:solidFill>
                  <a:srgbClr val="FFFF00"/>
                </a:solidFill>
              </a:rPr>
              <a:t>P</a:t>
            </a:r>
            <a:r>
              <a:rPr lang="en-US" sz="2400" dirty="0" smtClean="0"/>
              <a:t>, </a:t>
            </a:r>
            <a:r>
              <a:rPr lang="en-US" sz="2400" i="1" dirty="0" smtClean="0">
                <a:solidFill>
                  <a:srgbClr val="FFFF00"/>
                </a:solidFill>
              </a:rPr>
              <a:t>T</a:t>
            </a:r>
            <a:r>
              <a:rPr lang="en-US" sz="2400" dirty="0" smtClean="0"/>
              <a:t>, </a:t>
            </a:r>
            <a:r>
              <a:rPr lang="en-US" sz="2400" i="1" dirty="0" smtClean="0">
                <a:solidFill>
                  <a:srgbClr val="FFFF00"/>
                </a:solidFill>
              </a:rPr>
              <a:t>rho</a:t>
            </a:r>
            <a:r>
              <a:rPr lang="en-US" sz="2400" dirty="0" smtClean="0"/>
              <a:t> =&gt; determines atmospheric profile and </a:t>
            </a:r>
            <a:r>
              <a:rPr lang="en-US" sz="2400" dirty="0" err="1" smtClean="0"/>
              <a:t>parametrizes</a:t>
            </a:r>
            <a:r>
              <a:rPr lang="en-US" sz="2400" dirty="0" smtClean="0"/>
              <a:t> </a:t>
            </a:r>
            <a:r>
              <a:rPr lang="en-US" sz="2400" dirty="0" smtClean="0">
                <a:solidFill>
                  <a:srgbClr val="FFFF00"/>
                </a:solidFill>
              </a:rPr>
              <a:t>EOS</a:t>
            </a:r>
            <a:r>
              <a:rPr lang="en-US" sz="2400" dirty="0" smtClean="0"/>
              <a:t>  </a:t>
            </a:r>
            <a:endParaRPr lang="en-US" sz="2400" dirty="0"/>
          </a:p>
        </p:txBody>
      </p:sp>
      <p:sp>
        <p:nvSpPr>
          <p:cNvPr id="14" name="TextBox 13"/>
          <p:cNvSpPr txBox="1"/>
          <p:nvPr/>
        </p:nvSpPr>
        <p:spPr>
          <a:xfrm>
            <a:off x="242285" y="3996484"/>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5" name="TextBox 14"/>
          <p:cNvSpPr txBox="1"/>
          <p:nvPr/>
        </p:nvSpPr>
        <p:spPr>
          <a:xfrm>
            <a:off x="4781389" y="6397945"/>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22" name="TextBox 21"/>
          <p:cNvSpPr txBox="1"/>
          <p:nvPr/>
        </p:nvSpPr>
        <p:spPr>
          <a:xfrm>
            <a:off x="3426431" y="1862370"/>
            <a:ext cx="868028" cy="276999"/>
          </a:xfrm>
          <a:prstGeom prst="rect">
            <a:avLst/>
          </a:prstGeom>
          <a:noFill/>
        </p:spPr>
        <p:txBody>
          <a:bodyPr wrap="square" rtlCol="0">
            <a:spAutoFit/>
          </a:bodyPr>
          <a:lstStyle/>
          <a:p>
            <a:r>
              <a:rPr lang="en-US" sz="1200" dirty="0" smtClean="0">
                <a:solidFill>
                  <a:srgbClr val="000000"/>
                </a:solidFill>
              </a:rPr>
              <a:t>RADIATIVE</a:t>
            </a:r>
            <a:endParaRPr lang="en-US" sz="1200" dirty="0">
              <a:solidFill>
                <a:srgbClr val="000000"/>
              </a:solidFill>
            </a:endParaRPr>
          </a:p>
        </p:txBody>
      </p:sp>
      <p:sp>
        <p:nvSpPr>
          <p:cNvPr id="23" name="TextBox 22"/>
          <p:cNvSpPr txBox="1"/>
          <p:nvPr/>
        </p:nvSpPr>
        <p:spPr>
          <a:xfrm>
            <a:off x="2291221" y="1860917"/>
            <a:ext cx="1034703" cy="276999"/>
          </a:xfrm>
          <a:prstGeom prst="rect">
            <a:avLst/>
          </a:prstGeom>
          <a:noFill/>
        </p:spPr>
        <p:txBody>
          <a:bodyPr wrap="square" rtlCol="0">
            <a:spAutoFit/>
          </a:bodyPr>
          <a:lstStyle/>
          <a:p>
            <a:r>
              <a:rPr lang="en-US" sz="1200" dirty="0" smtClean="0">
                <a:solidFill>
                  <a:srgbClr val="000000"/>
                </a:solidFill>
              </a:rPr>
              <a:t>CONVECTIVE</a:t>
            </a:r>
            <a:endParaRPr lang="en-US" sz="1200" dirty="0">
              <a:solidFill>
                <a:srgbClr val="000000"/>
              </a:solidFill>
            </a:endParaRPr>
          </a:p>
        </p:txBody>
      </p:sp>
    </p:spTree>
    <p:extLst>
      <p:ext uri="{BB962C8B-B14F-4D97-AF65-F5344CB8AC3E}">
        <p14:creationId xmlns:p14="http://schemas.microsoft.com/office/powerpoint/2010/main" val="17772887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10" name="TextBox 9"/>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494357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cxnSp>
            <p:nvCxnSpPr>
              <p:cNvPr id="13" name="Straight Arrow Connector 12"/>
              <p:cNvCxnSpPr/>
              <p:nvPr/>
            </p:nvCxnSpPr>
            <p:spPr>
              <a:xfrm>
                <a:off x="5118074" y="2787477"/>
                <a:ext cx="1614257"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30056"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1519397"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5617496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48560" y="2350736"/>
            <a:ext cx="7890793" cy="4207747"/>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98469" y="2576373"/>
            <a:ext cx="7613985" cy="3793636"/>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2075848" y="2470947"/>
            <a:ext cx="1631208" cy="369332"/>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810492" y="2839711"/>
            <a:ext cx="686516" cy="955553"/>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899432" y="2839711"/>
            <a:ext cx="386609" cy="29251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48759" y="2475660"/>
            <a:ext cx="1388709" cy="369332"/>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114277" y="4561646"/>
            <a:ext cx="1359612" cy="1587184"/>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44421" y="611664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14" name="TextBox 13"/>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5554889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5" name="Picture 4" descr="Screen Shot 2015-09-22 at 5.3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24471"/>
            <a:ext cx="8296145" cy="2163879"/>
          </a:xfrm>
          <a:prstGeom prst="rect">
            <a:avLst/>
          </a:prstGeom>
        </p:spPr>
      </p:pic>
    </p:spTree>
    <p:extLst>
      <p:ext uri="{BB962C8B-B14F-4D97-AF65-F5344CB8AC3E}">
        <p14:creationId xmlns:p14="http://schemas.microsoft.com/office/powerpoint/2010/main" val="270211068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
        <p:nvSpPr>
          <p:cNvPr id="12" name="TextBox 11"/>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
        <p:nvSpPr>
          <p:cNvPr id="21" name="TextBox 20"/>
          <p:cNvSpPr txBox="1"/>
          <p:nvPr/>
        </p:nvSpPr>
        <p:spPr>
          <a:xfrm>
            <a:off x="5895894" y="2313604"/>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377108"/>
            <a:ext cx="6864688" cy="5161420"/>
          </a:xfrm>
          <a:prstGeom prst="rect">
            <a:avLst/>
          </a:prstGeom>
        </p:spPr>
      </p:pic>
      <p:sp>
        <p:nvSpPr>
          <p:cNvPr id="10" name="TextBox 9"/>
          <p:cNvSpPr txBox="1"/>
          <p:nvPr/>
        </p:nvSpPr>
        <p:spPr>
          <a:xfrm>
            <a:off x="1269317" y="609249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179247"/>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itle 1"/>
          <p:cNvSpPr>
            <a:spLocks noGrp="1"/>
          </p:cNvSpPr>
          <p:nvPr>
            <p:ph type="title"/>
          </p:nvPr>
        </p:nvSpPr>
        <p:spPr>
          <a:xfrm>
            <a:off x="457200" y="166558"/>
            <a:ext cx="8229600" cy="1143000"/>
          </a:xfrm>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a:t>
            </a:r>
            <a:r>
              <a:rPr lang="en-US" sz="3200" dirty="0" err="1" smtClean="0"/>
              <a:t>M</a:t>
            </a:r>
            <a:r>
              <a:rPr lang="en-US" sz="3200" baseline="-25000" dirty="0" err="1" smtClean="0"/>
              <a:t>crit</a:t>
            </a:r>
            <a:endParaRPr lang="en-US" sz="3200" dirty="0"/>
          </a:p>
        </p:txBody>
      </p:sp>
      <p:grpSp>
        <p:nvGrpSpPr>
          <p:cNvPr id="12" name="Group 11"/>
          <p:cNvGrpSpPr/>
          <p:nvPr/>
        </p:nvGrpSpPr>
        <p:grpSpPr>
          <a:xfrm>
            <a:off x="3027885" y="393744"/>
            <a:ext cx="584168" cy="450291"/>
            <a:chOff x="3046593" y="236149"/>
            <a:chExt cx="584168" cy="450291"/>
          </a:xfrm>
        </p:grpSpPr>
        <p:sp>
          <p:nvSpPr>
            <p:cNvPr id="13" name="Isosceles Triangle 12"/>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10" name="Rectangle 9"/>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 of </a:t>
            </a:r>
            <a:r>
              <a:rPr lang="en-US" dirty="0" smtClean="0">
                <a:solidFill>
                  <a:srgbClr val="FFFF00"/>
                </a:solidFill>
              </a:rPr>
              <a:t>Part I</a:t>
            </a:r>
            <a:endParaRPr lang="en-US" dirty="0">
              <a:solidFill>
                <a:srgbClr val="FFFF00"/>
              </a:solidFill>
            </a:endParaRPr>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standard collisional cascade (</a:t>
            </a:r>
            <a:r>
              <a:rPr lang="en-US" i="1" dirty="0" smtClean="0">
                <a:solidFill>
                  <a:srgbClr val="FFFF00"/>
                </a:solidFill>
              </a:rPr>
              <a:t>p=3.5</a:t>
            </a:r>
            <a:r>
              <a:rPr lang="en-US" dirty="0" smtClean="0">
                <a:solidFill>
                  <a:srgbClr val="FFFFFF"/>
                </a:solidFill>
              </a:rPr>
              <a:t>) and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5" name="Picture 4" descr="Screen Shot 2015-09-22 at 5.3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24471"/>
            <a:ext cx="8296145" cy="2163879"/>
          </a:xfrm>
          <a:prstGeom prst="rect">
            <a:avLst/>
          </a:prstGeom>
        </p:spPr>
      </p:pic>
    </p:spTree>
    <p:extLst>
      <p:ext uri="{BB962C8B-B14F-4D97-AF65-F5344CB8AC3E}">
        <p14:creationId xmlns:p14="http://schemas.microsoft.com/office/powerpoint/2010/main" val="20164515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09" y="1715767"/>
            <a:ext cx="8782563" cy="1336579"/>
          </a:xfrm>
        </p:spPr>
        <p:txBody>
          <a:bodyPr>
            <a:noAutofit/>
          </a:bodyPr>
          <a:lstStyle/>
          <a:p>
            <a:pPr algn="l"/>
            <a:r>
              <a:rPr lang="en-US" sz="3300" dirty="0" smtClean="0">
                <a:solidFill>
                  <a:srgbClr val="FFFF00"/>
                </a:solidFill>
              </a:rPr>
              <a:t>Minimum Core Masses for Giant Planet Formation</a:t>
            </a:r>
            <a:endParaRPr lang="en-US" sz="3300" dirty="0">
              <a:solidFill>
                <a:srgbClr val="FFFF00"/>
              </a:solidFill>
            </a:endParaRPr>
          </a:p>
        </p:txBody>
      </p:sp>
      <p:sp>
        <p:nvSpPr>
          <p:cNvPr id="4" name="TextBox 3"/>
          <p:cNvSpPr txBox="1"/>
          <p:nvPr/>
        </p:nvSpPr>
        <p:spPr>
          <a:xfrm>
            <a:off x="3391421" y="756558"/>
            <a:ext cx="2175373" cy="707886"/>
          </a:xfrm>
          <a:prstGeom prst="rect">
            <a:avLst/>
          </a:prstGeom>
          <a:noFill/>
        </p:spPr>
        <p:txBody>
          <a:bodyPr wrap="square" rtlCol="0">
            <a:spAutoFit/>
          </a:bodyPr>
          <a:lstStyle/>
          <a:p>
            <a:pPr algn="ctr"/>
            <a:r>
              <a:rPr lang="en-US" sz="4000" dirty="0" smtClean="0">
                <a:solidFill>
                  <a:srgbClr val="FFFF00"/>
                </a:solidFill>
              </a:rPr>
              <a:t>Part I</a:t>
            </a:r>
            <a:endParaRPr lang="en-US" sz="4000" dirty="0">
              <a:solidFill>
                <a:srgbClr val="FFFF00"/>
              </a:solidFill>
            </a:endParaRPr>
          </a:p>
        </p:txBody>
      </p:sp>
      <p:pic>
        <p:nvPicPr>
          <p:cNvPr id="5" name="Picture 4" descr="acc_sketch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58" y="3377155"/>
            <a:ext cx="6855224" cy="2319437"/>
          </a:xfrm>
          <a:prstGeom prst="rect">
            <a:avLst/>
          </a:prstGeom>
        </p:spPr>
      </p:pic>
    </p:spTree>
    <p:extLst>
      <p:ext uri="{BB962C8B-B14F-4D97-AF65-F5344CB8AC3E}">
        <p14:creationId xmlns:p14="http://schemas.microsoft.com/office/powerpoint/2010/main" val="2542515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09" y="1715767"/>
            <a:ext cx="8782563" cy="1336579"/>
          </a:xfrm>
        </p:spPr>
        <p:txBody>
          <a:bodyPr>
            <a:noAutofit/>
          </a:bodyPr>
          <a:lstStyle/>
          <a:p>
            <a:r>
              <a:rPr lang="en-US" sz="3300" dirty="0" smtClean="0">
                <a:solidFill>
                  <a:srgbClr val="FFFF00"/>
                </a:solidFill>
              </a:rPr>
              <a:t>Snowline Locations in </a:t>
            </a:r>
            <a:r>
              <a:rPr lang="en-US" sz="3300" dirty="0" err="1" smtClean="0">
                <a:solidFill>
                  <a:srgbClr val="FFFF00"/>
                </a:solidFill>
              </a:rPr>
              <a:t>Protoplanetary</a:t>
            </a:r>
            <a:r>
              <a:rPr lang="en-US" sz="3300" dirty="0" smtClean="0">
                <a:solidFill>
                  <a:srgbClr val="FFFF00"/>
                </a:solidFill>
              </a:rPr>
              <a:t> Disks and </a:t>
            </a:r>
            <a:br>
              <a:rPr lang="en-US" sz="3300" dirty="0" smtClean="0">
                <a:solidFill>
                  <a:srgbClr val="FFFF00"/>
                </a:solidFill>
              </a:rPr>
            </a:br>
            <a:r>
              <a:rPr lang="en-US" sz="3300" dirty="0" smtClean="0">
                <a:solidFill>
                  <a:srgbClr val="FFFF00"/>
                </a:solidFill>
              </a:rPr>
              <a:t>C/O ratios</a:t>
            </a:r>
            <a:endParaRPr lang="en-US" sz="3300" dirty="0">
              <a:solidFill>
                <a:srgbClr val="FFFF00"/>
              </a:solidFill>
            </a:endParaRPr>
          </a:p>
        </p:txBody>
      </p:sp>
      <p:sp>
        <p:nvSpPr>
          <p:cNvPr id="4" name="TextBox 3"/>
          <p:cNvSpPr txBox="1"/>
          <p:nvPr/>
        </p:nvSpPr>
        <p:spPr>
          <a:xfrm>
            <a:off x="3391421" y="756558"/>
            <a:ext cx="2175373" cy="707886"/>
          </a:xfrm>
          <a:prstGeom prst="rect">
            <a:avLst/>
          </a:prstGeom>
          <a:noFill/>
        </p:spPr>
        <p:txBody>
          <a:bodyPr wrap="square" rtlCol="0">
            <a:spAutoFit/>
          </a:bodyPr>
          <a:lstStyle/>
          <a:p>
            <a:pPr algn="ctr"/>
            <a:r>
              <a:rPr lang="en-US" sz="4000" dirty="0" smtClean="0">
                <a:solidFill>
                  <a:srgbClr val="FFFF00"/>
                </a:solidFill>
              </a:rPr>
              <a:t>Part II</a:t>
            </a:r>
            <a:endParaRPr lang="en-US" sz="4000" dirty="0">
              <a:solidFill>
                <a:srgbClr val="FFFF00"/>
              </a:solidFill>
            </a:endParaRPr>
          </a:p>
        </p:txBody>
      </p:sp>
      <p:pic>
        <p:nvPicPr>
          <p:cNvPr id="6" name="Picture 5"/>
          <p:cNvPicPr>
            <a:picLocks noChangeAspect="1"/>
          </p:cNvPicPr>
          <p:nvPr/>
        </p:nvPicPr>
        <p:blipFill>
          <a:blip r:embed="rId2"/>
          <a:stretch>
            <a:fillRect/>
          </a:stretch>
        </p:blipFill>
        <p:spPr>
          <a:xfrm>
            <a:off x="969518" y="3106386"/>
            <a:ext cx="7340139" cy="2985557"/>
          </a:xfrm>
          <a:prstGeom prst="rect">
            <a:avLst/>
          </a:prstGeom>
        </p:spPr>
      </p:pic>
    </p:spTree>
    <p:extLst>
      <p:ext uri="{BB962C8B-B14F-4D97-AF65-F5344CB8AC3E}">
        <p14:creationId xmlns:p14="http://schemas.microsoft.com/office/powerpoint/2010/main" val="131758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solidFill>
                  <a:srgbClr val="FFFF00"/>
                </a:solidFill>
              </a:rPr>
              <a:t>BASIC IDEA</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14559241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pic>
        <p:nvPicPr>
          <p:cNvPr id="5" name="Picture 4"/>
          <p:cNvPicPr>
            <a:picLocks noChangeAspect="1"/>
          </p:cNvPicPr>
          <p:nvPr/>
        </p:nvPicPr>
        <p:blipFill>
          <a:blip r:embed="rId2"/>
          <a:stretch>
            <a:fillRect/>
          </a:stretch>
        </p:blipFill>
        <p:spPr>
          <a:xfrm>
            <a:off x="812800" y="1189830"/>
            <a:ext cx="7874000" cy="5329709"/>
          </a:xfrm>
          <a:prstGeom prst="rect">
            <a:avLst/>
          </a:prstGeom>
        </p:spPr>
      </p:pic>
      <p:sp>
        <p:nvSpPr>
          <p:cNvPr id="6" name="TextBox 5"/>
          <p:cNvSpPr txBox="1"/>
          <p:nvPr/>
        </p:nvSpPr>
        <p:spPr>
          <a:xfrm>
            <a:off x="6491111" y="6211762"/>
            <a:ext cx="2492023" cy="307777"/>
          </a:xfrm>
          <a:prstGeom prst="rect">
            <a:avLst/>
          </a:prstGeom>
          <a:noFill/>
        </p:spPr>
        <p:txBody>
          <a:bodyPr wrap="square" rtlCol="0">
            <a:spAutoFit/>
          </a:bodyPr>
          <a:lstStyle/>
          <a:p>
            <a:r>
              <a:rPr lang="en-US" sz="1400" dirty="0" err="1" smtClean="0">
                <a:solidFill>
                  <a:srgbClr val="000000"/>
                </a:solidFill>
              </a:rPr>
              <a:t>Henning&amp;Semenov</a:t>
            </a:r>
            <a:r>
              <a:rPr lang="en-US" sz="1400" dirty="0" smtClean="0">
                <a:solidFill>
                  <a:srgbClr val="000000"/>
                </a:solidFill>
              </a:rPr>
              <a:t> (2013)</a:t>
            </a:r>
            <a:endParaRPr lang="en-US" sz="1400" dirty="0">
              <a:solidFill>
                <a:srgbClr val="000000"/>
              </a:solidFill>
            </a:endParaRPr>
          </a:p>
        </p:txBody>
      </p:sp>
    </p:spTree>
    <p:extLst>
      <p:ext uri="{BB962C8B-B14F-4D97-AF65-F5344CB8AC3E}">
        <p14:creationId xmlns:p14="http://schemas.microsoft.com/office/powerpoint/2010/main" val="11610602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56" y="274637"/>
            <a:ext cx="8664222" cy="1489251"/>
          </a:xfrm>
        </p:spPr>
        <p:txBody>
          <a:bodyPr>
            <a:noAutofit/>
          </a:bodyPr>
          <a:lstStyle/>
          <a:p>
            <a:r>
              <a:rPr lang="en-US" sz="4000" dirty="0" smtClean="0"/>
              <a:t>Volatile compounds have been detected in the outer regions of </a:t>
            </a:r>
            <a:r>
              <a:rPr lang="en-US" sz="4000" dirty="0" err="1" smtClean="0"/>
              <a:t>protoplanetary</a:t>
            </a:r>
            <a:r>
              <a:rPr lang="en-US" sz="4000" dirty="0" smtClean="0"/>
              <a:t> disks</a:t>
            </a:r>
            <a:endParaRPr lang="en-US" sz="4000" dirty="0"/>
          </a:p>
        </p:txBody>
      </p:sp>
      <p:pic>
        <p:nvPicPr>
          <p:cNvPr id="4" name="Picture 3"/>
          <p:cNvPicPr>
            <a:picLocks noChangeAspect="1"/>
          </p:cNvPicPr>
          <p:nvPr/>
        </p:nvPicPr>
        <p:blipFill>
          <a:blip r:embed="rId2"/>
          <a:stretch>
            <a:fillRect/>
          </a:stretch>
        </p:blipFill>
        <p:spPr>
          <a:xfrm>
            <a:off x="0" y="1967088"/>
            <a:ext cx="9144000" cy="3144829"/>
          </a:xfrm>
          <a:prstGeom prst="rect">
            <a:avLst/>
          </a:prstGeom>
        </p:spPr>
      </p:pic>
      <p:sp>
        <p:nvSpPr>
          <p:cNvPr id="5" name="TextBox 4"/>
          <p:cNvSpPr txBox="1"/>
          <p:nvPr/>
        </p:nvSpPr>
        <p:spPr>
          <a:xfrm>
            <a:off x="8055119" y="4788609"/>
            <a:ext cx="933659" cy="307777"/>
          </a:xfrm>
          <a:prstGeom prst="rect">
            <a:avLst/>
          </a:prstGeom>
          <a:noFill/>
        </p:spPr>
        <p:txBody>
          <a:bodyPr wrap="square" rtlCol="0">
            <a:spAutoFit/>
          </a:bodyPr>
          <a:lstStyle/>
          <a:p>
            <a:r>
              <a:rPr lang="en-US" sz="1400" dirty="0" smtClean="0">
                <a:solidFill>
                  <a:srgbClr val="000000"/>
                </a:solidFill>
              </a:rPr>
              <a:t>Oberg+11</a:t>
            </a:r>
            <a:endParaRPr lang="en-US" sz="1400" dirty="0">
              <a:solidFill>
                <a:srgbClr val="000000"/>
              </a:solidFill>
            </a:endParaRPr>
          </a:p>
        </p:txBody>
      </p:sp>
    </p:spTree>
    <p:extLst>
      <p:ext uri="{BB962C8B-B14F-4D97-AF65-F5344CB8AC3E}">
        <p14:creationId xmlns:p14="http://schemas.microsoft.com/office/powerpoint/2010/main" val="2972934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155222"/>
            <a:ext cx="9017000" cy="1693334"/>
          </a:xfrm>
        </p:spPr>
        <p:txBody>
          <a:bodyPr>
            <a:noAutofit/>
          </a:bodyPr>
          <a:lstStyle/>
          <a:p>
            <a:r>
              <a:rPr lang="en-US" sz="3400" dirty="0" smtClean="0">
                <a:solidFill>
                  <a:srgbClr val="FFFF00"/>
                </a:solidFill>
              </a:rPr>
              <a:t>Snowlines</a:t>
            </a:r>
            <a:r>
              <a:rPr lang="en-US" sz="3400" dirty="0" smtClean="0"/>
              <a:t> of </a:t>
            </a:r>
            <a:r>
              <a:rPr lang="en-US" sz="3400" dirty="0" smtClean="0">
                <a:solidFill>
                  <a:srgbClr val="FFFF00"/>
                </a:solidFill>
              </a:rPr>
              <a:t>volatile molecules </a:t>
            </a:r>
            <a:r>
              <a:rPr lang="en-US" sz="3400" dirty="0" smtClean="0"/>
              <a:t>have been detected in disks</a:t>
            </a:r>
            <a:endParaRPr lang="en-US" sz="3400" dirty="0"/>
          </a:p>
        </p:txBody>
      </p:sp>
      <p:pic>
        <p:nvPicPr>
          <p:cNvPr id="3" name="Picture 2"/>
          <p:cNvPicPr>
            <a:picLocks noChangeAspect="1"/>
          </p:cNvPicPr>
          <p:nvPr/>
        </p:nvPicPr>
        <p:blipFill>
          <a:blip r:embed="rId2"/>
          <a:stretch>
            <a:fillRect/>
          </a:stretch>
        </p:blipFill>
        <p:spPr>
          <a:xfrm>
            <a:off x="239889" y="2408767"/>
            <a:ext cx="8753010" cy="3560234"/>
          </a:xfrm>
          <a:prstGeom prst="rect">
            <a:avLst/>
          </a:prstGeom>
        </p:spPr>
      </p:pic>
      <p:sp>
        <p:nvSpPr>
          <p:cNvPr id="6" name="TextBox 5"/>
          <p:cNvSpPr txBox="1"/>
          <p:nvPr/>
        </p:nvSpPr>
        <p:spPr>
          <a:xfrm>
            <a:off x="8309119" y="5678004"/>
            <a:ext cx="933659" cy="307777"/>
          </a:xfrm>
          <a:prstGeom prst="rect">
            <a:avLst/>
          </a:prstGeom>
          <a:noFill/>
        </p:spPr>
        <p:txBody>
          <a:bodyPr wrap="square" rtlCol="0">
            <a:spAutoFit/>
          </a:bodyPr>
          <a:lstStyle/>
          <a:p>
            <a:r>
              <a:rPr lang="en-US" sz="1400" dirty="0" smtClean="0">
                <a:solidFill>
                  <a:srgbClr val="000000"/>
                </a:solidFill>
              </a:rPr>
              <a:t>Qi+13</a:t>
            </a:r>
            <a:endParaRPr lang="en-US" sz="1400" dirty="0">
              <a:solidFill>
                <a:srgbClr val="000000"/>
              </a:solidFill>
            </a:endParaRPr>
          </a:p>
        </p:txBody>
      </p:sp>
    </p:spTree>
    <p:extLst>
      <p:ext uri="{BB962C8B-B14F-4D97-AF65-F5344CB8AC3E}">
        <p14:creationId xmlns:p14="http://schemas.microsoft.com/office/powerpoint/2010/main" val="986466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solidFill>
                  <a:srgbClr val="FFFF00"/>
                </a:solidFill>
              </a:rPr>
              <a:t>C/O ratio </a:t>
            </a:r>
            <a:r>
              <a:rPr lang="en-US" sz="3400" dirty="0" smtClean="0"/>
              <a:t>is an important signature of </a:t>
            </a:r>
            <a:r>
              <a:rPr lang="en-US" sz="3400" dirty="0" smtClean="0">
                <a:solidFill>
                  <a:srgbClr val="FFFF00"/>
                </a:solidFill>
              </a:rPr>
              <a:t>atmospheric chemistry </a:t>
            </a:r>
            <a:endParaRPr lang="en-US" sz="3400" dirty="0">
              <a:solidFill>
                <a:srgbClr val="FFFF00"/>
              </a:solidFill>
            </a:endParaRPr>
          </a:p>
        </p:txBody>
      </p:sp>
      <p:sp>
        <p:nvSpPr>
          <p:cNvPr id="3" name="Content Placeholder 2"/>
          <p:cNvSpPr>
            <a:spLocks noGrp="1"/>
          </p:cNvSpPr>
          <p:nvPr>
            <p:ph idx="1"/>
          </p:nvPr>
        </p:nvSpPr>
        <p:spPr>
          <a:xfrm>
            <a:off x="457200" y="1437395"/>
            <a:ext cx="8503356" cy="986334"/>
          </a:xfrm>
        </p:spPr>
        <p:txBody>
          <a:bodyPr>
            <a:normAutofit/>
          </a:bodyPr>
          <a:lstStyle/>
          <a:p>
            <a:pPr marL="0" indent="0">
              <a:buNone/>
            </a:pPr>
            <a:r>
              <a:rPr lang="en-US" sz="2600" dirty="0" smtClean="0"/>
              <a:t>Some giant </a:t>
            </a:r>
            <a:r>
              <a:rPr lang="en-US" sz="2600" dirty="0" smtClean="0"/>
              <a:t>planets </a:t>
            </a:r>
            <a:r>
              <a:rPr lang="en-US" sz="2600" dirty="0" smtClean="0">
                <a:solidFill>
                  <a:srgbClr val="FFFF00"/>
                </a:solidFill>
              </a:rPr>
              <a:t>may</a:t>
            </a:r>
            <a:r>
              <a:rPr lang="en-US" sz="2600" dirty="0" smtClean="0"/>
              <a:t> </a:t>
            </a:r>
            <a:r>
              <a:rPr lang="en-US" sz="2600" dirty="0" smtClean="0"/>
              <a:t>have C/O ratios different from the stellar value of 0.54</a:t>
            </a:r>
            <a:endParaRPr lang="en-US" sz="2600" dirty="0"/>
          </a:p>
        </p:txBody>
      </p:sp>
      <p:pic>
        <p:nvPicPr>
          <p:cNvPr id="4" name="Picture 3"/>
          <p:cNvPicPr>
            <a:picLocks noChangeAspect="1"/>
          </p:cNvPicPr>
          <p:nvPr/>
        </p:nvPicPr>
        <p:blipFill>
          <a:blip r:embed="rId2"/>
          <a:stretch>
            <a:fillRect/>
          </a:stretch>
        </p:blipFill>
        <p:spPr>
          <a:xfrm>
            <a:off x="1467556" y="2310840"/>
            <a:ext cx="6096000" cy="4290993"/>
          </a:xfrm>
          <a:prstGeom prst="rect">
            <a:avLst/>
          </a:prstGeom>
        </p:spPr>
      </p:pic>
      <p:sp>
        <p:nvSpPr>
          <p:cNvPr id="5" name="TextBox 4"/>
          <p:cNvSpPr txBox="1"/>
          <p:nvPr/>
        </p:nvSpPr>
        <p:spPr>
          <a:xfrm>
            <a:off x="6136007" y="6308167"/>
            <a:ext cx="1596881" cy="307777"/>
          </a:xfrm>
          <a:prstGeom prst="rect">
            <a:avLst/>
          </a:prstGeom>
          <a:noFill/>
        </p:spPr>
        <p:txBody>
          <a:bodyPr wrap="square" rtlCol="0">
            <a:spAutoFit/>
          </a:bodyPr>
          <a:lstStyle/>
          <a:p>
            <a:r>
              <a:rPr lang="en-US" sz="1400" dirty="0" smtClean="0">
                <a:solidFill>
                  <a:srgbClr val="000000"/>
                </a:solidFill>
              </a:rPr>
              <a:t>Madhusudhan+11</a:t>
            </a:r>
            <a:endParaRPr lang="en-US" sz="1400" dirty="0">
              <a:solidFill>
                <a:srgbClr val="000000"/>
              </a:solidFill>
            </a:endParaRPr>
          </a:p>
        </p:txBody>
      </p:sp>
    </p:spTree>
    <p:extLst>
      <p:ext uri="{BB962C8B-B14F-4D97-AF65-F5344CB8AC3E}">
        <p14:creationId xmlns:p14="http://schemas.microsoft.com/office/powerpoint/2010/main" val="4286079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FF00"/>
                </a:solidFill>
              </a:rPr>
              <a:t>WHY?</a:t>
            </a:r>
            <a:endParaRPr lang="en-US" sz="4800" dirty="0">
              <a:solidFill>
                <a:srgbClr val="FFFF00"/>
              </a:solidFill>
            </a:endParaRPr>
          </a:p>
        </p:txBody>
      </p:sp>
      <p:sp>
        <p:nvSpPr>
          <p:cNvPr id="3" name="Content Placeholder 2"/>
          <p:cNvSpPr>
            <a:spLocks noGrp="1"/>
          </p:cNvSpPr>
          <p:nvPr>
            <p:ph idx="1"/>
          </p:nvPr>
        </p:nvSpPr>
        <p:spPr>
          <a:xfrm>
            <a:off x="457200" y="1840090"/>
            <a:ext cx="8404578" cy="2802466"/>
          </a:xfrm>
          <a:solidFill>
            <a:srgbClr val="FFFF00"/>
          </a:solidFill>
          <a:ln w="63500">
            <a:solidFill>
              <a:srgbClr val="3366FF"/>
            </a:solidFill>
          </a:ln>
        </p:spPr>
        <p:txBody>
          <a:bodyPr>
            <a:normAutofit/>
          </a:bodyPr>
          <a:lstStyle/>
          <a:p>
            <a:pPr marL="0" indent="0" algn="ctr">
              <a:buNone/>
            </a:pPr>
            <a:r>
              <a:rPr lang="en-US" dirty="0" smtClean="0">
                <a:solidFill>
                  <a:schemeClr val="bg1"/>
                </a:solidFill>
              </a:rPr>
              <a:t>Possible explanation: main carriers of C and O, i.e. </a:t>
            </a:r>
            <a:r>
              <a:rPr lang="en-US" dirty="0" smtClean="0">
                <a:solidFill>
                  <a:schemeClr val="bg1"/>
                </a:solidFill>
              </a:rPr>
              <a:t>H</a:t>
            </a:r>
            <a:r>
              <a:rPr lang="en-US" baseline="-25000" dirty="0" smtClean="0">
                <a:solidFill>
                  <a:schemeClr val="bg1"/>
                </a:solidFill>
              </a:rPr>
              <a:t>2</a:t>
            </a:r>
            <a:r>
              <a:rPr lang="en-US" dirty="0" smtClean="0">
                <a:solidFill>
                  <a:schemeClr val="bg1"/>
                </a:solidFill>
              </a:rPr>
              <a:t>O</a:t>
            </a:r>
            <a:r>
              <a:rPr lang="en-US" dirty="0" smtClean="0">
                <a:solidFill>
                  <a:schemeClr val="bg1"/>
                </a:solidFill>
              </a:rPr>
              <a:t>, CO</a:t>
            </a:r>
            <a:r>
              <a:rPr lang="en-US" baseline="-25000" dirty="0" smtClean="0">
                <a:solidFill>
                  <a:schemeClr val="bg1"/>
                </a:solidFill>
              </a:rPr>
              <a:t>2</a:t>
            </a:r>
            <a:r>
              <a:rPr lang="en-US" dirty="0" smtClean="0">
                <a:solidFill>
                  <a:schemeClr val="bg1"/>
                </a:solidFill>
              </a:rPr>
              <a:t> and CO, have different condensation temperatures =&gt; </a:t>
            </a:r>
            <a:r>
              <a:rPr lang="en-US" dirty="0">
                <a:solidFill>
                  <a:schemeClr val="bg1"/>
                </a:solidFill>
              </a:rPr>
              <a:t>variations in the abundances of C and O </a:t>
            </a:r>
            <a:r>
              <a:rPr lang="en-US" dirty="0" smtClean="0">
                <a:solidFill>
                  <a:schemeClr val="bg1"/>
                </a:solidFill>
              </a:rPr>
              <a:t>in solids </a:t>
            </a:r>
            <a:r>
              <a:rPr lang="en-US" dirty="0">
                <a:solidFill>
                  <a:schemeClr val="bg1"/>
                </a:solidFill>
              </a:rPr>
              <a:t>and gas between the snow lines of </a:t>
            </a:r>
            <a:r>
              <a:rPr lang="en-US" dirty="0" smtClean="0">
                <a:solidFill>
                  <a:schemeClr val="bg1"/>
                </a:solidFill>
              </a:rPr>
              <a:t>these volatiles</a:t>
            </a:r>
            <a:endParaRPr lang="en-US" dirty="0">
              <a:solidFill>
                <a:schemeClr val="bg1"/>
              </a:solidFill>
            </a:endParaRPr>
          </a:p>
        </p:txBody>
      </p:sp>
    </p:spTree>
    <p:extLst>
      <p:ext uri="{BB962C8B-B14F-4D97-AF65-F5344CB8AC3E}">
        <p14:creationId xmlns:p14="http://schemas.microsoft.com/office/powerpoint/2010/main" val="2530690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0776" y="6229556"/>
            <a:ext cx="1495778" cy="307777"/>
          </a:xfrm>
          <a:prstGeom prst="rect">
            <a:avLst/>
          </a:prstGeom>
          <a:noFill/>
        </p:spPr>
        <p:txBody>
          <a:bodyPr wrap="square" rtlCol="0">
            <a:spAutoFit/>
          </a:bodyPr>
          <a:lstStyle/>
          <a:p>
            <a:r>
              <a:rPr lang="en-US" sz="1400" dirty="0" smtClean="0">
                <a:solidFill>
                  <a:schemeClr val="bg1"/>
                </a:solidFill>
              </a:rPr>
              <a:t>After Oberg+11</a:t>
            </a:r>
            <a:endParaRPr lang="en-US" sz="1400" dirty="0">
              <a:solidFill>
                <a:schemeClr val="bg1"/>
              </a:solidFill>
            </a:endParaRPr>
          </a:p>
        </p:txBody>
      </p:sp>
      <p:pic>
        <p:nvPicPr>
          <p:cNvPr id="7" name="Picture 6"/>
          <p:cNvPicPr>
            <a:picLocks noChangeAspect="1"/>
          </p:cNvPicPr>
          <p:nvPr/>
        </p:nvPicPr>
        <p:blipFill>
          <a:blip r:embed="rId2"/>
          <a:stretch>
            <a:fillRect/>
          </a:stretch>
        </p:blipFill>
        <p:spPr>
          <a:xfrm>
            <a:off x="254000" y="749300"/>
            <a:ext cx="8636000" cy="5346700"/>
          </a:xfrm>
          <a:prstGeom prst="rect">
            <a:avLst/>
          </a:prstGeom>
        </p:spPr>
      </p:pic>
      <p:sp>
        <p:nvSpPr>
          <p:cNvPr id="8" name="TextBox 7"/>
          <p:cNvSpPr txBox="1"/>
          <p:nvPr/>
        </p:nvSpPr>
        <p:spPr>
          <a:xfrm>
            <a:off x="8015109" y="5760001"/>
            <a:ext cx="931335" cy="307777"/>
          </a:xfrm>
          <a:prstGeom prst="rect">
            <a:avLst/>
          </a:prstGeom>
          <a:noFill/>
        </p:spPr>
        <p:txBody>
          <a:bodyPr wrap="square" rtlCol="0">
            <a:spAutoFit/>
          </a:bodyPr>
          <a:lstStyle/>
          <a:p>
            <a:r>
              <a:rPr lang="en-US" sz="1400" dirty="0" smtClean="0">
                <a:solidFill>
                  <a:schemeClr val="bg1"/>
                </a:solidFill>
              </a:rPr>
              <a:t>Oberg+11</a:t>
            </a:r>
            <a:endParaRPr lang="en-US" sz="1400" dirty="0">
              <a:solidFill>
                <a:schemeClr val="bg1"/>
              </a:solidFill>
            </a:endParaRPr>
          </a:p>
        </p:txBody>
      </p:sp>
    </p:spTree>
    <p:extLst>
      <p:ext uri="{BB962C8B-B14F-4D97-AF65-F5344CB8AC3E}">
        <p14:creationId xmlns:p14="http://schemas.microsoft.com/office/powerpoint/2010/main" val="397262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1"/>
            <a:ext cx="8475133" cy="2215444"/>
          </a:xfrm>
          <a:solidFill>
            <a:srgbClr val="FFFF00"/>
          </a:solidFill>
          <a:ln w="63500">
            <a:solidFill>
              <a:srgbClr val="0000FF"/>
            </a:solidFill>
          </a:ln>
        </p:spPr>
        <p:txBody>
          <a:bodyPr>
            <a:noAutofit/>
          </a:bodyPr>
          <a:lstStyle/>
          <a:p>
            <a:r>
              <a:rPr lang="en-US" sz="3600" dirty="0" smtClean="0">
                <a:solidFill>
                  <a:schemeClr val="bg1"/>
                </a:solidFill>
              </a:rPr>
              <a:t>Understand how radial drift and gas accretion affect snowline locations, and thus the C/O ratio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GOAL</a:t>
            </a:r>
            <a:endParaRPr lang="en-US" sz="6000" dirty="0">
              <a:solidFill>
                <a:srgbClr val="FFFF00"/>
              </a:solidFill>
            </a:endParaRPr>
          </a:p>
        </p:txBody>
      </p:sp>
    </p:spTree>
    <p:extLst>
      <p:ext uri="{BB962C8B-B14F-4D97-AF65-F5344CB8AC3E}">
        <p14:creationId xmlns:p14="http://schemas.microsoft.com/office/powerpoint/2010/main" val="37907565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Radial drift of solids</a:t>
            </a:r>
            <a:endParaRPr lang="en-US" dirty="0"/>
          </a:p>
        </p:txBody>
      </p:sp>
      <p:sp>
        <p:nvSpPr>
          <p:cNvPr id="3" name="Content Placeholder 2"/>
          <p:cNvSpPr>
            <a:spLocks noGrp="1"/>
          </p:cNvSpPr>
          <p:nvPr>
            <p:ph idx="1"/>
          </p:nvPr>
        </p:nvSpPr>
        <p:spPr>
          <a:xfrm>
            <a:off x="457199" y="1600200"/>
            <a:ext cx="8446911" cy="4525963"/>
          </a:xfrm>
        </p:spPr>
        <p:txBody>
          <a:bodyPr>
            <a:normAutofit fontScale="92500" lnSpcReduction="20000"/>
          </a:bodyPr>
          <a:lstStyle/>
          <a:p>
            <a:r>
              <a:rPr lang="en-US" dirty="0" smtClean="0"/>
              <a:t>Gas moves at </a:t>
            </a:r>
            <a:r>
              <a:rPr lang="en-US" dirty="0" smtClean="0">
                <a:solidFill>
                  <a:srgbClr val="FFFF00"/>
                </a:solidFill>
              </a:rPr>
              <a:t>sub-</a:t>
            </a:r>
            <a:r>
              <a:rPr lang="en-US" dirty="0" err="1" smtClean="0">
                <a:solidFill>
                  <a:srgbClr val="FFFF00"/>
                </a:solidFill>
              </a:rPr>
              <a:t>Keplerian</a:t>
            </a:r>
            <a:r>
              <a:rPr lang="en-US" dirty="0" smtClean="0">
                <a:solidFill>
                  <a:srgbClr val="FFFF00"/>
                </a:solidFill>
              </a:rPr>
              <a:t> velocity</a:t>
            </a:r>
            <a:r>
              <a:rPr lang="en-US" dirty="0" smtClean="0"/>
              <a:t>:</a:t>
            </a:r>
          </a:p>
          <a:p>
            <a:pPr marL="0" indent="0">
              <a:buNone/>
            </a:pPr>
            <a:r>
              <a:rPr lang="en-US" dirty="0" smtClean="0"/>
              <a:t>	</a:t>
            </a:r>
            <a:r>
              <a:rPr lang="en-US" dirty="0" err="1" smtClean="0"/>
              <a:t>v</a:t>
            </a:r>
            <a:r>
              <a:rPr lang="en-US" baseline="-25000" dirty="0" err="1" smtClean="0"/>
              <a:t>gas</a:t>
            </a:r>
            <a:r>
              <a:rPr lang="en-US" dirty="0" smtClean="0"/>
              <a:t> ~ </a:t>
            </a:r>
            <a:r>
              <a:rPr lang="en-US" dirty="0" err="1" smtClean="0"/>
              <a:t>v</a:t>
            </a:r>
            <a:r>
              <a:rPr lang="en-US" baseline="-25000" dirty="0" err="1" smtClean="0"/>
              <a:t>K</a:t>
            </a:r>
            <a:r>
              <a:rPr lang="en-US" dirty="0" smtClean="0"/>
              <a:t> (1-c</a:t>
            </a:r>
            <a:r>
              <a:rPr lang="en-US" baseline="-25000" dirty="0" smtClean="0"/>
              <a:t>s</a:t>
            </a:r>
            <a:r>
              <a:rPr lang="en-US" baseline="30000" dirty="0" smtClean="0"/>
              <a:t>2</a:t>
            </a:r>
            <a:r>
              <a:rPr lang="en-US" dirty="0" smtClean="0"/>
              <a:t> / v</a:t>
            </a:r>
            <a:r>
              <a:rPr lang="en-US" baseline="-25000" dirty="0" smtClean="0"/>
              <a:t>k</a:t>
            </a:r>
            <a:r>
              <a:rPr lang="en-US" baseline="30000" dirty="0" smtClean="0"/>
              <a:t>2</a:t>
            </a:r>
            <a:r>
              <a:rPr lang="en-US" dirty="0" smtClean="0"/>
              <a:t>)</a:t>
            </a:r>
          </a:p>
          <a:p>
            <a:pPr marL="0" indent="0">
              <a:buNone/>
            </a:pPr>
            <a:endParaRPr lang="en-US" dirty="0" smtClean="0"/>
          </a:p>
          <a:p>
            <a:r>
              <a:rPr lang="en-US" dirty="0" smtClean="0">
                <a:solidFill>
                  <a:srgbClr val="FFFF00"/>
                </a:solidFill>
              </a:rPr>
              <a:t>Small particles </a:t>
            </a:r>
            <a:r>
              <a:rPr lang="en-US" dirty="0" smtClean="0"/>
              <a:t>(~micron size) move with the gas</a:t>
            </a:r>
          </a:p>
          <a:p>
            <a:endParaRPr lang="en-US" dirty="0" smtClean="0"/>
          </a:p>
          <a:p>
            <a:r>
              <a:rPr lang="en-US" dirty="0" smtClean="0">
                <a:solidFill>
                  <a:srgbClr val="FFFF00"/>
                </a:solidFill>
              </a:rPr>
              <a:t>Large particles </a:t>
            </a:r>
            <a:r>
              <a:rPr lang="en-US" dirty="0" smtClean="0"/>
              <a:t>(~km size) are unaffected by gas drag</a:t>
            </a:r>
          </a:p>
          <a:p>
            <a:endParaRPr lang="en-US" dirty="0" smtClean="0"/>
          </a:p>
          <a:p>
            <a:r>
              <a:rPr lang="en-US" dirty="0" smtClean="0">
                <a:solidFill>
                  <a:srgbClr val="FFFF00"/>
                </a:solidFill>
              </a:rPr>
              <a:t>“Intermediate sized” particles </a:t>
            </a:r>
            <a:r>
              <a:rPr lang="en-US" dirty="0" smtClean="0"/>
              <a:t>(~cm-m size) experience a headwind and </a:t>
            </a:r>
            <a:r>
              <a:rPr lang="en-US" dirty="0" smtClean="0">
                <a:solidFill>
                  <a:srgbClr val="FFFF00"/>
                </a:solidFill>
              </a:rPr>
              <a:t>drift towards the star</a:t>
            </a:r>
          </a:p>
          <a:p>
            <a:pPr marL="457200" lvl="1" indent="0">
              <a:buNone/>
            </a:pPr>
            <a:endParaRPr lang="en-US" dirty="0" smtClean="0"/>
          </a:p>
        </p:txBody>
      </p:sp>
    </p:spTree>
    <p:extLst>
      <p:ext uri="{BB962C8B-B14F-4D97-AF65-F5344CB8AC3E}">
        <p14:creationId xmlns:p14="http://schemas.microsoft.com/office/powerpoint/2010/main" val="238813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88"/>
            <a:ext cx="8229600" cy="1143000"/>
          </a:xfrm>
        </p:spPr>
        <p:txBody>
          <a:bodyPr>
            <a:normAutofit fontScale="90000"/>
          </a:bodyPr>
          <a:lstStyle/>
          <a:p>
            <a:r>
              <a:rPr lang="en-US" dirty="0" smtClean="0"/>
              <a:t>Giant planet formation requires fast </a:t>
            </a:r>
            <a:r>
              <a:rPr lang="en-US" dirty="0"/>
              <a:t>c</a:t>
            </a:r>
            <a:r>
              <a:rPr lang="en-US" dirty="0" smtClean="0"/>
              <a:t>ore </a:t>
            </a:r>
            <a:r>
              <a:rPr lang="en-US" dirty="0"/>
              <a:t>g</a:t>
            </a:r>
            <a:r>
              <a:rPr lang="en-US" dirty="0" smtClean="0"/>
              <a:t>rowth</a:t>
            </a:r>
            <a:endParaRPr lang="en-US" dirty="0"/>
          </a:p>
        </p:txBody>
      </p:sp>
      <p:pic>
        <p:nvPicPr>
          <p:cNvPr id="4" name="Picture 3" descr="acc_sketch (2)_SP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599" y="1783317"/>
            <a:ext cx="6969854" cy="4422304"/>
          </a:xfrm>
          <a:prstGeom prst="rect">
            <a:avLst/>
          </a:prstGeom>
        </p:spPr>
      </p:pic>
    </p:spTree>
    <p:extLst>
      <p:ext uri="{BB962C8B-B14F-4D97-AF65-F5344CB8AC3E}">
        <p14:creationId xmlns:p14="http://schemas.microsoft.com/office/powerpoint/2010/main" val="412423818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Gas disk accretes </a:t>
            </a:r>
            <a:r>
              <a:rPr lang="en-US" dirty="0" smtClean="0"/>
              <a:t>onto the central star</a:t>
            </a:r>
            <a:endParaRPr lang="en-US" dirty="0"/>
          </a:p>
        </p:txBody>
      </p:sp>
      <p:sp>
        <p:nvSpPr>
          <p:cNvPr id="3" name="Content Placeholder 2"/>
          <p:cNvSpPr>
            <a:spLocks noGrp="1"/>
          </p:cNvSpPr>
          <p:nvPr>
            <p:ph idx="1"/>
          </p:nvPr>
        </p:nvSpPr>
        <p:spPr/>
        <p:txBody>
          <a:bodyPr/>
          <a:lstStyle/>
          <a:p>
            <a:r>
              <a:rPr lang="en-US" dirty="0" smtClean="0"/>
              <a:t>alpha-disk prescription: </a:t>
            </a:r>
            <a:r>
              <a:rPr lang="en-US" dirty="0" err="1" smtClean="0"/>
              <a:t>ν</a:t>
            </a:r>
            <a:r>
              <a:rPr lang="en-US" dirty="0" smtClean="0"/>
              <a:t> = α </a:t>
            </a:r>
            <a:r>
              <a:rPr lang="en-US" dirty="0" err="1" smtClean="0"/>
              <a:t>c</a:t>
            </a:r>
            <a:r>
              <a:rPr lang="en-US" baseline="-25000" dirty="0" err="1" smtClean="0"/>
              <a:t>s</a:t>
            </a:r>
            <a:r>
              <a:rPr lang="en-US" dirty="0" smtClean="0"/>
              <a:t> H</a:t>
            </a:r>
            <a:endParaRPr lang="en-US" dirty="0"/>
          </a:p>
        </p:txBody>
      </p:sp>
      <p:pic>
        <p:nvPicPr>
          <p:cNvPr id="4" name="Picture 3"/>
          <p:cNvPicPr>
            <a:picLocks noChangeAspect="1"/>
          </p:cNvPicPr>
          <p:nvPr/>
        </p:nvPicPr>
        <p:blipFill>
          <a:blip r:embed="rId2"/>
          <a:stretch>
            <a:fillRect/>
          </a:stretch>
        </p:blipFill>
        <p:spPr>
          <a:xfrm>
            <a:off x="1199445" y="2251284"/>
            <a:ext cx="6886222" cy="4232441"/>
          </a:xfrm>
          <a:prstGeom prst="rect">
            <a:avLst/>
          </a:prstGeom>
        </p:spPr>
      </p:pic>
      <p:sp>
        <p:nvSpPr>
          <p:cNvPr id="5" name="TextBox 4"/>
          <p:cNvSpPr txBox="1"/>
          <p:nvPr/>
        </p:nvSpPr>
        <p:spPr>
          <a:xfrm>
            <a:off x="6731000" y="6136496"/>
            <a:ext cx="1495778" cy="307777"/>
          </a:xfrm>
          <a:prstGeom prst="rect">
            <a:avLst/>
          </a:prstGeom>
          <a:noFill/>
        </p:spPr>
        <p:txBody>
          <a:bodyPr wrap="square" rtlCol="0">
            <a:spAutoFit/>
          </a:bodyPr>
          <a:lstStyle/>
          <a:p>
            <a:r>
              <a:rPr lang="en-US" sz="1400" dirty="0" err="1" smtClean="0">
                <a:solidFill>
                  <a:schemeClr val="bg1"/>
                </a:solidFill>
              </a:rPr>
              <a:t>Armitage</a:t>
            </a:r>
            <a:r>
              <a:rPr lang="en-US" sz="1400" dirty="0" smtClean="0">
                <a:solidFill>
                  <a:schemeClr val="bg1"/>
                </a:solidFill>
              </a:rPr>
              <a:t> 2009</a:t>
            </a:r>
            <a:endParaRPr lang="en-US" sz="1400" dirty="0">
              <a:solidFill>
                <a:schemeClr val="bg1"/>
              </a:solidFill>
            </a:endParaRPr>
          </a:p>
        </p:txBody>
      </p:sp>
    </p:spTree>
    <p:extLst>
      <p:ext uri="{BB962C8B-B14F-4D97-AF65-F5344CB8AC3E}">
        <p14:creationId xmlns:p14="http://schemas.microsoft.com/office/powerpoint/2010/main" val="2382807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Timescales</a:t>
            </a:r>
            <a:r>
              <a:rPr lang="en-US" dirty="0" smtClean="0"/>
              <a:t> for </a:t>
            </a:r>
            <a:r>
              <a:rPr lang="en-US" dirty="0" smtClean="0">
                <a:solidFill>
                  <a:srgbClr val="FFFF00"/>
                </a:solidFill>
              </a:rPr>
              <a:t>desorption</a:t>
            </a:r>
            <a:r>
              <a:rPr lang="en-US" dirty="0" smtClean="0"/>
              <a:t>, </a:t>
            </a:r>
            <a:r>
              <a:rPr lang="en-US" dirty="0" smtClean="0">
                <a:solidFill>
                  <a:srgbClr val="FFFF00"/>
                </a:solidFill>
              </a:rPr>
              <a:t>radial drift </a:t>
            </a:r>
            <a:r>
              <a:rPr lang="en-US" dirty="0" smtClean="0"/>
              <a:t>and </a:t>
            </a:r>
            <a:r>
              <a:rPr lang="en-US" dirty="0" smtClean="0">
                <a:solidFill>
                  <a:srgbClr val="FFFF00"/>
                </a:solidFill>
              </a:rPr>
              <a:t>gas accretion </a:t>
            </a:r>
            <a:r>
              <a:rPr lang="en-US" dirty="0" smtClean="0"/>
              <a:t>ARE comparable</a:t>
            </a:r>
            <a:endParaRPr lang="en-US" dirty="0"/>
          </a:p>
        </p:txBody>
      </p:sp>
      <p:sp>
        <p:nvSpPr>
          <p:cNvPr id="5" name="TextBox 4"/>
          <p:cNvSpPr txBox="1"/>
          <p:nvPr/>
        </p:nvSpPr>
        <p:spPr>
          <a:xfrm>
            <a:off x="7374468" y="6396860"/>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pic>
        <p:nvPicPr>
          <p:cNvPr id="3" name="Picture 2" descr="drift_timescales_betaS1_gas_acc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306" y="1634066"/>
            <a:ext cx="6683023" cy="5012267"/>
          </a:xfrm>
          <a:prstGeom prst="rect">
            <a:avLst/>
          </a:prstGeom>
        </p:spPr>
      </p:pic>
      <p:sp>
        <p:nvSpPr>
          <p:cNvPr id="6" name="TextBox 5"/>
          <p:cNvSpPr txBox="1"/>
          <p:nvPr/>
        </p:nvSpPr>
        <p:spPr>
          <a:xfrm>
            <a:off x="6352823" y="6242971"/>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300036460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998"/>
            <a:ext cx="8229600" cy="1143000"/>
          </a:xfrm>
        </p:spPr>
        <p:txBody>
          <a:bodyPr>
            <a:normAutofit fontScale="90000"/>
          </a:bodyPr>
          <a:lstStyle/>
          <a:p>
            <a:r>
              <a:rPr lang="en-US" dirty="0" smtClean="0">
                <a:solidFill>
                  <a:srgbClr val="FFFF00"/>
                </a:solidFill>
              </a:rPr>
              <a:t>Radial drift </a:t>
            </a:r>
            <a:r>
              <a:rPr lang="en-US" dirty="0" smtClean="0"/>
              <a:t>affects </a:t>
            </a:r>
            <a:r>
              <a:rPr lang="en-US" dirty="0" smtClean="0">
                <a:solidFill>
                  <a:srgbClr val="FFFF00"/>
                </a:solidFill>
              </a:rPr>
              <a:t>snowline location</a:t>
            </a:r>
            <a:endParaRPr lang="en-US" dirty="0">
              <a:solidFill>
                <a:srgbClr val="FFFF00"/>
              </a:solidFill>
            </a:endParaRPr>
          </a:p>
        </p:txBody>
      </p:sp>
      <p:pic>
        <p:nvPicPr>
          <p:cNvPr id="6" name="Picture 5" descr="desorption_distance_passive_active_colorbar_test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88" y="889002"/>
            <a:ext cx="5418667" cy="5840119"/>
          </a:xfrm>
          <a:prstGeom prst="rect">
            <a:avLst/>
          </a:prstGeom>
        </p:spPr>
      </p:pic>
      <p:sp>
        <p:nvSpPr>
          <p:cNvPr id="7" name="TextBox 6"/>
          <p:cNvSpPr txBox="1"/>
          <p:nvPr/>
        </p:nvSpPr>
        <p:spPr>
          <a:xfrm>
            <a:off x="6090357" y="6396860"/>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51783849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6268157" y="6242971"/>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160569852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smtClean="0">
                <a:solidFill>
                  <a:srgbClr val="FFFF00"/>
                </a:solidFill>
              </a:rPr>
              <a:t>desorption distance </a:t>
            </a:r>
            <a:r>
              <a:rPr lang="en-US" dirty="0" smtClean="0"/>
              <a:t>for </a:t>
            </a:r>
            <a:r>
              <a:rPr lang="en-US" dirty="0" smtClean="0">
                <a:solidFill>
                  <a:srgbClr val="FFFF00"/>
                </a:solidFill>
              </a:rPr>
              <a:t>transition disks</a:t>
            </a:r>
            <a:r>
              <a:rPr lang="en-US" dirty="0" smtClean="0"/>
              <a:t> agrees with </a:t>
            </a:r>
            <a:r>
              <a:rPr lang="en-US" dirty="0" smtClean="0">
                <a:solidFill>
                  <a:srgbClr val="FFFF00"/>
                </a:solidFill>
              </a:rPr>
              <a:t>observations</a:t>
            </a:r>
            <a:endParaRPr lang="en-US" dirty="0">
              <a:solidFill>
                <a:srgbClr val="FFFF00"/>
              </a:solidFill>
            </a:endParaRPr>
          </a:p>
        </p:txBody>
      </p:sp>
      <p:pic>
        <p:nvPicPr>
          <p:cNvPr id="4" name="Picture 3" descr="desorption_distance_transition_disk_10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422" y="1761066"/>
            <a:ext cx="6033911" cy="4525434"/>
          </a:xfrm>
          <a:prstGeom prst="rect">
            <a:avLst/>
          </a:prstGeom>
        </p:spPr>
      </p:pic>
      <p:sp>
        <p:nvSpPr>
          <p:cNvPr id="5" name="TextBox 4"/>
          <p:cNvSpPr txBox="1"/>
          <p:nvPr/>
        </p:nvSpPr>
        <p:spPr>
          <a:xfrm>
            <a:off x="6556022" y="5860638"/>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248435134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t>
            </a:r>
            <a:r>
              <a:rPr lang="en-US" dirty="0" smtClean="0">
                <a:solidFill>
                  <a:srgbClr val="FFFF00"/>
                </a:solidFill>
              </a:rPr>
              <a:t>Part II</a:t>
            </a:r>
            <a:endParaRPr lang="en-US" dirty="0">
              <a:solidFill>
                <a:srgbClr val="FFFF00"/>
              </a:solidFill>
            </a:endParaRPr>
          </a:p>
        </p:txBody>
      </p:sp>
      <p:sp>
        <p:nvSpPr>
          <p:cNvPr id="3" name="Content Placeholder 2"/>
          <p:cNvSpPr>
            <a:spLocks noGrp="1"/>
          </p:cNvSpPr>
          <p:nvPr>
            <p:ph idx="1"/>
          </p:nvPr>
        </p:nvSpPr>
        <p:spPr>
          <a:xfrm>
            <a:off x="457200" y="1417638"/>
            <a:ext cx="8229600" cy="4708525"/>
          </a:xfrm>
        </p:spPr>
        <p:txBody>
          <a:bodyPr>
            <a:normAutofit fontScale="77500" lnSpcReduction="20000"/>
          </a:bodyPr>
          <a:lstStyle/>
          <a:p>
            <a:r>
              <a:rPr lang="en-US" dirty="0" smtClean="0">
                <a:solidFill>
                  <a:srgbClr val="FFFF00"/>
                </a:solidFill>
              </a:rPr>
              <a:t>Radial drift</a:t>
            </a:r>
            <a:r>
              <a:rPr lang="en-US" dirty="0" smtClean="0"/>
              <a:t> and </a:t>
            </a:r>
            <a:r>
              <a:rPr lang="en-US" dirty="0" smtClean="0">
                <a:solidFill>
                  <a:srgbClr val="FFFF00"/>
                </a:solidFill>
              </a:rPr>
              <a:t>gas accretion </a:t>
            </a:r>
            <a:r>
              <a:rPr lang="en-US" dirty="0" smtClean="0"/>
              <a:t>affect desorption and </a:t>
            </a:r>
            <a:r>
              <a:rPr lang="en-US" dirty="0" smtClean="0">
                <a:solidFill>
                  <a:srgbClr val="FFFF00"/>
                </a:solidFill>
              </a:rPr>
              <a:t>move the snowline locations </a:t>
            </a:r>
            <a:r>
              <a:rPr lang="en-US" dirty="0" smtClean="0"/>
              <a:t>compared to a static disk</a:t>
            </a:r>
          </a:p>
          <a:p>
            <a:endParaRPr lang="en-US" dirty="0" smtClean="0"/>
          </a:p>
          <a:p>
            <a:r>
              <a:rPr lang="en-US" dirty="0" smtClean="0"/>
              <a:t>The H</a:t>
            </a:r>
            <a:r>
              <a:rPr lang="en-US" baseline="-25000" dirty="0" smtClean="0"/>
              <a:t>2</a:t>
            </a:r>
            <a:r>
              <a:rPr lang="en-US" dirty="0" smtClean="0"/>
              <a:t>O, CO</a:t>
            </a:r>
            <a:r>
              <a:rPr lang="en-US" baseline="-25000" dirty="0" smtClean="0"/>
              <a:t>2</a:t>
            </a:r>
            <a:r>
              <a:rPr lang="en-US" dirty="0" smtClean="0"/>
              <a:t> and CO snowlines are created by the </a:t>
            </a:r>
            <a:r>
              <a:rPr lang="en-US" dirty="0" smtClean="0">
                <a:solidFill>
                  <a:srgbClr val="FFFF00"/>
                </a:solidFill>
              </a:rPr>
              <a:t>largest drifting particles </a:t>
            </a:r>
            <a:r>
              <a:rPr lang="en-US" dirty="0" smtClean="0"/>
              <a:t>in our model, i.e. </a:t>
            </a:r>
            <a:r>
              <a:rPr lang="en-US" i="1" dirty="0" smtClean="0">
                <a:solidFill>
                  <a:srgbClr val="FFFF00"/>
                </a:solidFill>
              </a:rPr>
              <a:t>s</a:t>
            </a:r>
            <a:r>
              <a:rPr lang="en-US" dirty="0" smtClean="0">
                <a:solidFill>
                  <a:srgbClr val="FFFF00"/>
                </a:solidFill>
              </a:rPr>
              <a:t> ~ 7 m</a:t>
            </a:r>
          </a:p>
          <a:p>
            <a:endParaRPr lang="en-US" dirty="0" smtClean="0"/>
          </a:p>
          <a:p>
            <a:r>
              <a:rPr lang="en-US" dirty="0" smtClean="0"/>
              <a:t>Snowlines move </a:t>
            </a:r>
            <a:r>
              <a:rPr lang="en-US" dirty="0" smtClean="0">
                <a:solidFill>
                  <a:srgbClr val="FFFF00"/>
                </a:solidFill>
              </a:rPr>
              <a:t>inwards</a:t>
            </a:r>
            <a:r>
              <a:rPr lang="en-US" dirty="0" smtClean="0"/>
              <a:t> as the </a:t>
            </a:r>
            <a:r>
              <a:rPr lang="en-US" dirty="0" smtClean="0">
                <a:solidFill>
                  <a:srgbClr val="FFFF00"/>
                </a:solidFill>
              </a:rPr>
              <a:t>particle size increases </a:t>
            </a:r>
            <a:endParaRPr lang="en-US" dirty="0" smtClean="0">
              <a:solidFill>
                <a:srgbClr val="FFFF00"/>
              </a:solidFill>
            </a:endParaRPr>
          </a:p>
          <a:p>
            <a:pPr lvl="1"/>
            <a:r>
              <a:rPr lang="en-US" dirty="0" smtClean="0">
                <a:solidFill>
                  <a:srgbClr val="FFFF00"/>
                </a:solidFill>
              </a:rPr>
              <a:t>~60% </a:t>
            </a:r>
            <a:r>
              <a:rPr lang="en-US" dirty="0" smtClean="0"/>
              <a:t>for</a:t>
            </a:r>
            <a:r>
              <a:rPr lang="en-US" dirty="0" smtClean="0">
                <a:solidFill>
                  <a:srgbClr val="FFFF00"/>
                </a:solidFill>
              </a:rPr>
              <a:t> H</a:t>
            </a:r>
            <a:r>
              <a:rPr lang="en-US" baseline="-25000" dirty="0" smtClean="0">
                <a:solidFill>
                  <a:srgbClr val="FFFF00"/>
                </a:solidFill>
              </a:rPr>
              <a:t>2</a:t>
            </a:r>
            <a:r>
              <a:rPr lang="en-US" dirty="0" smtClean="0">
                <a:solidFill>
                  <a:srgbClr val="FFFF00"/>
                </a:solidFill>
              </a:rPr>
              <a:t>O</a:t>
            </a:r>
          </a:p>
          <a:p>
            <a:pPr lvl="1"/>
            <a:r>
              <a:rPr lang="en-US" dirty="0" smtClean="0">
                <a:solidFill>
                  <a:srgbClr val="FFFF00"/>
                </a:solidFill>
              </a:rPr>
              <a:t>~60% </a:t>
            </a:r>
            <a:r>
              <a:rPr lang="en-US" dirty="0" smtClean="0">
                <a:solidFill>
                  <a:srgbClr val="FFFFFF"/>
                </a:solidFill>
              </a:rPr>
              <a:t>for</a:t>
            </a:r>
            <a:r>
              <a:rPr lang="en-US" dirty="0" smtClean="0">
                <a:solidFill>
                  <a:srgbClr val="FFFF00"/>
                </a:solidFill>
              </a:rPr>
              <a:t> CO</a:t>
            </a:r>
            <a:r>
              <a:rPr lang="en-US" baseline="-25000" dirty="0" smtClean="0">
                <a:solidFill>
                  <a:srgbClr val="FFFF00"/>
                </a:solidFill>
              </a:rPr>
              <a:t>2</a:t>
            </a:r>
            <a:endParaRPr lang="en-US" dirty="0" smtClean="0">
              <a:solidFill>
                <a:srgbClr val="FFFF00"/>
              </a:solidFill>
            </a:endParaRPr>
          </a:p>
          <a:p>
            <a:pPr lvl="1"/>
            <a:r>
              <a:rPr lang="en-US" dirty="0" smtClean="0">
                <a:solidFill>
                  <a:srgbClr val="FFFF00"/>
                </a:solidFill>
              </a:rPr>
              <a:t>~50% </a:t>
            </a:r>
            <a:r>
              <a:rPr lang="en-US" dirty="0" smtClean="0">
                <a:solidFill>
                  <a:srgbClr val="FFFFFF"/>
                </a:solidFill>
              </a:rPr>
              <a:t>for</a:t>
            </a:r>
            <a:r>
              <a:rPr lang="en-US" dirty="0" smtClean="0">
                <a:solidFill>
                  <a:srgbClr val="FFFF00"/>
                </a:solidFill>
              </a:rPr>
              <a:t> CO</a:t>
            </a:r>
            <a:endParaRPr lang="en-US" dirty="0" smtClean="0">
              <a:solidFill>
                <a:srgbClr val="FFFF00"/>
              </a:solidFill>
            </a:endParaRPr>
          </a:p>
          <a:p>
            <a:endParaRPr lang="en-US" dirty="0" smtClean="0"/>
          </a:p>
          <a:p>
            <a:r>
              <a:rPr lang="en-US" dirty="0" smtClean="0"/>
              <a:t>Our results for a </a:t>
            </a:r>
            <a:r>
              <a:rPr lang="en-US" dirty="0" smtClean="0">
                <a:solidFill>
                  <a:srgbClr val="FFFF00"/>
                </a:solidFill>
              </a:rPr>
              <a:t>transition disk </a:t>
            </a:r>
            <a:r>
              <a:rPr lang="en-US" dirty="0" smtClean="0"/>
              <a:t>are consistent with </a:t>
            </a:r>
            <a:r>
              <a:rPr lang="en-US" dirty="0" smtClean="0">
                <a:solidFill>
                  <a:srgbClr val="FFFF00"/>
                </a:solidFill>
              </a:rPr>
              <a:t>observations</a:t>
            </a:r>
          </a:p>
          <a:p>
            <a:endParaRPr lang="en-US" dirty="0" smtClean="0"/>
          </a:p>
          <a:p>
            <a:endParaRPr lang="en-US" dirty="0"/>
          </a:p>
        </p:txBody>
      </p:sp>
    </p:spTree>
    <p:extLst>
      <p:ext uri="{BB962C8B-B14F-4D97-AF65-F5344CB8AC3E}">
        <p14:creationId xmlns:p14="http://schemas.microsoft.com/office/powerpoint/2010/main" val="2696013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TAKEAWAY POINT</a:t>
            </a:r>
            <a:endParaRPr lang="en-US" dirty="0">
              <a:solidFill>
                <a:srgbClr val="FFFF00"/>
              </a:solidFill>
            </a:endParaRPr>
          </a:p>
        </p:txBody>
      </p:sp>
      <p:sp>
        <p:nvSpPr>
          <p:cNvPr id="4" name="Content Placeholder 2"/>
          <p:cNvSpPr>
            <a:spLocks noGrp="1"/>
          </p:cNvSpPr>
          <p:nvPr>
            <p:ph idx="1"/>
          </p:nvPr>
        </p:nvSpPr>
        <p:spPr>
          <a:xfrm>
            <a:off x="457200" y="1840090"/>
            <a:ext cx="8404578" cy="2802466"/>
          </a:xfrm>
          <a:solidFill>
            <a:srgbClr val="FFFF00"/>
          </a:solidFill>
          <a:ln w="63500">
            <a:solidFill>
              <a:srgbClr val="3366FF"/>
            </a:solidFill>
          </a:ln>
        </p:spPr>
        <p:txBody>
          <a:bodyPr>
            <a:normAutofit/>
          </a:bodyPr>
          <a:lstStyle/>
          <a:p>
            <a:pPr marL="0" indent="0" algn="ctr">
              <a:buNone/>
            </a:pPr>
            <a:r>
              <a:rPr lang="en-US" dirty="0" smtClean="0">
                <a:solidFill>
                  <a:schemeClr val="bg1"/>
                </a:solidFill>
              </a:rPr>
              <a:t>Radial drift and viscous gas accretion move the snowline locations inwards. This affects the C/O ratio in gas and dust throughout the disk, and thus has direct implications in shaping the compositions of nascent giant planets.</a:t>
            </a:r>
            <a:endParaRPr lang="en-US" dirty="0">
              <a:solidFill>
                <a:schemeClr val="bg1"/>
              </a:solidFill>
            </a:endParaRPr>
          </a:p>
        </p:txBody>
      </p:sp>
    </p:spTree>
    <p:extLst>
      <p:ext uri="{BB962C8B-B14F-4D97-AF65-F5344CB8AC3E}">
        <p14:creationId xmlns:p14="http://schemas.microsoft.com/office/powerpoint/2010/main" val="74314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333500"/>
            <a:ext cx="9144000" cy="4177011"/>
          </a:xfrm>
          <a:prstGeom prst="rect">
            <a:avLst/>
          </a:prstGeom>
        </p:spPr>
      </p:pic>
      <p:sp>
        <p:nvSpPr>
          <p:cNvPr id="6" name="TextBox 5"/>
          <p:cNvSpPr txBox="1"/>
          <p:nvPr/>
        </p:nvSpPr>
        <p:spPr>
          <a:xfrm>
            <a:off x="7431410" y="5510511"/>
            <a:ext cx="1810559" cy="430887"/>
          </a:xfrm>
          <a:prstGeom prst="rect">
            <a:avLst/>
          </a:prstGeom>
          <a:noFill/>
        </p:spPr>
        <p:txBody>
          <a:bodyPr wrap="square" rtlCol="0">
            <a:spAutoFit/>
          </a:bodyPr>
          <a:lstStyle/>
          <a:p>
            <a:r>
              <a:rPr lang="en-US" sz="2200" dirty="0" smtClean="0"/>
              <a:t>Marois+2010</a:t>
            </a:r>
            <a:endParaRPr lang="en-US" sz="2200" dirty="0"/>
          </a:p>
        </p:txBody>
      </p:sp>
    </p:spTree>
    <p:extLst>
      <p:ext uri="{BB962C8B-B14F-4D97-AF65-F5344CB8AC3E}">
        <p14:creationId xmlns:p14="http://schemas.microsoft.com/office/powerpoint/2010/main" val="19523003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a:t>
            </a:r>
            <a:r>
              <a:rPr lang="en-US" dirty="0" smtClean="0">
                <a:solidFill>
                  <a:srgbClr val="FFFF00"/>
                </a:solidFill>
              </a:rPr>
              <a:t>high </a:t>
            </a:r>
            <a:r>
              <a:rPr lang="en-US" dirty="0" err="1" smtClean="0">
                <a:solidFill>
                  <a:srgbClr val="FFFF00"/>
                </a:solidFill>
              </a:rPr>
              <a:t>planetesimal</a:t>
            </a:r>
            <a:r>
              <a:rPr lang="en-US" dirty="0" smtClean="0">
                <a:solidFill>
                  <a:srgbClr val="FFFF00"/>
                </a:solidFill>
              </a:rPr>
              <a:t> accretion rates </a:t>
            </a:r>
            <a:r>
              <a:rPr lang="en-US" dirty="0" smtClean="0"/>
              <a:t>yields </a:t>
            </a:r>
            <a:r>
              <a:rPr lang="en-US" dirty="0" smtClean="0">
                <a:solidFill>
                  <a:srgbClr val="FFFF00"/>
                </a:solidFill>
              </a:rPr>
              <a:t>steady state</a:t>
            </a:r>
            <a:endParaRPr lang="en-US" dirty="0">
              <a:solidFill>
                <a:srgbClr val="FFFF00"/>
              </a:solidFill>
            </a:endParaRPr>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71669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46296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16642" y="342311"/>
            <a:ext cx="6021319" cy="707886"/>
          </a:xfrm>
          <a:prstGeom prst="rect">
            <a:avLst/>
          </a:prstGeom>
          <a:noFill/>
        </p:spPr>
        <p:txBody>
          <a:bodyPr wrap="square" rtlCol="0">
            <a:spAutoFit/>
          </a:bodyPr>
          <a:lstStyle/>
          <a:p>
            <a:r>
              <a:rPr lang="en-US" sz="4000" dirty="0" smtClean="0">
                <a:solidFill>
                  <a:srgbClr val="FFFF00"/>
                </a:solidFill>
              </a:rPr>
              <a:t>High</a:t>
            </a:r>
            <a:r>
              <a:rPr lang="en-US" sz="4000" dirty="0" smtClean="0"/>
              <a:t> </a:t>
            </a:r>
            <a:r>
              <a:rPr lang="en-US" sz="4000" dirty="0" err="1"/>
              <a:t>p</a:t>
            </a:r>
            <a:r>
              <a:rPr lang="en-US" sz="4000" dirty="0" err="1" smtClean="0"/>
              <a:t>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solidFill>
                  <a:srgbClr val="FFFF00"/>
                </a:solidFill>
              </a:rPr>
              <a:t>Planetesimal</a:t>
            </a:r>
            <a:r>
              <a:rPr lang="en-US" dirty="0" smtClean="0">
                <a:solidFill>
                  <a:srgbClr val="FFFF00"/>
                </a:solidFill>
              </a:rPr>
              <a:t> accretion</a:t>
            </a:r>
            <a:r>
              <a:rPr lang="en-US" dirty="0" smtClean="0"/>
              <a:t> is </a:t>
            </a:r>
            <a:r>
              <a:rPr lang="en-US" dirty="0" smtClean="0">
                <a:solidFill>
                  <a:srgbClr val="FFFF00"/>
                </a:solidFill>
              </a:rPr>
              <a:t>not constant </a:t>
            </a:r>
            <a:r>
              <a:rPr lang="en-US" dirty="0" smtClean="0"/>
              <a:t>at a </a:t>
            </a:r>
            <a:r>
              <a:rPr lang="en-US" dirty="0" smtClean="0">
                <a:solidFill>
                  <a:srgbClr val="FFFF00"/>
                </a:solidFill>
              </a:rPr>
              <a:t>given location </a:t>
            </a:r>
            <a:r>
              <a:rPr lang="en-US" dirty="0" smtClean="0"/>
              <a:t>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solidFill>
                  <a:srgbClr val="FFFF00"/>
                </a:solidFill>
              </a:rPr>
              <a:t>Planetesimal</a:t>
            </a:r>
            <a:r>
              <a:rPr lang="en-US" dirty="0" smtClean="0">
                <a:solidFill>
                  <a:srgbClr val="FFFF00"/>
                </a:solidFill>
              </a:rPr>
              <a:t> accretion </a:t>
            </a:r>
            <a:r>
              <a:rPr lang="en-US" dirty="0" smtClean="0"/>
              <a:t>is </a:t>
            </a:r>
            <a:r>
              <a:rPr lang="en-US" dirty="0" smtClean="0">
                <a:solidFill>
                  <a:srgbClr val="FFFF00"/>
                </a:solidFill>
              </a:rPr>
              <a:t>not constant </a:t>
            </a:r>
            <a:r>
              <a:rPr lang="en-US" dirty="0" smtClean="0"/>
              <a:t>at a </a:t>
            </a:r>
            <a:r>
              <a:rPr lang="en-US" dirty="0" smtClean="0">
                <a:solidFill>
                  <a:srgbClr val="FFFF00"/>
                </a:solidFill>
              </a:rPr>
              <a:t>given location </a:t>
            </a:r>
            <a:r>
              <a:rPr lang="en-US" dirty="0" smtClean="0"/>
              <a:t>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5064278" cy="837879"/>
              <a:chOff x="830915" y="5095970"/>
              <a:chExt cx="5064278"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116521" y="5037659"/>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26693</TotalTime>
  <Words>2230</Words>
  <Application>Microsoft Macintosh PowerPoint</Application>
  <PresentationFormat>On-screen Show (4:3)</PresentationFormat>
  <Paragraphs>235</Paragraphs>
  <Slides>46</Slides>
  <Notes>9</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 Black </vt:lpstr>
      <vt:lpstr>Giant Planet Formation and Snowlines in Protoplanetary Disks</vt:lpstr>
      <vt:lpstr>Core Accretion Model</vt:lpstr>
      <vt:lpstr>Minimum Core Masses for Giant Planet Formation</vt:lpstr>
      <vt:lpstr>Giant planet formation requires fast core growth</vt:lpstr>
      <vt:lpstr>PowerPoint Presentation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Static profiles connected by global cooling equation  </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   Adiabatic gradient                 is                            variable for realistic EOS</vt:lpstr>
      <vt:lpstr>   Adiabatic gradient                 is                            variable for realistic EOS</vt:lpstr>
      <vt:lpstr>Variations in       due to non-ideal EOS effects INCREASE Mcrit</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 of Part I</vt:lpstr>
      <vt:lpstr>Core Accretion Model</vt:lpstr>
      <vt:lpstr>Snowline Locations in Protoplanetary Disks and  C/O ratios</vt:lpstr>
      <vt:lpstr>BASIC IDEA</vt:lpstr>
      <vt:lpstr>Disk structure is complex!</vt:lpstr>
      <vt:lpstr>Volatile compounds have been detected in the outer regions of protoplanetary disks</vt:lpstr>
      <vt:lpstr>Snowlines of volatile molecules have been detected in disks</vt:lpstr>
      <vt:lpstr>C/O ratio is an important signature of atmospheric chemistry </vt:lpstr>
      <vt:lpstr>WHY?</vt:lpstr>
      <vt:lpstr>PowerPoint Presentation</vt:lpstr>
      <vt:lpstr>Understand how radial drift and gas accretion affect snowline locations, and thus the C/O ratio in gas and dust throughout the disk</vt:lpstr>
      <vt:lpstr>Radial drift of solids</vt:lpstr>
      <vt:lpstr>Gas disk accretes onto the central star</vt:lpstr>
      <vt:lpstr>Timescales for desorption, radial drift and gas accretion ARE comparable</vt:lpstr>
      <vt:lpstr>Radial drift affects snowline location</vt:lpstr>
      <vt:lpstr>We determined upper limits for the C/O ratio across the disk</vt:lpstr>
      <vt:lpstr>The desorption distance for transition disks agrees with observations</vt:lpstr>
      <vt:lpstr>Summary of Part II</vt:lpstr>
      <vt:lpstr>TAKEAWAY POINT</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281</cp:revision>
  <dcterms:created xsi:type="dcterms:W3CDTF">2013-05-20T23:08:21Z</dcterms:created>
  <dcterms:modified xsi:type="dcterms:W3CDTF">2015-09-22T23:11:41Z</dcterms:modified>
</cp:coreProperties>
</file>