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11" r:id="rId2"/>
    <p:sldId id="306" r:id="rId3"/>
    <p:sldId id="307" r:id="rId4"/>
    <p:sldId id="257" r:id="rId5"/>
    <p:sldId id="270" r:id="rId6"/>
    <p:sldId id="285" r:id="rId7"/>
    <p:sldId id="258" r:id="rId8"/>
    <p:sldId id="276" r:id="rId9"/>
    <p:sldId id="277" r:id="rId10"/>
    <p:sldId id="274" r:id="rId11"/>
    <p:sldId id="259" r:id="rId12"/>
    <p:sldId id="304" r:id="rId13"/>
    <p:sldId id="291" r:id="rId14"/>
    <p:sldId id="292" r:id="rId15"/>
    <p:sldId id="310" r:id="rId16"/>
    <p:sldId id="308" r:id="rId17"/>
    <p:sldId id="309" r:id="rId18"/>
    <p:sldId id="303" r:id="rId19"/>
    <p:sldId id="302" r:id="rId20"/>
    <p:sldId id="265" r:id="rId21"/>
    <p:sldId id="296" r:id="rId22"/>
    <p:sldId id="297" r:id="rId23"/>
    <p:sldId id="298" r:id="rId24"/>
    <p:sldId id="299" r:id="rId25"/>
    <p:sldId id="300" r:id="rId26"/>
    <p:sldId id="30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311"/>
            <p14:sldId id="306"/>
            <p14:sldId id="307"/>
            <p14:sldId id="257"/>
            <p14:sldId id="270"/>
            <p14:sldId id="285"/>
            <p14:sldId id="258"/>
            <p14:sldId id="276"/>
            <p14:sldId id="277"/>
            <p14:sldId id="274"/>
            <p14:sldId id="259"/>
            <p14:sldId id="304"/>
          </p14:sldIdLst>
        </p14:section>
        <p14:section name="Untitled Section" id="{E95DD4B7-C620-3B47-BD4C-68460915B0CF}">
          <p14:sldIdLst>
            <p14:sldId id="291"/>
            <p14:sldId id="292"/>
            <p14:sldId id="310"/>
            <p14:sldId id="308"/>
            <p14:sldId id="309"/>
            <p14:sldId id="303"/>
            <p14:sldId id="302"/>
            <p14:sldId id="265"/>
            <p14:sldId id="296"/>
            <p14:sldId id="297"/>
            <p14:sldId id="298"/>
            <p14:sldId id="299"/>
            <p14:sldId id="300"/>
            <p14:sldId id="30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17E"/>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autoAdjust="0"/>
    <p:restoredTop sz="99378" autoAdjust="0"/>
  </p:normalViewPr>
  <p:slideViewPr>
    <p:cSldViewPr snapToGrid="0" snapToObjects="1">
      <p:cViewPr>
        <p:scale>
          <a:sx n="94" d="100"/>
          <a:sy n="94" d="100"/>
        </p:scale>
        <p:origin x="-103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9/22/15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9/22/15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Calibri" charset="0"/>
              </a:rPr>
              <a:t>…and what I would like to talk about today is the minimum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absolut minimum for a giant planet to form within the lifetime of the protoplanetary disk. And this is what I am going to talk about today.</a:t>
            </a: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347CEA31-41EF-BF4B-9A82-1EA4492FED4C}"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standard model. In order</a:t>
            </a:r>
            <a:r>
              <a:rPr lang="en-US" baseline="0" dirty="0" smtClean="0"/>
              <a:t> to grow a core massive enough to accumulate an atmosphere, you need, on average, a high </a:t>
            </a:r>
            <a:r>
              <a:rPr lang="en-US" baseline="0" dirty="0" err="1" smtClean="0"/>
              <a:t>planetesimal</a:t>
            </a:r>
            <a:r>
              <a:rPr lang="en-US" baseline="0" dirty="0" smtClean="0"/>
              <a:t> accretion rate. The incoming </a:t>
            </a:r>
            <a:r>
              <a:rPr lang="en-US" baseline="0" dirty="0" err="1" smtClean="0"/>
              <a:t>planetesimals</a:t>
            </a:r>
            <a:r>
              <a:rPr lang="en-US" baseline="0" dirty="0" smtClean="0"/>
              <a:t> therefore heat up the atmosphere and this energy is radiated away resulting in a high luminosity. As such, the atmosphere is in a steady state at all times, in which all the energy from the incoming </a:t>
            </a:r>
            <a:r>
              <a:rPr lang="en-US" baseline="0" dirty="0" err="1" smtClean="0"/>
              <a:t>planetesimals</a:t>
            </a:r>
            <a:r>
              <a:rPr lang="en-US" baseline="0" dirty="0" smtClean="0"/>
              <a:t> is radiated away by the </a:t>
            </a:r>
            <a:r>
              <a:rPr lang="en-US" baseline="0" dirty="0" err="1" smtClean="0"/>
              <a:t>atmopshere</a:t>
            </a:r>
            <a:r>
              <a:rPr lang="en-US" baseline="0" dirty="0" smtClean="0"/>
              <a:t>. The core and the atmosphere grow together, and the mass of the atmosphere is a function of the core mass.</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4</a:t>
            </a:fld>
            <a:endParaRPr lang="en-US"/>
          </a:p>
        </p:txBody>
      </p:sp>
    </p:spTree>
    <p:extLst>
      <p:ext uri="{BB962C8B-B14F-4D97-AF65-F5344CB8AC3E}">
        <p14:creationId xmlns:p14="http://schemas.microsoft.com/office/powerpoint/2010/main" val="109200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this a bit more closely: since the mass of the atmosphere is a</a:t>
            </a:r>
            <a:r>
              <a:rPr lang="en-US" baseline="0" dirty="0" smtClean="0"/>
              <a:t> function of the core mass, every core mass will </a:t>
            </a:r>
            <a:r>
              <a:rPr lang="en-US" baseline="0" dirty="0" err="1" smtClean="0"/>
              <a:t>uniquley</a:t>
            </a:r>
            <a:r>
              <a:rPr lang="en-US" baseline="0" dirty="0" smtClean="0"/>
              <a:t> map to one atmosphere mass;</a:t>
            </a:r>
            <a:r>
              <a:rPr lang="en-US" dirty="0" smtClean="0"/>
              <a:t>  moreover,</a:t>
            </a:r>
            <a:r>
              <a:rPr lang="en-US" baseline="0" dirty="0" smtClean="0"/>
              <a:t> as the core grows larger, it will hold a fractionally larger atmosphere mass; so at some point in this evolution, the masses of the atmosphere and core will become roughly equal, at which point a process of rapid gas accretion starts and a massive atmosphere is accumulated; this core mass is well defined for a set of disk conditions, and it’s called the critical core mass. Now, this is the story when </a:t>
            </a:r>
            <a:r>
              <a:rPr lang="en-US" baseline="0" dirty="0" err="1" smtClean="0"/>
              <a:t>planetesimal</a:t>
            </a:r>
            <a:r>
              <a:rPr lang="en-US" baseline="0" dirty="0" smtClean="0"/>
              <a:t> accretion occurs at the standard rate.</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5</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7</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we’re in this scenario</a:t>
            </a:r>
            <a:r>
              <a:rPr lang="en-US" baseline="0" dirty="0" smtClean="0"/>
              <a:t> of low </a:t>
            </a:r>
            <a:r>
              <a:rPr lang="en-US" baseline="0" dirty="0" err="1" smtClean="0"/>
              <a:t>planetesimal</a:t>
            </a:r>
            <a:r>
              <a:rPr lang="en-US" baseline="0" dirty="0" smtClean="0"/>
              <a:t> accretion, the luminosity evolution of the atmosphere will be dominated by KH contraction.</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8</a:t>
            </a:fld>
            <a:endParaRPr lang="en-US"/>
          </a:p>
        </p:txBody>
      </p:sp>
    </p:spTree>
    <p:extLst>
      <p:ext uri="{BB962C8B-B14F-4D97-AF65-F5344CB8AC3E}">
        <p14:creationId xmlns:p14="http://schemas.microsoft.com/office/powerpoint/2010/main" val="398201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regime, there is no longer a steady state, but rather the atmosphere mass is a function of time; now core growth is negligible; so you start with a small atmosphere that gradually grows until it become comparable to the core mass; so in this scenario, every core can have an atmosphere equal to its own and become critical</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9</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Why </a:t>
            </a:r>
            <a:r>
              <a:rPr lang="en-US" dirty="0" err="1" smtClean="0"/>
              <a:t>Lacc</a:t>
            </a:r>
            <a:r>
              <a:rPr lang="en-US" dirty="0" smtClean="0"/>
              <a:t>=0?</a:t>
            </a:r>
          </a:p>
          <a:p>
            <a:pPr marL="171450" indent="-171450">
              <a:buFontTx/>
              <a:buChar char="-"/>
            </a:pPr>
            <a:r>
              <a:rPr lang="en-US" dirty="0" smtClean="0"/>
              <a:t>- to get around the difficulty to form a giant planet</a:t>
            </a:r>
            <a:r>
              <a:rPr lang="en-US" baseline="0" dirty="0" smtClean="0"/>
              <a:t> a large distances </a:t>
            </a:r>
            <a:r>
              <a:rPr lang="en-US" baseline="0" dirty="0" err="1" smtClean="0"/>
              <a:t>throigh</a:t>
            </a:r>
            <a:r>
              <a:rPr lang="en-US" baseline="0" dirty="0" smtClean="0"/>
              <a:t> core </a:t>
            </a:r>
            <a:r>
              <a:rPr lang="en-US" baseline="0" dirty="0" err="1" smtClean="0"/>
              <a:t>acc</a:t>
            </a:r>
            <a:endParaRPr lang="en-US" baseline="0" dirty="0" smtClean="0"/>
          </a:p>
          <a:p>
            <a:pPr marL="171450" indent="-171450">
              <a:buFontTx/>
              <a:buChar char="-"/>
            </a:pPr>
            <a:r>
              <a:rPr lang="en-US" baseline="0" dirty="0" smtClean="0"/>
              <a:t>- you can depleted zone of </a:t>
            </a:r>
            <a:r>
              <a:rPr lang="en-US" baseline="0" dirty="0" err="1" smtClean="0"/>
              <a:t>planetesimals</a:t>
            </a:r>
            <a:endParaRPr lang="en-US" baseline="0" dirty="0" smtClean="0"/>
          </a:p>
          <a:p>
            <a:pPr marL="171450" indent="-171450">
              <a:buFontTx/>
              <a:buChar char="-"/>
            </a:pPr>
            <a:r>
              <a:rPr lang="en-US" baseline="0" dirty="0" smtClean="0"/>
              <a:t>-  move the core</a:t>
            </a:r>
            <a:endParaRPr lang="en-US" dirty="0" smtClean="0"/>
          </a:p>
          <a:p>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10</a:t>
            </a:fld>
            <a:endParaRPr lang="en-US"/>
          </a:p>
        </p:txBody>
      </p:sp>
    </p:spTree>
    <p:extLst>
      <p:ext uri="{BB962C8B-B14F-4D97-AF65-F5344CB8AC3E}">
        <p14:creationId xmlns:p14="http://schemas.microsoft.com/office/powerpoint/2010/main" val="410783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am plotting the critical core mass as a function of </a:t>
            </a:r>
            <a:r>
              <a:rPr lang="en-US" baseline="0" dirty="0" err="1" smtClean="0"/>
              <a:t>semimajor</a:t>
            </a:r>
            <a:r>
              <a:rPr lang="en-US" baseline="0" dirty="0" smtClean="0"/>
              <a:t> axis for an ideal diatomic gas. So you can see already that this value is smaller than the standard 10 Me even in the more inner parts of the disk; in a few moments I will show how this critical core mass compares to results from standard studies. But let’s first see what </a:t>
            </a:r>
            <a:r>
              <a:rPr lang="en-US" baseline="0" dirty="0" err="1" smtClean="0"/>
              <a:t>Mcrit</a:t>
            </a:r>
            <a:r>
              <a:rPr lang="en-US" baseline="0" dirty="0" smtClean="0"/>
              <a:t> depends on.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20</a:t>
            </a:fld>
            <a:endParaRPr lang="en-US"/>
          </a:p>
        </p:txBody>
      </p:sp>
    </p:spTree>
    <p:extLst>
      <p:ext uri="{BB962C8B-B14F-4D97-AF65-F5344CB8AC3E}">
        <p14:creationId xmlns:p14="http://schemas.microsoft.com/office/powerpoint/2010/main" val="97529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ctrTitle"/>
          </p:nvPr>
        </p:nvSpPr>
        <p:spPr>
          <a:xfrm>
            <a:off x="685800" y="541338"/>
            <a:ext cx="7772400" cy="1470025"/>
          </a:xfrm>
        </p:spPr>
        <p:txBody>
          <a:bodyPr/>
          <a:lstStyle/>
          <a:p>
            <a:r>
              <a:rPr lang="en-US" dirty="0">
                <a:latin typeface="Calibri" charset="0"/>
              </a:rPr>
              <a:t>On the Minimum Core Mass for Giant Planet Formation</a:t>
            </a:r>
          </a:p>
        </p:txBody>
      </p:sp>
      <p:sp>
        <p:nvSpPr>
          <p:cNvPr id="3" name="Subtitle 2"/>
          <p:cNvSpPr>
            <a:spLocks noGrp="1"/>
          </p:cNvSpPr>
          <p:nvPr>
            <p:ph type="subTitle" idx="1"/>
          </p:nvPr>
        </p:nvSpPr>
        <p:spPr>
          <a:xfrm>
            <a:off x="234950" y="2301875"/>
            <a:ext cx="8482013" cy="1476375"/>
          </a:xfrm>
        </p:spPr>
        <p:txBody>
          <a:bodyPr rtlCol="0">
            <a:normAutofit/>
          </a:bodyPr>
          <a:lstStyle/>
          <a:p>
            <a:pPr fontAlgn="auto">
              <a:spcAft>
                <a:spcPts val="0"/>
              </a:spcAft>
              <a:buFont typeface="Arial" pitchFamily="34" charset="0"/>
              <a:buNone/>
              <a:defRPr/>
            </a:pPr>
            <a:r>
              <a:rPr lang="en-US" u="sng" dirty="0" smtClean="0">
                <a:ea typeface="+mn-ea"/>
                <a:cs typeface="+mn-cs"/>
              </a:rPr>
              <a:t>Ana-Maria Piso</a:t>
            </a:r>
            <a:r>
              <a:rPr lang="en-US" u="sng" baseline="30000" dirty="0" smtClean="0">
                <a:ea typeface="+mn-ea"/>
                <a:cs typeface="+mn-cs"/>
              </a:rPr>
              <a:t>1</a:t>
            </a:r>
            <a:r>
              <a:rPr lang="en-US" dirty="0" smtClean="0">
                <a:ea typeface="+mn-ea"/>
                <a:cs typeface="+mn-cs"/>
              </a:rPr>
              <a:t>, </a:t>
            </a:r>
          </a:p>
          <a:p>
            <a:pPr fontAlgn="auto">
              <a:spcAft>
                <a:spcPts val="0"/>
              </a:spcAft>
              <a:buFont typeface="Arial" pitchFamily="34" charset="0"/>
              <a:buNone/>
              <a:defRPr/>
            </a:pPr>
            <a:r>
              <a:rPr lang="en-US" sz="2600" dirty="0" smtClean="0">
                <a:ea typeface="+mn-ea"/>
                <a:cs typeface="+mn-cs"/>
              </a:rPr>
              <a:t>Andrew Youdin</a:t>
            </a:r>
            <a:r>
              <a:rPr lang="en-US" sz="2600" baseline="30000" dirty="0" smtClean="0">
                <a:ea typeface="+mn-ea"/>
                <a:cs typeface="+mn-cs"/>
              </a:rPr>
              <a:t>2</a:t>
            </a:r>
            <a:r>
              <a:rPr lang="en-US" sz="2600" dirty="0" smtClean="0">
                <a:ea typeface="+mn-ea"/>
                <a:cs typeface="+mn-cs"/>
              </a:rPr>
              <a:t>, Ruth Murray-Clay</a:t>
            </a:r>
            <a:r>
              <a:rPr lang="en-US" sz="2600" baseline="30000" dirty="0" smtClean="0">
                <a:ea typeface="+mn-ea"/>
                <a:cs typeface="+mn-cs"/>
              </a:rPr>
              <a:t>1</a:t>
            </a:r>
            <a:r>
              <a:rPr lang="en-US" sz="2600" dirty="0" smtClean="0">
                <a:ea typeface="+mn-ea"/>
                <a:cs typeface="+mn-cs"/>
              </a:rPr>
              <a:t> </a:t>
            </a:r>
          </a:p>
        </p:txBody>
      </p:sp>
      <p:sp>
        <p:nvSpPr>
          <p:cNvPr id="4099" name="TextBox 3"/>
          <p:cNvSpPr txBox="1">
            <a:spLocks noChangeArrowheads="1"/>
          </p:cNvSpPr>
          <p:nvPr/>
        </p:nvSpPr>
        <p:spPr bwMode="auto">
          <a:xfrm>
            <a:off x="1958975" y="6005513"/>
            <a:ext cx="4735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baseline="30000"/>
              <a:t>1</a:t>
            </a:r>
            <a:r>
              <a:rPr lang="en-US"/>
              <a:t>Harvard-Smithsonian Center for Astrophysics</a:t>
            </a:r>
          </a:p>
          <a:p>
            <a:pPr algn="ctr"/>
            <a:r>
              <a:rPr lang="en-US" baseline="30000"/>
              <a:t>2</a:t>
            </a:r>
            <a:r>
              <a:rPr lang="en-US"/>
              <a:t>JILA, University of Colorado</a:t>
            </a:r>
            <a:endParaRPr lang="en-US" baseline="30000"/>
          </a:p>
        </p:txBody>
      </p:sp>
      <p:pic>
        <p:nvPicPr>
          <p:cNvPr id="4100" name="Picture 4" descr="acc_sketch (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3494088"/>
            <a:ext cx="6856412"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9247153"/>
      </p:ext>
    </p:extLst>
  </p:cSld>
  <p:clrMapOvr>
    <a:masterClrMapping/>
  </p:clrMapOvr>
  <p:transition xmlns:p14="http://schemas.microsoft.com/office/powerpoint/2010/main" spd="slow" advTm="79534"/>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1693431"/>
            <a:ext cx="8229600" cy="2215991"/>
            <a:chOff x="457200" y="2085428"/>
            <a:chExt cx="8229600" cy="2215991"/>
          </a:xfrm>
        </p:grpSpPr>
        <p:sp>
          <p:nvSpPr>
            <p:cNvPr id="4" name="Rectangle 3"/>
            <p:cNvSpPr/>
            <p:nvPr/>
          </p:nvSpPr>
          <p:spPr>
            <a:xfrm>
              <a:off x="457200" y="2150211"/>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68206" y="2085428"/>
              <a:ext cx="7744768" cy="2215991"/>
            </a:xfrm>
            <a:prstGeom prst="rect">
              <a:avLst/>
            </a:prstGeom>
            <a:noFill/>
          </p:spPr>
          <p:txBody>
            <a:bodyPr wrap="square" rtlCol="0">
              <a:spAutoFit/>
            </a:bodyPr>
            <a:lstStyle/>
            <a:p>
              <a:pPr algn="ctr"/>
              <a:r>
                <a:rPr lang="en-US" sz="3000" dirty="0" smtClean="0">
                  <a:solidFill>
                    <a:schemeClr val="bg1"/>
                  </a:solidFill>
                </a:rPr>
                <a:t>Determine </a:t>
              </a:r>
              <a:r>
                <a:rPr lang="en-US" sz="3000" dirty="0">
                  <a:solidFill>
                    <a:schemeClr val="bg1"/>
                  </a:solidFill>
                </a:rPr>
                <a:t>the minimum core </a:t>
              </a:r>
              <a:r>
                <a:rPr lang="en-US" sz="3000" dirty="0" smtClean="0">
                  <a:solidFill>
                    <a:schemeClr val="bg1"/>
                  </a:solidFill>
                </a:rPr>
                <a:t>mass, </a:t>
              </a:r>
              <a:r>
                <a:rPr lang="en-US" sz="3000" dirty="0" err="1" smtClean="0">
                  <a:solidFill>
                    <a:schemeClr val="bg1"/>
                  </a:solidFill>
                </a:rPr>
                <a:t>M</a:t>
              </a:r>
              <a:r>
                <a:rPr lang="en-US" sz="3000" baseline="-25000" dirty="0" err="1" smtClean="0">
                  <a:solidFill>
                    <a:schemeClr val="bg1"/>
                  </a:solidFill>
                </a:rPr>
                <a:t>crit</a:t>
              </a:r>
              <a:r>
                <a:rPr lang="en-US" sz="3000" dirty="0">
                  <a:solidFill>
                    <a:schemeClr val="bg1"/>
                  </a:solidFill>
                </a:rPr>
                <a:t>,</a:t>
              </a:r>
              <a:r>
                <a:rPr lang="en-US" sz="3000" dirty="0" smtClean="0">
                  <a:solidFill>
                    <a:schemeClr val="bg1"/>
                  </a:solidFill>
                </a:rPr>
                <a:t> </a:t>
              </a:r>
              <a:r>
                <a:rPr lang="en-US" sz="3000" dirty="0">
                  <a:solidFill>
                    <a:schemeClr val="bg1"/>
                  </a:solidFill>
                </a:rPr>
                <a:t>to form a giant planet during the disk lifetime </a:t>
              </a:r>
              <a:r>
                <a:rPr lang="en-US" sz="3000" dirty="0" smtClean="0">
                  <a:solidFill>
                    <a:schemeClr val="bg1"/>
                  </a:solidFill>
                </a:rPr>
                <a:t>in the low </a:t>
              </a:r>
              <a:r>
                <a:rPr lang="en-US" sz="3000" dirty="0" err="1" smtClean="0">
                  <a:solidFill>
                    <a:schemeClr val="bg1"/>
                  </a:solidFill>
                </a:rPr>
                <a:t>planetesimal</a:t>
              </a:r>
              <a:r>
                <a:rPr lang="en-US" sz="3000" dirty="0" smtClean="0">
                  <a:solidFill>
                    <a:schemeClr val="bg1"/>
                  </a:solidFill>
                </a:rPr>
                <a:t> accretion regime when </a:t>
              </a:r>
              <a:r>
                <a:rPr lang="en-US" sz="3000" dirty="0">
                  <a:solidFill>
                    <a:schemeClr val="bg1"/>
                  </a:solidFill>
                </a:rPr>
                <a:t>atmosphere dominated by KH contraction</a:t>
              </a:r>
            </a:p>
            <a:p>
              <a:endParaRPr lang="en-US" dirty="0"/>
            </a:p>
          </p:txBody>
        </p:sp>
      </p:grpSp>
      <p:sp>
        <p:nvSpPr>
          <p:cNvPr id="7" name="TextBox 6"/>
          <p:cNvSpPr txBox="1"/>
          <p:nvPr/>
        </p:nvSpPr>
        <p:spPr>
          <a:xfrm>
            <a:off x="3543156" y="486077"/>
            <a:ext cx="2006740" cy="1015663"/>
          </a:xfrm>
          <a:prstGeom prst="rect">
            <a:avLst/>
          </a:prstGeom>
          <a:noFill/>
        </p:spPr>
        <p:txBody>
          <a:bodyPr wrap="square" rtlCol="0">
            <a:spAutoFit/>
          </a:bodyPr>
          <a:lstStyle/>
          <a:p>
            <a:r>
              <a:rPr lang="en-US" sz="6000" dirty="0" smtClean="0">
                <a:solidFill>
                  <a:srgbClr val="FFFF00"/>
                </a:solidFill>
              </a:rPr>
              <a:t>GOAL</a:t>
            </a:r>
            <a:endParaRPr lang="en-US" sz="6000" dirty="0">
              <a:solidFill>
                <a:srgbClr val="FFFF00"/>
              </a:solidFill>
            </a:endParaRPr>
          </a:p>
        </p:txBody>
      </p:sp>
      <p:sp>
        <p:nvSpPr>
          <p:cNvPr id="8" name="Rectangle 7"/>
          <p:cNvSpPr/>
          <p:nvPr/>
        </p:nvSpPr>
        <p:spPr>
          <a:xfrm>
            <a:off x="457200" y="4348459"/>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20606" y="4433028"/>
            <a:ext cx="7744768" cy="1754327"/>
          </a:xfrm>
          <a:prstGeom prst="rect">
            <a:avLst/>
          </a:prstGeom>
          <a:noFill/>
        </p:spPr>
        <p:txBody>
          <a:bodyPr wrap="square" rtlCol="0">
            <a:spAutoFit/>
          </a:bodyPr>
          <a:lstStyle/>
          <a:p>
            <a:pPr algn="ctr"/>
            <a:r>
              <a:rPr lang="en-US" sz="3000" dirty="0" smtClean="0">
                <a:solidFill>
                  <a:schemeClr val="bg1"/>
                </a:solidFill>
              </a:rPr>
              <a:t>Calculate </a:t>
            </a:r>
            <a:r>
              <a:rPr lang="en-US" sz="3000" dirty="0" err="1" smtClean="0">
                <a:solidFill>
                  <a:schemeClr val="bg1"/>
                </a:solidFill>
              </a:rPr>
              <a:t>M</a:t>
            </a:r>
            <a:r>
              <a:rPr lang="en-US" sz="3000" baseline="-25000" dirty="0" err="1" smtClean="0">
                <a:solidFill>
                  <a:schemeClr val="bg1"/>
                </a:solidFill>
              </a:rPr>
              <a:t>crit</a:t>
            </a:r>
            <a:r>
              <a:rPr lang="en-US" sz="3000" dirty="0" smtClean="0">
                <a:solidFill>
                  <a:schemeClr val="bg1"/>
                </a:solidFill>
              </a:rPr>
              <a:t> with </a:t>
            </a:r>
          </a:p>
          <a:p>
            <a:pPr algn="ctr"/>
            <a:r>
              <a:rPr lang="en-US" sz="3000" dirty="0" smtClean="0">
                <a:solidFill>
                  <a:srgbClr val="0000FF"/>
                </a:solidFill>
              </a:rPr>
              <a:t>REALISTIC EQUATION OF STATE (EOS)</a:t>
            </a:r>
          </a:p>
          <a:p>
            <a:pPr algn="ctr"/>
            <a:r>
              <a:rPr lang="en-US" sz="3000" dirty="0" smtClean="0">
                <a:solidFill>
                  <a:srgbClr val="0000FF"/>
                </a:solidFill>
              </a:rPr>
              <a:t>REALISTIC DUST OPACITIES  </a:t>
            </a:r>
            <a:endParaRPr lang="en-US" sz="3000" dirty="0">
              <a:solidFill>
                <a:srgbClr val="0000FF"/>
              </a:solidFill>
            </a:endParaRPr>
          </a:p>
          <a:p>
            <a:endParaRPr lang="en-US" dirty="0"/>
          </a:p>
        </p:txBody>
      </p:sp>
    </p:spTree>
    <p:extLst>
      <p:ext uri="{BB962C8B-B14F-4D97-AF65-F5344CB8AC3E}">
        <p14:creationId xmlns:p14="http://schemas.microsoft.com/office/powerpoint/2010/main" val="782331192"/>
      </p:ext>
    </p:extLst>
  </p:cSld>
  <p:clrMapOvr>
    <a:masterClrMapping/>
  </p:clrMapOvr>
  <mc:AlternateContent xmlns:mc="http://schemas.openxmlformats.org/markup-compatibility/2006" xmlns:p14="http://schemas.microsoft.com/office/powerpoint/2010/main">
    <mc:Choice Requires="p14">
      <p:transition spd="slow" p14:dur="2000" advTm="24298"/>
    </mc:Choice>
    <mc:Fallback xmlns="">
      <p:transition xmlns:p14="http://schemas.microsoft.com/office/powerpoint/2010/main" spd="slow" advTm="24298"/>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61"/>
            <a:ext cx="8229600" cy="1143000"/>
          </a:xfrm>
        </p:spPr>
        <p:txBody>
          <a:bodyPr/>
          <a:lstStyle/>
          <a:p>
            <a:r>
              <a:rPr lang="en-US" dirty="0" smtClean="0"/>
              <a:t>Model Assumptions</a:t>
            </a:r>
            <a:endParaRPr lang="en-US" dirty="0"/>
          </a:p>
        </p:txBody>
      </p:sp>
      <p:sp>
        <p:nvSpPr>
          <p:cNvPr id="3" name="Content Placeholder 2"/>
          <p:cNvSpPr>
            <a:spLocks noGrp="1"/>
          </p:cNvSpPr>
          <p:nvPr>
            <p:ph idx="1"/>
          </p:nvPr>
        </p:nvSpPr>
        <p:spPr>
          <a:xfrm>
            <a:off x="457200" y="1270922"/>
            <a:ext cx="8229600" cy="5267600"/>
          </a:xfrm>
        </p:spPr>
        <p:txBody>
          <a:bodyPr>
            <a:normAutofit/>
          </a:bodyPr>
          <a:lstStyle/>
          <a:p>
            <a:r>
              <a:rPr lang="en-US" sz="2800" dirty="0" smtClean="0"/>
              <a:t>Negligible </a:t>
            </a:r>
            <a:r>
              <a:rPr lang="en-US" sz="2800" dirty="0" err="1" smtClean="0"/>
              <a:t>planetesimal</a:t>
            </a:r>
            <a:r>
              <a:rPr lang="en-US" sz="2800" dirty="0" smtClean="0"/>
              <a:t> accretion =&gt; solid core of </a:t>
            </a:r>
            <a:r>
              <a:rPr lang="en-US" sz="2800" dirty="0" smtClean="0">
                <a:solidFill>
                  <a:srgbClr val="FFFF00"/>
                </a:solidFill>
              </a:rPr>
              <a:t>fixed mass </a:t>
            </a:r>
            <a:r>
              <a:rPr lang="en-US" sz="2800" dirty="0" err="1" smtClean="0"/>
              <a:t>M</a:t>
            </a:r>
            <a:r>
              <a:rPr lang="en-US" sz="2800" baseline="-25000" dirty="0" err="1" smtClean="0"/>
              <a:t>c</a:t>
            </a:r>
            <a:endParaRPr lang="en-US" sz="2800" baseline="-25000" dirty="0" smtClean="0"/>
          </a:p>
          <a:p>
            <a:endParaRPr lang="en-US" sz="2800" baseline="-25000" dirty="0" smtClean="0"/>
          </a:p>
          <a:p>
            <a:r>
              <a:rPr lang="en-US" sz="2800" dirty="0" smtClean="0">
                <a:solidFill>
                  <a:srgbClr val="FFFFFF"/>
                </a:solidFill>
              </a:rPr>
              <a:t>Atmosphere is </a:t>
            </a:r>
            <a:r>
              <a:rPr lang="en-US" sz="2800" dirty="0" smtClean="0">
                <a:solidFill>
                  <a:srgbClr val="FFFF00"/>
                </a:solidFill>
              </a:rPr>
              <a:t>embedded in the gas disk</a:t>
            </a:r>
            <a:r>
              <a:rPr lang="en-US" sz="2800" dirty="0" smtClean="0">
                <a:solidFill>
                  <a:srgbClr val="FFFFFF"/>
                </a:solidFill>
              </a:rPr>
              <a:t>, </a:t>
            </a:r>
            <a:r>
              <a:rPr lang="en-US" sz="2800" dirty="0" smtClean="0">
                <a:solidFill>
                  <a:srgbClr val="FFFF00"/>
                </a:solidFill>
              </a:rPr>
              <a:t>spherically symmetric </a:t>
            </a:r>
            <a:r>
              <a:rPr lang="en-US" sz="2800" dirty="0" smtClean="0">
                <a:solidFill>
                  <a:srgbClr val="FFFFFF"/>
                </a:solidFill>
              </a:rPr>
              <a:t>and in </a:t>
            </a:r>
            <a:r>
              <a:rPr lang="en-US" sz="2800" dirty="0" smtClean="0">
                <a:solidFill>
                  <a:srgbClr val="FFFF00"/>
                </a:solidFill>
              </a:rPr>
              <a:t>hydrostatic balance</a:t>
            </a:r>
          </a:p>
          <a:p>
            <a:endParaRPr lang="en-US" sz="2800" dirty="0">
              <a:solidFill>
                <a:srgbClr val="FFFFFF"/>
              </a:solidFill>
            </a:endParaRPr>
          </a:p>
          <a:p>
            <a:r>
              <a:rPr lang="en-US" sz="2800" dirty="0" smtClean="0">
                <a:solidFill>
                  <a:srgbClr val="FFFFFF"/>
                </a:solidFill>
              </a:rPr>
              <a:t>Two layer atmosphere: </a:t>
            </a:r>
            <a:r>
              <a:rPr lang="en-US" sz="2800" dirty="0" smtClean="0">
                <a:solidFill>
                  <a:srgbClr val="FFFF00"/>
                </a:solidFill>
              </a:rPr>
              <a:t>inner convective </a:t>
            </a:r>
            <a:r>
              <a:rPr lang="en-US" sz="2800" dirty="0" smtClean="0">
                <a:solidFill>
                  <a:srgbClr val="FFFFFF"/>
                </a:solidFill>
              </a:rPr>
              <a:t>region and </a:t>
            </a:r>
            <a:r>
              <a:rPr lang="en-US" sz="2800" dirty="0" smtClean="0">
                <a:solidFill>
                  <a:srgbClr val="FFFF00"/>
                </a:solidFill>
              </a:rPr>
              <a:t>outer </a:t>
            </a:r>
            <a:r>
              <a:rPr lang="en-US" sz="2800" dirty="0" err="1" smtClean="0">
                <a:solidFill>
                  <a:srgbClr val="FFFF00"/>
                </a:solidFill>
              </a:rPr>
              <a:t>radiative</a:t>
            </a:r>
            <a:r>
              <a:rPr lang="en-US" sz="2800" dirty="0" smtClean="0">
                <a:solidFill>
                  <a:srgbClr val="FFFF00"/>
                </a:solidFill>
              </a:rPr>
              <a:t> </a:t>
            </a:r>
            <a:r>
              <a:rPr lang="en-US" sz="2800" dirty="0" smtClean="0">
                <a:solidFill>
                  <a:srgbClr val="FFFFFF"/>
                </a:solidFill>
              </a:rPr>
              <a:t>region </a:t>
            </a:r>
          </a:p>
          <a:p>
            <a:endParaRPr lang="en-US" sz="2800" dirty="0" smtClean="0">
              <a:solidFill>
                <a:srgbClr val="FFFFFF"/>
              </a:solidFill>
            </a:endParaRPr>
          </a:p>
          <a:p>
            <a:r>
              <a:rPr lang="en-US" sz="2800" dirty="0" smtClean="0">
                <a:solidFill>
                  <a:srgbClr val="FFFF00"/>
                </a:solidFill>
              </a:rPr>
              <a:t>Constant luminosity </a:t>
            </a:r>
            <a:r>
              <a:rPr lang="en-US" sz="2800" dirty="0" smtClean="0">
                <a:solidFill>
                  <a:srgbClr val="FFFFFF"/>
                </a:solidFill>
              </a:rPr>
              <a:t>throughout the </a:t>
            </a:r>
            <a:r>
              <a:rPr lang="en-US" sz="2800" dirty="0" err="1" smtClean="0">
                <a:solidFill>
                  <a:srgbClr val="FFFFFF"/>
                </a:solidFill>
              </a:rPr>
              <a:t>radiative</a:t>
            </a:r>
            <a:r>
              <a:rPr lang="en-US" sz="2800" dirty="0" smtClean="0">
                <a:solidFill>
                  <a:srgbClr val="FFFFFF"/>
                </a:solidFill>
              </a:rPr>
              <a:t> region</a:t>
            </a:r>
          </a:p>
          <a:p>
            <a:endParaRPr lang="en-US" sz="2800" dirty="0" smtClean="0">
              <a:solidFill>
                <a:srgbClr val="FFFFFF"/>
              </a:solidFill>
            </a:endParaRPr>
          </a:p>
          <a:p>
            <a:endParaRPr lang="en-US" dirty="0" smtClean="0">
              <a:solidFill>
                <a:srgbClr val="FFFFFF"/>
              </a:solidFill>
            </a:endParaRPr>
          </a:p>
          <a:p>
            <a:endParaRPr lang="en-US" dirty="0">
              <a:solidFill>
                <a:srgbClr val="FFFFFF"/>
              </a:solidFill>
            </a:endParaRPr>
          </a:p>
        </p:txBody>
      </p:sp>
      <p:sp>
        <p:nvSpPr>
          <p:cNvPr id="4" name="TextBox 3"/>
          <p:cNvSpPr txBox="1"/>
          <p:nvPr/>
        </p:nvSpPr>
        <p:spPr>
          <a:xfrm>
            <a:off x="6346844" y="6459338"/>
            <a:ext cx="2782215" cy="307777"/>
          </a:xfrm>
          <a:prstGeom prst="rect">
            <a:avLst/>
          </a:prstGeom>
          <a:noFill/>
        </p:spPr>
        <p:txBody>
          <a:bodyPr wrap="square" rtlCol="0">
            <a:spAutoFit/>
          </a:bodyPr>
          <a:lstStyle/>
          <a:p>
            <a:r>
              <a:rPr lang="en-US" sz="1400" dirty="0"/>
              <a:t>s</a:t>
            </a:r>
            <a:r>
              <a:rPr lang="en-US" sz="1400" dirty="0" smtClean="0"/>
              <a:t>ee Piso</a:t>
            </a:r>
            <a:r>
              <a:rPr lang="en-US" sz="1400" dirty="0"/>
              <a:t> </a:t>
            </a:r>
            <a:r>
              <a:rPr lang="en-US" sz="1400" dirty="0" smtClean="0"/>
              <a:t>&amp; </a:t>
            </a:r>
            <a:r>
              <a:rPr lang="en-US" sz="1400" dirty="0" err="1" smtClean="0"/>
              <a:t>Youdin</a:t>
            </a:r>
            <a:r>
              <a:rPr lang="en-US" sz="1400" dirty="0"/>
              <a:t> </a:t>
            </a:r>
            <a:r>
              <a:rPr lang="en-US" sz="1400" dirty="0" smtClean="0"/>
              <a:t>(2014) for details</a:t>
            </a:r>
            <a:endParaRPr lang="en-US" sz="1400" dirty="0">
              <a:solidFill>
                <a:srgbClr val="000000"/>
              </a:solidFill>
            </a:endParaRPr>
          </a:p>
        </p:txBody>
      </p:sp>
    </p:spTree>
    <p:extLst>
      <p:ext uri="{BB962C8B-B14F-4D97-AF65-F5344CB8AC3E}">
        <p14:creationId xmlns:p14="http://schemas.microsoft.com/office/powerpoint/2010/main" val="2163588432"/>
      </p:ext>
    </p:extLst>
  </p:cSld>
  <p:clrMapOvr>
    <a:masterClrMapping/>
  </p:clrMapOvr>
  <mc:AlternateContent xmlns:mc="http://schemas.openxmlformats.org/markup-compatibility/2006" xmlns:p14="http://schemas.microsoft.com/office/powerpoint/2010/main">
    <mc:Choice Requires="p14">
      <p:transition spd="slow" p14:dur="2000" advTm="44348"/>
    </mc:Choice>
    <mc:Fallback xmlns="">
      <p:transition xmlns:p14="http://schemas.microsoft.com/office/powerpoint/2010/main" spd="slow" advTm="44348"/>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P_vs_r_SPF1_tal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53" y="1339891"/>
            <a:ext cx="4359818" cy="3044952"/>
          </a:xfrm>
          <a:prstGeom prst="rect">
            <a:avLst/>
          </a:prstGeom>
        </p:spPr>
      </p:pic>
      <p:pic>
        <p:nvPicPr>
          <p:cNvPr id="5" name="Picture 4" descr="tplot_SPF1_tal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059" y="3683000"/>
            <a:ext cx="4427807" cy="3092437"/>
          </a:xfrm>
          <a:prstGeom prst="rect">
            <a:avLst/>
          </a:prstGeom>
        </p:spPr>
      </p:pic>
      <p:sp>
        <p:nvSpPr>
          <p:cNvPr id="6" name="Title 1"/>
          <p:cNvSpPr>
            <a:spLocks noGrp="1"/>
          </p:cNvSpPr>
          <p:nvPr>
            <p:ph type="title"/>
          </p:nvPr>
        </p:nvSpPr>
        <p:spPr>
          <a:xfrm>
            <a:off x="457200" y="225777"/>
            <a:ext cx="8229600" cy="1465583"/>
          </a:xfrm>
        </p:spPr>
        <p:txBody>
          <a:bodyPr>
            <a:normAutofit fontScale="90000"/>
          </a:bodyPr>
          <a:lstStyle/>
          <a:p>
            <a:r>
              <a:rPr lang="en-US" sz="4200" dirty="0">
                <a:solidFill>
                  <a:srgbClr val="FFFF00"/>
                </a:solidFill>
              </a:rPr>
              <a:t>Static profiles </a:t>
            </a:r>
            <a:r>
              <a:rPr lang="en-US" sz="4200" dirty="0">
                <a:solidFill>
                  <a:srgbClr val="FFFFFF"/>
                </a:solidFill>
              </a:rPr>
              <a:t>connected by global </a:t>
            </a:r>
            <a:r>
              <a:rPr lang="en-US" sz="4200" dirty="0">
                <a:solidFill>
                  <a:srgbClr val="FFFF00"/>
                </a:solidFill>
              </a:rPr>
              <a:t>cooling</a:t>
            </a:r>
            <a:r>
              <a:rPr lang="en-US" sz="4200" dirty="0">
                <a:solidFill>
                  <a:srgbClr val="FFFFFF"/>
                </a:solidFill>
              </a:rPr>
              <a:t> </a:t>
            </a:r>
            <a:r>
              <a:rPr lang="en-US" sz="4200" dirty="0" smtClean="0">
                <a:solidFill>
                  <a:srgbClr val="FFFF00"/>
                </a:solidFill>
              </a:rPr>
              <a:t>equation</a:t>
            </a:r>
            <a:r>
              <a:rPr lang="en-US" sz="4200" dirty="0" smtClean="0">
                <a:solidFill>
                  <a:srgbClr val="FFFFFF"/>
                </a:solidFill>
              </a:rPr>
              <a:t> </a:t>
            </a:r>
            <a:r>
              <a:rPr lang="en-US" dirty="0">
                <a:solidFill>
                  <a:srgbClr val="FFFFFF"/>
                </a:solidFill>
              </a:rPr>
              <a:t/>
            </a:r>
            <a:br>
              <a:rPr lang="en-US" dirty="0">
                <a:solidFill>
                  <a:srgbClr val="FFFFFF"/>
                </a:solidFill>
              </a:rPr>
            </a:br>
            <a:endParaRPr lang="en-US" dirty="0">
              <a:solidFill>
                <a:srgbClr val="FFFF00"/>
              </a:solidFill>
            </a:endParaRPr>
          </a:p>
        </p:txBody>
      </p:sp>
      <p:sp>
        <p:nvSpPr>
          <p:cNvPr id="8" name="Rectangle 7"/>
          <p:cNvSpPr/>
          <p:nvPr/>
        </p:nvSpPr>
        <p:spPr>
          <a:xfrm>
            <a:off x="4623059" y="2417826"/>
            <a:ext cx="2582333" cy="707886"/>
          </a:xfrm>
          <a:prstGeom prst="rect">
            <a:avLst/>
          </a:prstGeom>
          <a:scene3d>
            <a:camera prst="orthographicFront">
              <a:rot lat="0" lon="0" rev="18900000"/>
            </a:camera>
            <a:lightRig rig="threePt" dir="t"/>
          </a:scene3d>
        </p:spPr>
        <p:txBody>
          <a:bodyPr wrap="square">
            <a:spAutoFit/>
          </a:bodyPr>
          <a:lstStyle/>
          <a:p>
            <a:r>
              <a:rPr lang="en-US" sz="4000" i="1" dirty="0">
                <a:solidFill>
                  <a:srgbClr val="FFFF00"/>
                </a:solidFill>
              </a:rPr>
              <a:t>L ~ -</a:t>
            </a:r>
            <a:r>
              <a:rPr lang="en-US" sz="4000" i="1" dirty="0" err="1">
                <a:solidFill>
                  <a:srgbClr val="FFFF00"/>
                </a:solidFill>
              </a:rPr>
              <a:t>dE</a:t>
            </a:r>
            <a:r>
              <a:rPr lang="en-US" sz="4000" i="1" dirty="0">
                <a:solidFill>
                  <a:srgbClr val="FFFF00"/>
                </a:solidFill>
              </a:rPr>
              <a:t>/</a:t>
            </a:r>
            <a:r>
              <a:rPr lang="en-US" sz="4000" i="1" dirty="0" err="1">
                <a:solidFill>
                  <a:srgbClr val="FFFF00"/>
                </a:solidFill>
              </a:rPr>
              <a:t>dt</a:t>
            </a:r>
            <a:endParaRPr lang="en-US" sz="4000" dirty="0">
              <a:solidFill>
                <a:srgbClr val="FFFF00"/>
              </a:solidFill>
            </a:endParaRPr>
          </a:p>
        </p:txBody>
      </p:sp>
      <p:cxnSp>
        <p:nvCxnSpPr>
          <p:cNvPr id="9" name="Straight Arrow Connector 8"/>
          <p:cNvCxnSpPr/>
          <p:nvPr/>
        </p:nvCxnSpPr>
        <p:spPr>
          <a:xfrm>
            <a:off x="4722898" y="2295371"/>
            <a:ext cx="1203876" cy="1243602"/>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pic>
        <p:nvPicPr>
          <p:cNvPr id="12" name="Picture 11"/>
          <p:cNvPicPr/>
          <p:nvPr/>
        </p:nvPicPr>
        <p:blipFill>
          <a:blip r:embed="rId4"/>
          <a:stretch>
            <a:fillRect/>
          </a:stretch>
        </p:blipFill>
        <p:spPr>
          <a:xfrm>
            <a:off x="1190978" y="4642786"/>
            <a:ext cx="1998133" cy="818214"/>
          </a:xfrm>
          <a:prstGeom prst="rect">
            <a:avLst/>
          </a:prstGeom>
          <a:solidFill>
            <a:srgbClr val="FFFF00"/>
          </a:solidFill>
          <a:ln w="50800">
            <a:solidFill>
              <a:srgbClr val="0000FF"/>
            </a:solidFill>
          </a:ln>
        </p:spPr>
      </p:pic>
      <p:sp>
        <p:nvSpPr>
          <p:cNvPr id="13" name="TextBox 12"/>
          <p:cNvSpPr txBox="1"/>
          <p:nvPr/>
        </p:nvSpPr>
        <p:spPr>
          <a:xfrm>
            <a:off x="93071" y="5578115"/>
            <a:ext cx="4529988" cy="1200328"/>
          </a:xfrm>
          <a:prstGeom prst="rect">
            <a:avLst/>
          </a:prstGeom>
          <a:noFill/>
        </p:spPr>
        <p:txBody>
          <a:bodyPr wrap="square" rtlCol="0">
            <a:spAutoFit/>
          </a:bodyPr>
          <a:lstStyle/>
          <a:p>
            <a:r>
              <a:rPr lang="en-US" sz="2400" dirty="0" smtClean="0">
                <a:solidFill>
                  <a:srgbClr val="FFFF00"/>
                </a:solidFill>
              </a:rPr>
              <a:t>Adiabatic gradient </a:t>
            </a:r>
            <a:r>
              <a:rPr lang="en-US" sz="2400" dirty="0" smtClean="0"/>
              <a:t>relates </a:t>
            </a:r>
            <a:r>
              <a:rPr lang="en-US" sz="2400" i="1" dirty="0" smtClean="0">
                <a:solidFill>
                  <a:srgbClr val="FFFF00"/>
                </a:solidFill>
              </a:rPr>
              <a:t>P</a:t>
            </a:r>
            <a:r>
              <a:rPr lang="en-US" sz="2400" dirty="0" smtClean="0"/>
              <a:t>, </a:t>
            </a:r>
            <a:r>
              <a:rPr lang="en-US" sz="2400" i="1" dirty="0" smtClean="0">
                <a:solidFill>
                  <a:srgbClr val="FFFF00"/>
                </a:solidFill>
              </a:rPr>
              <a:t>T</a:t>
            </a:r>
            <a:r>
              <a:rPr lang="en-US" sz="2400" dirty="0" smtClean="0"/>
              <a:t>, </a:t>
            </a:r>
            <a:r>
              <a:rPr lang="en-US" sz="2400" i="1" dirty="0" smtClean="0">
                <a:solidFill>
                  <a:srgbClr val="FFFF00"/>
                </a:solidFill>
              </a:rPr>
              <a:t>rho</a:t>
            </a:r>
            <a:r>
              <a:rPr lang="en-US" sz="2400" dirty="0" smtClean="0"/>
              <a:t> =&gt; determines atmospheric profile and </a:t>
            </a:r>
            <a:r>
              <a:rPr lang="en-US" sz="2400" dirty="0" err="1" smtClean="0"/>
              <a:t>parametrizes</a:t>
            </a:r>
            <a:r>
              <a:rPr lang="en-US" sz="2400" dirty="0" smtClean="0"/>
              <a:t> </a:t>
            </a:r>
            <a:r>
              <a:rPr lang="en-US" sz="2400" dirty="0" smtClean="0">
                <a:solidFill>
                  <a:srgbClr val="FFFF00"/>
                </a:solidFill>
              </a:rPr>
              <a:t>EOS</a:t>
            </a:r>
            <a:r>
              <a:rPr lang="en-US" sz="2400" dirty="0" smtClean="0"/>
              <a:t>  </a:t>
            </a:r>
            <a:endParaRPr lang="en-US" sz="2400" dirty="0"/>
          </a:p>
        </p:txBody>
      </p:sp>
      <p:sp>
        <p:nvSpPr>
          <p:cNvPr id="14" name="TextBox 13"/>
          <p:cNvSpPr txBox="1"/>
          <p:nvPr/>
        </p:nvSpPr>
        <p:spPr>
          <a:xfrm>
            <a:off x="242285" y="3996484"/>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15" name="TextBox 14"/>
          <p:cNvSpPr txBox="1"/>
          <p:nvPr/>
        </p:nvSpPr>
        <p:spPr>
          <a:xfrm>
            <a:off x="4781389" y="6397945"/>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22" name="TextBox 21"/>
          <p:cNvSpPr txBox="1"/>
          <p:nvPr/>
        </p:nvSpPr>
        <p:spPr>
          <a:xfrm>
            <a:off x="3426431" y="1862370"/>
            <a:ext cx="868028" cy="276999"/>
          </a:xfrm>
          <a:prstGeom prst="rect">
            <a:avLst/>
          </a:prstGeom>
          <a:noFill/>
        </p:spPr>
        <p:txBody>
          <a:bodyPr wrap="square" rtlCol="0">
            <a:spAutoFit/>
          </a:bodyPr>
          <a:lstStyle/>
          <a:p>
            <a:r>
              <a:rPr lang="en-US" sz="1200" dirty="0" smtClean="0">
                <a:solidFill>
                  <a:srgbClr val="000000"/>
                </a:solidFill>
              </a:rPr>
              <a:t>RADIATIVE</a:t>
            </a:r>
            <a:endParaRPr lang="en-US" sz="1200" dirty="0">
              <a:solidFill>
                <a:srgbClr val="000000"/>
              </a:solidFill>
            </a:endParaRPr>
          </a:p>
        </p:txBody>
      </p:sp>
      <p:sp>
        <p:nvSpPr>
          <p:cNvPr id="23" name="TextBox 22"/>
          <p:cNvSpPr txBox="1"/>
          <p:nvPr/>
        </p:nvSpPr>
        <p:spPr>
          <a:xfrm>
            <a:off x="2291221" y="1860917"/>
            <a:ext cx="1034703" cy="276999"/>
          </a:xfrm>
          <a:prstGeom prst="rect">
            <a:avLst/>
          </a:prstGeom>
          <a:noFill/>
        </p:spPr>
        <p:txBody>
          <a:bodyPr wrap="square" rtlCol="0">
            <a:spAutoFit/>
          </a:bodyPr>
          <a:lstStyle/>
          <a:p>
            <a:r>
              <a:rPr lang="en-US" sz="1200" dirty="0" smtClean="0">
                <a:solidFill>
                  <a:srgbClr val="000000"/>
                </a:solidFill>
              </a:rPr>
              <a:t>CONVECTIVE</a:t>
            </a:r>
            <a:endParaRPr lang="en-US" sz="1200" dirty="0">
              <a:solidFill>
                <a:srgbClr val="000000"/>
              </a:solidFill>
            </a:endParaRPr>
          </a:p>
        </p:txBody>
      </p:sp>
    </p:spTree>
    <p:extLst>
      <p:ext uri="{BB962C8B-B14F-4D97-AF65-F5344CB8AC3E}">
        <p14:creationId xmlns:p14="http://schemas.microsoft.com/office/powerpoint/2010/main" val="17772887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24799501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2" name="Rectangle 1"/>
          <p:cNvSpPr/>
          <p:nvPr/>
        </p:nvSpPr>
        <p:spPr>
          <a:xfrm>
            <a:off x="266520" y="3324326"/>
            <a:ext cx="4507468" cy="74222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spTree>
    <p:extLst>
      <p:ext uri="{BB962C8B-B14F-4D97-AF65-F5344CB8AC3E}">
        <p14:creationId xmlns:p14="http://schemas.microsoft.com/office/powerpoint/2010/main" val="26482298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10" name="TextBox 9"/>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2494357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cxnSp>
            <p:nvCxnSpPr>
              <p:cNvPr id="13" name="Straight Arrow Connector 12"/>
              <p:cNvCxnSpPr/>
              <p:nvPr/>
            </p:nvCxnSpPr>
            <p:spPr>
              <a:xfrm>
                <a:off x="5118074" y="2787477"/>
                <a:ext cx="1614257"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30056"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1519397"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25617496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48560" y="2350736"/>
            <a:ext cx="7890793" cy="4207747"/>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98469" y="2576373"/>
            <a:ext cx="7613985" cy="3793636"/>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2075848" y="2470947"/>
            <a:ext cx="1631208" cy="369332"/>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810492" y="2839711"/>
            <a:ext cx="686516" cy="955553"/>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899432" y="2839711"/>
            <a:ext cx="386609" cy="29251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48759" y="2475660"/>
            <a:ext cx="1388709" cy="369332"/>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114277" y="4561646"/>
            <a:ext cx="1359612" cy="1587184"/>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44421" y="611664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14" name="TextBox 13"/>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5554889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23" name="Straight Arrow Connector 22"/>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
        <p:nvSpPr>
          <p:cNvPr id="12" name="TextBox 11"/>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21135333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pic>
        <p:nvPicPr>
          <p:cNvPr id="35" name="Picture 34"/>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3" name="Rectangle 2"/>
          <p:cNvSpPr/>
          <p:nvPr/>
        </p:nvSpPr>
        <p:spPr>
          <a:xfrm>
            <a:off x="562059" y="1385759"/>
            <a:ext cx="7977294" cy="769441"/>
          </a:xfrm>
          <a:prstGeom prst="rect">
            <a:avLst/>
          </a:prstGeom>
        </p:spPr>
        <p:txBody>
          <a:bodyPr wrap="square">
            <a:spAutoFit/>
          </a:bodyPr>
          <a:lstStyle/>
          <a:p>
            <a:r>
              <a:rPr lang="en-US" sz="2200" dirty="0" smtClean="0"/>
              <a:t>H</a:t>
            </a:r>
            <a:r>
              <a:rPr lang="en-US" sz="2200" baseline="-25000" dirty="0" smtClean="0"/>
              <a:t>2</a:t>
            </a:r>
            <a:r>
              <a:rPr lang="en-US" sz="2200" dirty="0" smtClean="0"/>
              <a:t> </a:t>
            </a:r>
            <a:r>
              <a:rPr lang="en-US" sz="2200" dirty="0"/>
              <a:t>spin isomers        </a:t>
            </a:r>
            <a:r>
              <a:rPr lang="en-US" sz="2200" dirty="0">
                <a:solidFill>
                  <a:srgbClr val="FFFF00"/>
                </a:solidFill>
              </a:rPr>
              <a:t>ORTHOHYDROGEN</a:t>
            </a:r>
            <a:r>
              <a:rPr lang="en-US" sz="2200" dirty="0"/>
              <a:t> and       </a:t>
            </a:r>
            <a:r>
              <a:rPr lang="en-US" sz="2200" dirty="0">
                <a:solidFill>
                  <a:srgbClr val="FFFF00"/>
                </a:solidFill>
              </a:rPr>
              <a:t>PARAHYDROGEN</a:t>
            </a:r>
            <a:r>
              <a:rPr lang="en-US" sz="2200" dirty="0"/>
              <a:t> can be in </a:t>
            </a:r>
            <a:r>
              <a:rPr lang="en-US" sz="2200" b="1" dirty="0">
                <a:solidFill>
                  <a:srgbClr val="FFFF00"/>
                </a:solidFill>
              </a:rPr>
              <a:t>thermal equilibrium </a:t>
            </a:r>
            <a:r>
              <a:rPr lang="en-US" sz="2200" dirty="0"/>
              <a:t>or </a:t>
            </a:r>
            <a:r>
              <a:rPr lang="en-US" sz="2200" b="1" dirty="0">
                <a:solidFill>
                  <a:srgbClr val="FFFF00"/>
                </a:solidFill>
              </a:rPr>
              <a:t>fixed ratio</a:t>
            </a:r>
            <a:r>
              <a:rPr lang="en-US" sz="2200" dirty="0">
                <a:solidFill>
                  <a:srgbClr val="FFFF00"/>
                </a:solidFill>
              </a:rPr>
              <a:t>           </a:t>
            </a:r>
          </a:p>
        </p:txBody>
      </p:sp>
      <p:grpSp>
        <p:nvGrpSpPr>
          <p:cNvPr id="24" name="Group 23"/>
          <p:cNvGrpSpPr/>
          <p:nvPr/>
        </p:nvGrpSpPr>
        <p:grpSpPr>
          <a:xfrm rot="10800000">
            <a:off x="2658093" y="1492850"/>
            <a:ext cx="152400" cy="271538"/>
            <a:chOff x="1204358" y="3024299"/>
            <a:chExt cx="152400" cy="271538"/>
          </a:xfrm>
        </p:grpSpPr>
        <p:cxnSp>
          <p:nvCxnSpPr>
            <p:cNvPr id="25" name="Straight Arrow Connector 24"/>
            <p:cNvCxnSpPr/>
            <p:nvPr/>
          </p:nvCxnSpPr>
          <p:spPr>
            <a:xfrm>
              <a:off x="12043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3567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721401" y="1492850"/>
            <a:ext cx="145073" cy="271539"/>
            <a:chOff x="3609591" y="3024299"/>
            <a:chExt cx="145073" cy="271539"/>
          </a:xfrm>
        </p:grpSpPr>
        <p:cxnSp>
          <p:nvCxnSpPr>
            <p:cNvPr id="29" name="Straight Arrow Connector 28"/>
            <p:cNvCxnSpPr/>
            <p:nvPr/>
          </p:nvCxnSpPr>
          <p:spPr>
            <a:xfrm rot="10800000">
              <a:off x="3609591"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754664" y="3024300"/>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666927" y="3132226"/>
            <a:ext cx="1315398" cy="646331"/>
          </a:xfrm>
          <a:prstGeom prst="rect">
            <a:avLst/>
          </a:prstGeom>
          <a:noFill/>
        </p:spPr>
        <p:txBody>
          <a:bodyPr wrap="square" rtlCol="0">
            <a:spAutoFit/>
          </a:bodyPr>
          <a:lstStyle/>
          <a:p>
            <a:r>
              <a:rPr lang="en-US" dirty="0" smtClean="0">
                <a:solidFill>
                  <a:srgbClr val="0000FF"/>
                </a:solidFill>
              </a:rPr>
              <a:t>Ortho-</a:t>
            </a:r>
            <a:r>
              <a:rPr lang="en-US" dirty="0" err="1" smtClean="0">
                <a:solidFill>
                  <a:srgbClr val="0000FF"/>
                </a:solidFill>
              </a:rPr>
              <a:t>para</a:t>
            </a:r>
            <a:r>
              <a:rPr lang="en-US" dirty="0" smtClean="0">
                <a:solidFill>
                  <a:srgbClr val="0000FF"/>
                </a:solidFill>
              </a:rPr>
              <a:t> equilibrium</a:t>
            </a:r>
            <a:endParaRPr lang="en-US" dirty="0">
              <a:solidFill>
                <a:srgbClr val="0000FF"/>
              </a:solidFill>
            </a:endParaRPr>
          </a:p>
        </p:txBody>
      </p:sp>
      <p:sp>
        <p:nvSpPr>
          <p:cNvPr id="33" name="TextBox 32"/>
          <p:cNvSpPr txBox="1"/>
          <p:nvPr/>
        </p:nvSpPr>
        <p:spPr>
          <a:xfrm>
            <a:off x="4796556" y="3012853"/>
            <a:ext cx="1315398" cy="923330"/>
          </a:xfrm>
          <a:prstGeom prst="rect">
            <a:avLst/>
          </a:prstGeom>
          <a:noFill/>
        </p:spPr>
        <p:txBody>
          <a:bodyPr wrap="square" rtlCol="0">
            <a:spAutoFit/>
          </a:bodyPr>
          <a:lstStyle/>
          <a:p>
            <a:r>
              <a:rPr lang="en-US" dirty="0" smtClean="0">
                <a:solidFill>
                  <a:srgbClr val="0000FF"/>
                </a:solidFill>
              </a:rPr>
              <a:t>Fixed 3:1 </a:t>
            </a:r>
            <a:r>
              <a:rPr lang="en-US" dirty="0" err="1" smtClean="0">
                <a:solidFill>
                  <a:srgbClr val="0000FF"/>
                </a:solidFill>
              </a:rPr>
              <a:t>ortho</a:t>
            </a:r>
            <a:r>
              <a:rPr lang="en-US" dirty="0" smtClean="0">
                <a:solidFill>
                  <a:srgbClr val="0000FF"/>
                </a:solidFill>
              </a:rPr>
              <a:t>-to-</a:t>
            </a:r>
            <a:r>
              <a:rPr lang="en-US" dirty="0" err="1" smtClean="0">
                <a:solidFill>
                  <a:srgbClr val="0000FF"/>
                </a:solidFill>
              </a:rPr>
              <a:t>para</a:t>
            </a:r>
            <a:r>
              <a:rPr lang="en-US" dirty="0" smtClean="0">
                <a:solidFill>
                  <a:srgbClr val="0000FF"/>
                </a:solidFill>
              </a:rPr>
              <a:t> ratio</a:t>
            </a:r>
            <a:endParaRPr lang="en-US" dirty="0">
              <a:solidFill>
                <a:srgbClr val="0000FF"/>
              </a:solidFill>
            </a:endParaRPr>
          </a:p>
        </p:txBody>
      </p:sp>
      <p:cxnSp>
        <p:nvCxnSpPr>
          <p:cNvPr id="36" name="Straight Arrow Connector 35"/>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
        <p:nvSpPr>
          <p:cNvPr id="21" name="TextBox 20"/>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220576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88"/>
            <a:ext cx="8229600" cy="1143000"/>
          </a:xfrm>
        </p:spPr>
        <p:txBody>
          <a:bodyPr>
            <a:normAutofit fontScale="90000"/>
          </a:bodyPr>
          <a:lstStyle/>
          <a:p>
            <a:r>
              <a:rPr lang="en-US" dirty="0" smtClean="0"/>
              <a:t>Giant planet formation requires fast </a:t>
            </a:r>
            <a:r>
              <a:rPr lang="en-US" dirty="0"/>
              <a:t>c</a:t>
            </a:r>
            <a:r>
              <a:rPr lang="en-US" dirty="0" smtClean="0"/>
              <a:t>ore </a:t>
            </a:r>
            <a:r>
              <a:rPr lang="en-US" dirty="0"/>
              <a:t>g</a:t>
            </a:r>
            <a:r>
              <a:rPr lang="en-US" dirty="0" smtClean="0"/>
              <a:t>rowth</a:t>
            </a:r>
            <a:endParaRPr lang="en-US" dirty="0"/>
          </a:p>
        </p:txBody>
      </p:sp>
      <p:pic>
        <p:nvPicPr>
          <p:cNvPr id="4" name="Picture 3" descr="acc_sketch (2)_SP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599" y="1783317"/>
            <a:ext cx="6969854" cy="4422304"/>
          </a:xfrm>
          <a:prstGeom prst="rect">
            <a:avLst/>
          </a:prstGeom>
        </p:spPr>
      </p:pic>
    </p:spTree>
    <p:extLst>
      <p:ext uri="{BB962C8B-B14F-4D97-AF65-F5344CB8AC3E}">
        <p14:creationId xmlns:p14="http://schemas.microsoft.com/office/powerpoint/2010/main" val="412423818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c_vs_a_poly_real_exolun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13" y="1377108"/>
            <a:ext cx="6864688" cy="5161420"/>
          </a:xfrm>
          <a:prstGeom prst="rect">
            <a:avLst/>
          </a:prstGeom>
        </p:spPr>
      </p:pic>
      <p:sp>
        <p:nvSpPr>
          <p:cNvPr id="10" name="TextBox 9"/>
          <p:cNvSpPr txBox="1"/>
          <p:nvPr/>
        </p:nvSpPr>
        <p:spPr>
          <a:xfrm>
            <a:off x="1269317" y="6092494"/>
            <a:ext cx="2797685" cy="338554"/>
          </a:xfrm>
          <a:prstGeom prst="rect">
            <a:avLst/>
          </a:prstGeom>
          <a:noFill/>
        </p:spPr>
        <p:txBody>
          <a:bodyPr wrap="square" rtlCol="0">
            <a:spAutoFit/>
          </a:bodyPr>
          <a:lstStyle/>
          <a:p>
            <a:r>
              <a:rPr lang="en-US" sz="1600" dirty="0" err="1" smtClean="0">
                <a:solidFill>
                  <a:srgbClr val="000000"/>
                </a:solidFill>
              </a:rPr>
              <a:t>t_disk</a:t>
            </a:r>
            <a:r>
              <a:rPr lang="en-US" sz="1600" dirty="0" smtClean="0">
                <a:solidFill>
                  <a:srgbClr val="000000"/>
                </a:solidFill>
              </a:rPr>
              <a:t> ~ 3 </a:t>
            </a:r>
            <a:r>
              <a:rPr lang="en-US" sz="1600" dirty="0" err="1" smtClean="0">
                <a:solidFill>
                  <a:srgbClr val="000000"/>
                </a:solidFill>
              </a:rPr>
              <a:t>Myr</a:t>
            </a:r>
            <a:r>
              <a:rPr lang="en-US" sz="1600" dirty="0" smtClean="0">
                <a:solidFill>
                  <a:srgbClr val="000000"/>
                </a:solidFill>
              </a:rPr>
              <a:t>, ISM opacity</a:t>
            </a:r>
            <a:endParaRPr lang="en-US" sz="1600" dirty="0">
              <a:solidFill>
                <a:srgbClr val="000000"/>
              </a:solidFill>
            </a:endParaRPr>
          </a:p>
        </p:txBody>
      </p:sp>
      <p:sp>
        <p:nvSpPr>
          <p:cNvPr id="11" name="TextBox 10"/>
          <p:cNvSpPr txBox="1"/>
          <p:nvPr/>
        </p:nvSpPr>
        <p:spPr>
          <a:xfrm>
            <a:off x="5334192" y="6179247"/>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itle 1"/>
          <p:cNvSpPr>
            <a:spLocks noGrp="1"/>
          </p:cNvSpPr>
          <p:nvPr>
            <p:ph type="title"/>
          </p:nvPr>
        </p:nvSpPr>
        <p:spPr>
          <a:xfrm>
            <a:off x="457200" y="166558"/>
            <a:ext cx="8229600" cy="1143000"/>
          </a:xfrm>
        </p:spPr>
        <p:txBody>
          <a:bodyPr>
            <a:normAutofit/>
          </a:bodyPr>
          <a:lstStyle/>
          <a:p>
            <a:r>
              <a:rPr lang="en-US" sz="3200" dirty="0" smtClean="0"/>
              <a:t>Variations in       due to non-ideal EOS effects </a:t>
            </a:r>
            <a:r>
              <a:rPr lang="en-US" sz="3200" dirty="0" smtClean="0">
                <a:solidFill>
                  <a:srgbClr val="FFFF00"/>
                </a:solidFill>
              </a:rPr>
              <a:t>INCREASE</a:t>
            </a:r>
            <a:r>
              <a:rPr lang="en-US" sz="3200" dirty="0" smtClean="0"/>
              <a:t> </a:t>
            </a:r>
            <a:r>
              <a:rPr lang="en-US" sz="3200" dirty="0" err="1" smtClean="0"/>
              <a:t>M</a:t>
            </a:r>
            <a:r>
              <a:rPr lang="en-US" sz="3200" baseline="-25000" dirty="0" err="1" smtClean="0"/>
              <a:t>crit</a:t>
            </a:r>
            <a:endParaRPr lang="en-US" sz="3200" dirty="0"/>
          </a:p>
        </p:txBody>
      </p:sp>
      <p:grpSp>
        <p:nvGrpSpPr>
          <p:cNvPr id="12" name="Group 11"/>
          <p:cNvGrpSpPr/>
          <p:nvPr/>
        </p:nvGrpSpPr>
        <p:grpSpPr>
          <a:xfrm>
            <a:off x="3027885" y="393744"/>
            <a:ext cx="584168" cy="450291"/>
            <a:chOff x="3046593" y="236149"/>
            <a:chExt cx="584168" cy="450291"/>
          </a:xfrm>
        </p:grpSpPr>
        <p:sp>
          <p:nvSpPr>
            <p:cNvPr id="13" name="Isosceles Triangle 12"/>
            <p:cNvSpPr/>
            <p:nvPr/>
          </p:nvSpPr>
          <p:spPr>
            <a:xfrm>
              <a:off x="3046593" y="236149"/>
              <a:ext cx="313050" cy="288853"/>
            </a:xfrm>
            <a:prstGeom prst="triangle">
              <a:avLst/>
            </a:prstGeom>
            <a:noFill/>
            <a:ln w="38100">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224084" y="378663"/>
              <a:ext cx="406677" cy="307777"/>
            </a:xfrm>
            <a:prstGeom prst="rect">
              <a:avLst/>
            </a:prstGeom>
            <a:noFill/>
          </p:spPr>
          <p:txBody>
            <a:bodyPr wrap="square" rtlCol="0">
              <a:spAutoFit/>
            </a:bodyPr>
            <a:lstStyle/>
            <a:p>
              <a:r>
                <a:rPr lang="en-US" sz="1400" dirty="0" smtClean="0"/>
                <a:t>ad</a:t>
              </a:r>
              <a:endParaRPr lang="en-US" sz="1400" dirty="0"/>
            </a:p>
          </p:txBody>
        </p:sp>
      </p:grpSp>
    </p:spTree>
    <p:extLst>
      <p:ext uri="{BB962C8B-B14F-4D97-AF65-F5344CB8AC3E}">
        <p14:creationId xmlns:p14="http://schemas.microsoft.com/office/powerpoint/2010/main" val="10978937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64936079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9" name="Rectangle 8"/>
          <p:cNvSpPr/>
          <p:nvPr/>
        </p:nvSpPr>
        <p:spPr>
          <a:xfrm>
            <a:off x="5397464" y="4458615"/>
            <a:ext cx="3295833" cy="81411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0403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sp>
        <p:nvSpPr>
          <p:cNvPr id="6" name="TextBox 5"/>
          <p:cNvSpPr txBox="1"/>
          <p:nvPr/>
        </p:nvSpPr>
        <p:spPr>
          <a:xfrm>
            <a:off x="2580722"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5958633" y="566336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pic>
        <p:nvPicPr>
          <p:cNvPr id="8" name="Picture 7"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11" name="TextBox 10"/>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12" name="TextBox 11"/>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extBox 8"/>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10" name="Rectangle 9"/>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5666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pic>
        <p:nvPicPr>
          <p:cNvPr id="4" name="Picture 3"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6" name="TextBox 5"/>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8" name="Rectangle 7"/>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3" name="TextBox 2"/>
          <p:cNvSpPr txBox="1"/>
          <p:nvPr/>
        </p:nvSpPr>
        <p:spPr>
          <a:xfrm>
            <a:off x="202677" y="3958422"/>
            <a:ext cx="2310490" cy="1846659"/>
          </a:xfrm>
          <a:prstGeom prst="rect">
            <a:avLst/>
          </a:prstGeom>
          <a:solidFill>
            <a:srgbClr val="FFFF00"/>
          </a:solidFill>
          <a:ln w="38100">
            <a:solidFill>
              <a:srgbClr val="0000FF"/>
            </a:solidFill>
          </a:ln>
        </p:spPr>
        <p:txBody>
          <a:bodyPr wrap="square" rtlCol="0">
            <a:spAutoFit/>
          </a:bodyPr>
          <a:lstStyle/>
          <a:p>
            <a:pPr algn="ctr"/>
            <a:r>
              <a:rPr lang="en-US" sz="2400" dirty="0" err="1" smtClean="0">
                <a:solidFill>
                  <a:schemeClr val="bg1"/>
                </a:solidFill>
              </a:rPr>
              <a:t>M</a:t>
            </a:r>
            <a:r>
              <a:rPr lang="en-US" sz="2400" baseline="-25000" dirty="0" err="1" smtClean="0">
                <a:solidFill>
                  <a:schemeClr val="bg1"/>
                </a:solidFill>
              </a:rPr>
              <a:t>crit</a:t>
            </a:r>
            <a:r>
              <a:rPr lang="en-US" sz="2400" dirty="0">
                <a:solidFill>
                  <a:schemeClr val="bg1"/>
                </a:solidFill>
              </a:rPr>
              <a:t>:</a:t>
            </a:r>
            <a:endParaRPr lang="en-US" sz="2400" dirty="0" smtClean="0">
              <a:solidFill>
                <a:schemeClr val="bg1"/>
              </a:solidFill>
            </a:endParaRPr>
          </a:p>
          <a:p>
            <a:endParaRPr lang="en-US" sz="2400" dirty="0" smtClean="0">
              <a:solidFill>
                <a:schemeClr val="bg1"/>
              </a:solidFill>
            </a:endParaRPr>
          </a:p>
          <a:p>
            <a:r>
              <a:rPr lang="en-US" sz="2400" baseline="-25000" dirty="0" smtClean="0">
                <a:solidFill>
                  <a:schemeClr val="bg1"/>
                </a:solidFill>
              </a:rPr>
              <a:t> </a:t>
            </a:r>
            <a:r>
              <a:rPr lang="en-US" sz="2400" dirty="0" smtClean="0">
                <a:solidFill>
                  <a:schemeClr val="bg1"/>
                </a:solidFill>
              </a:rPr>
              <a:t>~8 M</a:t>
            </a:r>
            <a:r>
              <a:rPr lang="en-US" sz="2400" baseline="-25000" dirty="0" smtClean="0">
                <a:solidFill>
                  <a:schemeClr val="bg1"/>
                </a:solidFill>
              </a:rPr>
              <a:t>E</a:t>
            </a:r>
            <a:r>
              <a:rPr lang="en-US" sz="2400" dirty="0" smtClean="0">
                <a:solidFill>
                  <a:schemeClr val="bg1"/>
                </a:solidFill>
              </a:rPr>
              <a:t> @ 5 AU</a:t>
            </a:r>
          </a:p>
          <a:p>
            <a:r>
              <a:rPr lang="en-US" sz="2400" baseline="-25000" dirty="0" smtClean="0">
                <a:solidFill>
                  <a:schemeClr val="bg1"/>
                </a:solidFill>
              </a:rPr>
              <a:t> </a:t>
            </a:r>
            <a:r>
              <a:rPr lang="en-US" sz="2400" dirty="0" smtClean="0">
                <a:solidFill>
                  <a:schemeClr val="bg1"/>
                </a:solidFill>
              </a:rPr>
              <a:t>~5 </a:t>
            </a:r>
            <a:r>
              <a:rPr lang="en-US" sz="2400" dirty="0">
                <a:solidFill>
                  <a:schemeClr val="bg1"/>
                </a:solidFill>
              </a:rPr>
              <a:t>M</a:t>
            </a:r>
            <a:r>
              <a:rPr lang="en-US" sz="2400" baseline="-25000" dirty="0">
                <a:solidFill>
                  <a:schemeClr val="bg1"/>
                </a:solidFill>
              </a:rPr>
              <a:t>E</a:t>
            </a:r>
            <a:r>
              <a:rPr lang="en-US" sz="2400" dirty="0">
                <a:solidFill>
                  <a:schemeClr val="bg1"/>
                </a:solidFill>
              </a:rPr>
              <a:t> @ </a:t>
            </a:r>
            <a:r>
              <a:rPr lang="en-US" sz="2400" dirty="0" smtClean="0">
                <a:solidFill>
                  <a:schemeClr val="bg1"/>
                </a:solidFill>
              </a:rPr>
              <a:t>100 </a:t>
            </a:r>
            <a:r>
              <a:rPr lang="en-US" sz="2400" dirty="0">
                <a:solidFill>
                  <a:schemeClr val="bg1"/>
                </a:solidFill>
              </a:rPr>
              <a:t>AU</a:t>
            </a:r>
          </a:p>
          <a:p>
            <a:endParaRPr lang="en-US" dirty="0">
              <a:solidFill>
                <a:srgbClr val="FFFF00"/>
              </a:solidFill>
            </a:endParaRPr>
          </a:p>
        </p:txBody>
      </p:sp>
    </p:spTree>
    <p:extLst>
      <p:ext uri="{BB962C8B-B14F-4D97-AF65-F5344CB8AC3E}">
        <p14:creationId xmlns:p14="http://schemas.microsoft.com/office/powerpoint/2010/main" val="308291039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088"/>
            <a:ext cx="8229600" cy="1143000"/>
          </a:xfrm>
        </p:spPr>
        <p:txBody>
          <a:bodyPr>
            <a:normAutofit/>
          </a:bodyPr>
          <a:lstStyle/>
          <a:p>
            <a:r>
              <a:rPr lang="en-US" sz="3400" dirty="0" smtClean="0"/>
              <a:t>Coagulation </a:t>
            </a:r>
            <a:r>
              <a:rPr lang="en-US" sz="3400" i="1" dirty="0" smtClean="0">
                <a:solidFill>
                  <a:srgbClr val="FFFF00"/>
                </a:solidFill>
              </a:rPr>
              <a:t>p=2.5</a:t>
            </a:r>
            <a:r>
              <a:rPr lang="en-US" sz="3400" dirty="0" smtClean="0">
                <a:solidFill>
                  <a:srgbClr val="FFFF00"/>
                </a:solidFill>
              </a:rPr>
              <a:t> </a:t>
            </a:r>
            <a:r>
              <a:rPr lang="en-US" sz="3400" dirty="0" smtClean="0"/>
              <a:t>may </a:t>
            </a:r>
            <a:r>
              <a:rPr lang="en-US" sz="3400" dirty="0" smtClean="0">
                <a:solidFill>
                  <a:srgbClr val="FFFF00"/>
                </a:solidFill>
              </a:rPr>
              <a:t>decrease</a:t>
            </a:r>
            <a:r>
              <a:rPr lang="en-US" sz="3400" dirty="0" smtClean="0"/>
              <a:t> </a:t>
            </a:r>
            <a:r>
              <a:rPr lang="en-US" sz="3400" dirty="0" err="1" smtClean="0"/>
              <a:t>M</a:t>
            </a:r>
            <a:r>
              <a:rPr lang="en-US" sz="3400" baseline="-25000" dirty="0" err="1" smtClean="0"/>
              <a:t>crit</a:t>
            </a:r>
            <a:r>
              <a:rPr lang="en-US" sz="3400" dirty="0" smtClean="0"/>
              <a:t> by up to </a:t>
            </a:r>
            <a:r>
              <a:rPr lang="en-US" sz="3400" dirty="0" smtClean="0">
                <a:solidFill>
                  <a:srgbClr val="FFFF00"/>
                </a:solidFill>
              </a:rPr>
              <a:t>one order of magnitude</a:t>
            </a:r>
            <a:r>
              <a:rPr lang="en-US" sz="3400" dirty="0" smtClean="0"/>
              <a:t>!</a:t>
            </a:r>
            <a:endParaRPr lang="en-US" sz="3400" dirty="0"/>
          </a:p>
        </p:txBody>
      </p:sp>
      <p:pic>
        <p:nvPicPr>
          <p:cNvPr id="4" name="Picture 3" descr="tco_vs_a_Mc4_com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04" y="1520947"/>
            <a:ext cx="6515938" cy="4899201"/>
          </a:xfrm>
          <a:prstGeom prst="rect">
            <a:avLst/>
          </a:prstGeom>
        </p:spPr>
      </p:pic>
      <p:sp>
        <p:nvSpPr>
          <p:cNvPr id="5" name="TextBox 4"/>
          <p:cNvSpPr txBox="1"/>
          <p:nvPr/>
        </p:nvSpPr>
        <p:spPr>
          <a:xfrm>
            <a:off x="1555012" y="5842391"/>
            <a:ext cx="1255408" cy="338554"/>
          </a:xfrm>
          <a:prstGeom prst="rect">
            <a:avLst/>
          </a:prstGeom>
          <a:noFill/>
        </p:spPr>
        <p:txBody>
          <a:bodyPr wrap="square" rtlCol="0">
            <a:spAutoFit/>
          </a:bodyPr>
          <a:lstStyle/>
          <a:p>
            <a:r>
              <a:rPr lang="en-US" sz="1600" dirty="0">
                <a:solidFill>
                  <a:srgbClr val="000000"/>
                </a:solidFill>
              </a:rPr>
              <a:t>R</a:t>
            </a:r>
            <a:r>
              <a:rPr lang="en-US" sz="1600" dirty="0" smtClean="0">
                <a:solidFill>
                  <a:srgbClr val="000000"/>
                </a:solidFill>
              </a:rPr>
              <a:t>ealistic EOS</a:t>
            </a:r>
            <a:endParaRPr lang="en-US" sz="1600" dirty="0">
              <a:solidFill>
                <a:srgbClr val="000000"/>
              </a:solidFill>
            </a:endParaRPr>
          </a:p>
        </p:txBody>
      </p:sp>
      <p:sp>
        <p:nvSpPr>
          <p:cNvPr id="6" name="TextBox 5"/>
          <p:cNvSpPr txBox="1"/>
          <p:nvPr/>
        </p:nvSpPr>
        <p:spPr>
          <a:xfrm>
            <a:off x="5257211" y="6054076"/>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7" name="TextBox 6"/>
          <p:cNvSpPr txBox="1"/>
          <p:nvPr/>
        </p:nvSpPr>
        <p:spPr>
          <a:xfrm>
            <a:off x="4577658" y="1557028"/>
            <a:ext cx="1462048" cy="353943"/>
          </a:xfrm>
          <a:prstGeom prst="rect">
            <a:avLst/>
          </a:prstGeom>
          <a:noFill/>
        </p:spPr>
        <p:txBody>
          <a:bodyPr wrap="square" rtlCol="0">
            <a:spAutoFit/>
          </a:bodyPr>
          <a:lstStyle/>
          <a:p>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4 M</a:t>
            </a:r>
            <a:r>
              <a:rPr lang="en-US" sz="1700" baseline="-25000" dirty="0">
                <a:solidFill>
                  <a:schemeClr val="bg1"/>
                </a:solidFill>
              </a:rPr>
              <a:t>E</a:t>
            </a:r>
          </a:p>
        </p:txBody>
      </p:sp>
    </p:spTree>
    <p:extLst>
      <p:ext uri="{BB962C8B-B14F-4D97-AF65-F5344CB8AC3E}">
        <p14:creationId xmlns:p14="http://schemas.microsoft.com/office/powerpoint/2010/main" val="33137672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938"/>
            <a:ext cx="8229600" cy="1143000"/>
          </a:xfrm>
        </p:spPr>
        <p:txBody>
          <a:bodyPr/>
          <a:lstStyle/>
          <a:p>
            <a:r>
              <a:rPr lang="en-US" dirty="0" smtClean="0"/>
              <a:t>Summary</a:t>
            </a:r>
            <a:endParaRPr lang="en-US" dirty="0"/>
          </a:p>
        </p:txBody>
      </p:sp>
      <p:sp>
        <p:nvSpPr>
          <p:cNvPr id="3" name="Content Placeholder 2"/>
          <p:cNvSpPr>
            <a:spLocks noGrp="1"/>
          </p:cNvSpPr>
          <p:nvPr>
            <p:ph idx="1"/>
          </p:nvPr>
        </p:nvSpPr>
        <p:spPr>
          <a:xfrm>
            <a:off x="457200" y="1412552"/>
            <a:ext cx="8229600" cy="5104180"/>
          </a:xfrm>
        </p:spPr>
        <p:txBody>
          <a:bodyPr>
            <a:normAutofit fontScale="77500" lnSpcReduction="20000"/>
          </a:bodyPr>
          <a:lstStyle/>
          <a:p>
            <a:r>
              <a:rPr lang="en-US" dirty="0" smtClean="0"/>
              <a:t>H</a:t>
            </a:r>
            <a:r>
              <a:rPr lang="en-US" baseline="-25000" dirty="0" smtClean="0"/>
              <a:t>2</a:t>
            </a:r>
            <a:r>
              <a:rPr lang="en-US" dirty="0" smtClean="0"/>
              <a:t> dissociation and </a:t>
            </a:r>
            <a:r>
              <a:rPr lang="en-US" dirty="0" smtClean="0">
                <a:solidFill>
                  <a:srgbClr val="FFFFFF"/>
                </a:solidFill>
              </a:rPr>
              <a:t>variable occupation of H</a:t>
            </a:r>
            <a:r>
              <a:rPr lang="en-US" baseline="-25000" dirty="0" smtClean="0">
                <a:solidFill>
                  <a:srgbClr val="FFFFFF"/>
                </a:solidFill>
              </a:rPr>
              <a:t>2 </a:t>
            </a:r>
            <a:r>
              <a:rPr lang="en-US" dirty="0" smtClean="0">
                <a:solidFill>
                  <a:srgbClr val="FFFFFF"/>
                </a:solidFill>
              </a:rPr>
              <a:t>rotational states </a:t>
            </a:r>
            <a:r>
              <a:rPr lang="en-US" dirty="0" smtClean="0">
                <a:solidFill>
                  <a:srgbClr val="FFFF00"/>
                </a:solidFill>
              </a:rPr>
              <a:t>INCREASE</a:t>
            </a:r>
            <a:r>
              <a:rPr lang="en-US" dirty="0" smtClean="0"/>
              <a:t> </a:t>
            </a:r>
            <a:r>
              <a:rPr lang="en-US" dirty="0" err="1" smtClean="0"/>
              <a:t>M</a:t>
            </a:r>
            <a:r>
              <a:rPr lang="en-US" baseline="-25000" dirty="0" err="1" smtClean="0"/>
              <a:t>crit</a:t>
            </a:r>
            <a:r>
              <a:rPr lang="en-US" dirty="0" smtClean="0"/>
              <a:t> when compared to an ideal gas </a:t>
            </a:r>
            <a:r>
              <a:rPr lang="en-US" dirty="0" err="1" smtClean="0"/>
              <a:t>polytrope</a:t>
            </a:r>
            <a:endParaRPr lang="en-US" baseline="-25000" dirty="0" smtClean="0"/>
          </a:p>
          <a:p>
            <a:endParaRPr lang="en-US" dirty="0" smtClean="0"/>
          </a:p>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r>
              <a:rPr lang="en-US" dirty="0" smtClean="0"/>
              <a:t> compared to ISM opacity</a:t>
            </a:r>
            <a:endParaRPr lang="en-US" baseline="-25000" dirty="0" smtClean="0"/>
          </a:p>
          <a:p>
            <a:endParaRPr lang="en-US" dirty="0" smtClean="0"/>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 8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5 AU </a:t>
            </a:r>
            <a:r>
              <a:rPr lang="en-US" dirty="0" smtClean="0">
                <a:solidFill>
                  <a:srgbClr val="FFFFFF"/>
                </a:solidFill>
              </a:rPr>
              <a:t>and ~ </a:t>
            </a:r>
            <a:r>
              <a:rPr lang="en-US" dirty="0" smtClean="0">
                <a:solidFill>
                  <a:srgbClr val="FFFF00"/>
                </a:solidFill>
              </a:rPr>
              <a:t>5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100 AU </a:t>
            </a:r>
            <a:r>
              <a:rPr lang="en-US" dirty="0" smtClean="0">
                <a:solidFill>
                  <a:srgbClr val="FFFFFF"/>
                </a:solidFill>
              </a:rPr>
              <a:t>for a </a:t>
            </a:r>
            <a:r>
              <a:rPr lang="en-US" dirty="0" smtClean="0">
                <a:solidFill>
                  <a:srgbClr val="FFFF00"/>
                </a:solidFill>
              </a:rPr>
              <a:t>realistic EOS </a:t>
            </a:r>
            <a:r>
              <a:rPr lang="en-US" dirty="0" smtClean="0"/>
              <a:t>with H</a:t>
            </a:r>
            <a:r>
              <a:rPr lang="en-US" baseline="-25000" dirty="0" smtClean="0"/>
              <a:t>2</a:t>
            </a:r>
            <a:r>
              <a:rPr lang="en-US" dirty="0" smtClean="0"/>
              <a:t> spin isomers in thermal equilibrium </a:t>
            </a:r>
            <a:r>
              <a:rPr lang="en-US" dirty="0" smtClean="0">
                <a:solidFill>
                  <a:srgbClr val="FFFF00"/>
                </a:solidFill>
              </a:rPr>
              <a:t> </a:t>
            </a:r>
            <a:r>
              <a:rPr lang="en-US" dirty="0" smtClean="0">
                <a:solidFill>
                  <a:srgbClr val="FFFFFF"/>
                </a:solidFill>
              </a:rPr>
              <a:t>and grain growth opacity with standard collisional cascade (</a:t>
            </a:r>
            <a:r>
              <a:rPr lang="en-US" i="1" dirty="0" smtClean="0">
                <a:solidFill>
                  <a:srgbClr val="FFFF00"/>
                </a:solidFill>
              </a:rPr>
              <a:t>p=3.5</a:t>
            </a:r>
            <a:r>
              <a:rPr lang="en-US" dirty="0" smtClean="0">
                <a:solidFill>
                  <a:srgbClr val="FFFFFF"/>
                </a:solidFill>
              </a:rPr>
              <a:t>) and </a:t>
            </a:r>
            <a:r>
              <a:rPr lang="en-US" dirty="0" err="1" smtClean="0">
                <a:solidFill>
                  <a:srgbClr val="FFFF00"/>
                </a:solidFill>
              </a:rPr>
              <a:t>s</a:t>
            </a:r>
            <a:r>
              <a:rPr lang="en-US" baseline="-25000" dirty="0" err="1" smtClean="0">
                <a:solidFill>
                  <a:srgbClr val="FFFF00"/>
                </a:solidFill>
              </a:rPr>
              <a:t>max</a:t>
            </a:r>
            <a:r>
              <a:rPr lang="en-US" dirty="0" smtClean="0">
                <a:solidFill>
                  <a:srgbClr val="FFFF00"/>
                </a:solidFill>
              </a:rPr>
              <a:t>=1 cm</a:t>
            </a:r>
          </a:p>
          <a:p>
            <a:endParaRPr lang="en-US" dirty="0" smtClean="0">
              <a:solidFill>
                <a:srgbClr val="FFFFFF"/>
              </a:solidFill>
            </a:endParaRPr>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may decrease by up to one order of magnitude </a:t>
            </a:r>
            <a:r>
              <a:rPr lang="en-US" dirty="0" smtClean="0">
                <a:solidFill>
                  <a:srgbClr val="FFFFFF"/>
                </a:solidFill>
              </a:rPr>
              <a:t>if coagulation is taken into account (</a:t>
            </a:r>
            <a:r>
              <a:rPr lang="en-US" i="1" dirty="0" smtClean="0">
                <a:solidFill>
                  <a:srgbClr val="FFFF00"/>
                </a:solidFill>
              </a:rPr>
              <a:t>p=2.5</a:t>
            </a:r>
            <a:r>
              <a:rPr lang="en-US" dirty="0" smtClean="0">
                <a:solidFill>
                  <a:srgbClr val="FFFFFF"/>
                </a:solidFill>
              </a:rPr>
              <a:t>)</a:t>
            </a:r>
          </a:p>
          <a:p>
            <a:endParaRPr lang="en-US" dirty="0" smtClean="0">
              <a:solidFill>
                <a:srgbClr val="FFFF00"/>
              </a:solidFill>
            </a:endParaRPr>
          </a:p>
          <a:p>
            <a:pPr marL="0" indent="0">
              <a:buNone/>
            </a:pPr>
            <a:endParaRPr lang="en-US" baseline="-25000" dirty="0" smtClean="0"/>
          </a:p>
          <a:p>
            <a:pPr marL="0" indent="0">
              <a:buNone/>
            </a:pPr>
            <a:endParaRPr lang="en-US" dirty="0"/>
          </a:p>
          <a:p>
            <a:endParaRPr lang="en-US" dirty="0">
              <a:solidFill>
                <a:srgbClr val="FFFF00"/>
              </a:solidFill>
            </a:endParaRPr>
          </a:p>
          <a:p>
            <a:endParaRPr lang="en-US" dirty="0"/>
          </a:p>
        </p:txBody>
      </p:sp>
    </p:spTree>
    <p:extLst>
      <p:ext uri="{BB962C8B-B14F-4D97-AF65-F5344CB8AC3E}">
        <p14:creationId xmlns:p14="http://schemas.microsoft.com/office/powerpoint/2010/main" val="10025474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333500"/>
            <a:ext cx="9144000" cy="4177011"/>
          </a:xfrm>
          <a:prstGeom prst="rect">
            <a:avLst/>
          </a:prstGeom>
        </p:spPr>
      </p:pic>
      <p:sp>
        <p:nvSpPr>
          <p:cNvPr id="6" name="TextBox 5"/>
          <p:cNvSpPr txBox="1"/>
          <p:nvPr/>
        </p:nvSpPr>
        <p:spPr>
          <a:xfrm>
            <a:off x="7431410" y="5510511"/>
            <a:ext cx="1810559" cy="430887"/>
          </a:xfrm>
          <a:prstGeom prst="rect">
            <a:avLst/>
          </a:prstGeom>
          <a:noFill/>
        </p:spPr>
        <p:txBody>
          <a:bodyPr wrap="square" rtlCol="0">
            <a:spAutoFit/>
          </a:bodyPr>
          <a:lstStyle/>
          <a:p>
            <a:r>
              <a:rPr lang="en-US" sz="2200" dirty="0" smtClean="0"/>
              <a:t>Marois+2010</a:t>
            </a:r>
            <a:endParaRPr lang="en-US" sz="2200" dirty="0"/>
          </a:p>
        </p:txBody>
      </p:sp>
    </p:spTree>
    <p:extLst>
      <p:ext uri="{BB962C8B-B14F-4D97-AF65-F5344CB8AC3E}">
        <p14:creationId xmlns:p14="http://schemas.microsoft.com/office/powerpoint/2010/main" val="19523003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Core Accretion at high </a:t>
            </a:r>
            <a:r>
              <a:rPr lang="en-US" dirty="0" err="1" smtClean="0"/>
              <a:t>planetesimal</a:t>
            </a:r>
            <a:r>
              <a:rPr lang="en-US" dirty="0" smtClean="0"/>
              <a:t> accretion rates yields steady state</a:t>
            </a:r>
            <a:endParaRPr lang="en-US" dirty="0"/>
          </a:p>
        </p:txBody>
      </p:sp>
      <p:pic>
        <p:nvPicPr>
          <p:cNvPr id="6" name="Content Placeholder 5" descr="core_acc_sketch2.png"/>
          <p:cNvPicPr>
            <a:picLocks noGrp="1" noChangeAspect="1"/>
          </p:cNvPicPr>
          <p:nvPr>
            <p:ph idx="1"/>
          </p:nvPr>
        </p:nvPicPr>
        <p:blipFill>
          <a:blip r:embed="rId3">
            <a:extLst>
              <a:ext uri="{28A0092B-C50C-407E-A947-70E740481C1C}">
                <a14:useLocalDpi xmlns:a14="http://schemas.microsoft.com/office/drawing/2010/main" val="0"/>
              </a:ext>
            </a:extLst>
          </a:blip>
          <a:srcRect t="10717" b="10717"/>
          <a:stretch>
            <a:fillRect/>
          </a:stretch>
        </p:blipFill>
        <p:spPr>
          <a:xfrm>
            <a:off x="1443031" y="2602893"/>
            <a:ext cx="6376781" cy="3506984"/>
          </a:xfrm>
        </p:spPr>
      </p:pic>
      <p:sp>
        <p:nvSpPr>
          <p:cNvPr id="7" name="TextBox 6"/>
          <p:cNvSpPr txBox="1"/>
          <p:nvPr/>
        </p:nvSpPr>
        <p:spPr>
          <a:xfrm>
            <a:off x="1035958" y="1721289"/>
            <a:ext cx="6410934" cy="646331"/>
          </a:xfrm>
          <a:prstGeom prst="rect">
            <a:avLst/>
          </a:prstGeom>
          <a:noFill/>
        </p:spPr>
        <p:txBody>
          <a:bodyPr wrap="square" rtlCol="0">
            <a:spAutoFit/>
          </a:bodyPr>
          <a:lstStyle/>
          <a:p>
            <a:r>
              <a:rPr lang="en-US" sz="3600" dirty="0" smtClean="0"/>
              <a:t>=&gt; </a:t>
            </a:r>
            <a:r>
              <a:rPr lang="en-US" sz="3600" dirty="0" err="1" smtClean="0">
                <a:solidFill>
                  <a:srgbClr val="FFFF00"/>
                </a:solidFill>
              </a:rPr>
              <a:t>M</a:t>
            </a:r>
            <a:r>
              <a:rPr lang="en-US" sz="3600" baseline="-25000" dirty="0" err="1" smtClean="0">
                <a:solidFill>
                  <a:srgbClr val="FFFF00"/>
                </a:solidFill>
              </a:rPr>
              <a:t>atm</a:t>
            </a:r>
            <a:r>
              <a:rPr lang="en-US" sz="3600" dirty="0" smtClean="0"/>
              <a:t> is a function of </a:t>
            </a:r>
            <a:r>
              <a:rPr lang="en-US" sz="3600" dirty="0" err="1" smtClean="0">
                <a:solidFill>
                  <a:srgbClr val="FFFF00"/>
                </a:solidFill>
              </a:rPr>
              <a:t>M</a:t>
            </a:r>
            <a:r>
              <a:rPr lang="en-US" sz="3600" baseline="-25000" dirty="0" err="1" smtClean="0">
                <a:solidFill>
                  <a:srgbClr val="FFFF00"/>
                </a:solidFill>
              </a:rPr>
              <a:t>core</a:t>
            </a:r>
            <a:endParaRPr lang="en-US" sz="3600" dirty="0">
              <a:solidFill>
                <a:srgbClr val="FFFF00"/>
              </a:solidFill>
            </a:endParaRPr>
          </a:p>
        </p:txBody>
      </p:sp>
      <p:sp>
        <p:nvSpPr>
          <p:cNvPr id="8" name="TextBox 7"/>
          <p:cNvSpPr txBox="1"/>
          <p:nvPr/>
        </p:nvSpPr>
        <p:spPr>
          <a:xfrm>
            <a:off x="4711937" y="3977348"/>
            <a:ext cx="802033"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Tree>
    <p:extLst>
      <p:ext uri="{BB962C8B-B14F-4D97-AF65-F5344CB8AC3E}">
        <p14:creationId xmlns:p14="http://schemas.microsoft.com/office/powerpoint/2010/main" val="3204647191"/>
      </p:ext>
    </p:extLst>
  </p:cSld>
  <p:clrMapOvr>
    <a:masterClrMapping/>
  </p:clrMapOvr>
  <mc:AlternateContent xmlns:mc="http://schemas.openxmlformats.org/markup-compatibility/2006" xmlns:p14="http://schemas.microsoft.com/office/powerpoint/2010/main">
    <mc:Choice Requires="p14">
      <p:transition spd="slow" p14:dur="2000" advTm="51847"/>
    </mc:Choice>
    <mc:Fallback xmlns="">
      <p:transition xmlns:p14="http://schemas.microsoft.com/office/powerpoint/2010/main" spd="slow" advTm="51847"/>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613647"/>
            <a:ext cx="3558255" cy="5000625"/>
          </a:xfrm>
        </p:spPr>
        <p:txBody>
          <a:bodyPr>
            <a:normAutofit/>
          </a:bodyPr>
          <a:lstStyle/>
          <a:p>
            <a:pPr marL="0" indent="0">
              <a:buNone/>
            </a:pPr>
            <a:r>
              <a:rPr lang="en-US" sz="2800" dirty="0" smtClean="0"/>
              <a:t>ONE </a:t>
            </a:r>
            <a:r>
              <a:rPr lang="en-US" sz="2800" dirty="0" err="1" smtClean="0"/>
              <a:t>M</a:t>
            </a:r>
            <a:r>
              <a:rPr lang="en-US" sz="2800" baseline="-25000" dirty="0" err="1" smtClean="0"/>
              <a:t>atm</a:t>
            </a:r>
            <a:r>
              <a:rPr lang="en-US" sz="2800" baseline="-25000" dirty="0" smtClean="0"/>
              <a:t> </a:t>
            </a:r>
            <a:r>
              <a:rPr lang="en-US" sz="2800" dirty="0" smtClean="0"/>
              <a:t>for each </a:t>
            </a:r>
            <a:r>
              <a:rPr lang="en-US" sz="2800" dirty="0" err="1" smtClean="0"/>
              <a:t>M</a:t>
            </a:r>
            <a:r>
              <a:rPr lang="en-US" sz="2800" baseline="-25000" dirty="0" err="1" smtClean="0"/>
              <a:t>core</a:t>
            </a:r>
            <a:endParaRPr lang="en-US" sz="2800" baseline="-25000" dirty="0" smtClean="0"/>
          </a:p>
          <a:p>
            <a:pPr marL="0" indent="0">
              <a:buNone/>
            </a:pPr>
            <a:endParaRPr lang="en-US" sz="2800" dirty="0" smtClean="0"/>
          </a:p>
          <a:p>
            <a:pPr marL="0" indent="0">
              <a:buNone/>
            </a:pPr>
            <a:r>
              <a:rPr lang="en-US" sz="2800" dirty="0" smtClean="0"/>
              <a:t>=&gt; ONE core mass for which </a:t>
            </a: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r>
              <a:rPr lang="en-US" sz="2800" baseline="-25000" dirty="0" smtClean="0"/>
              <a:t> </a:t>
            </a:r>
            <a:r>
              <a:rPr lang="en-US" sz="2800" dirty="0" smtClean="0"/>
              <a:t>= </a:t>
            </a:r>
            <a:r>
              <a:rPr lang="en-US" dirty="0" smtClean="0">
                <a:solidFill>
                  <a:srgbClr val="FFFF00"/>
                </a:solidFill>
              </a:rPr>
              <a:t>“critical core mass”</a:t>
            </a:r>
            <a:endParaRPr lang="en-US" baseline="-25000" dirty="0">
              <a:solidFill>
                <a:srgbClr val="FFFF00"/>
              </a:solidFill>
            </a:endParaRPr>
          </a:p>
        </p:txBody>
      </p:sp>
      <p:grpSp>
        <p:nvGrpSpPr>
          <p:cNvPr id="12" name="Group 11"/>
          <p:cNvGrpSpPr/>
          <p:nvPr/>
        </p:nvGrpSpPr>
        <p:grpSpPr>
          <a:xfrm>
            <a:off x="3668575" y="1716692"/>
            <a:ext cx="5226288" cy="3683182"/>
            <a:chOff x="3668575" y="1204401"/>
            <a:chExt cx="5226288" cy="3683182"/>
          </a:xfrm>
        </p:grpSpPr>
        <p:pic>
          <p:nvPicPr>
            <p:cNvPr id="2" name="Picture 1" descr="acc_co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75" y="1204401"/>
              <a:ext cx="5226288" cy="3683182"/>
            </a:xfrm>
            <a:prstGeom prst="rect">
              <a:avLst/>
            </a:prstGeom>
          </p:spPr>
        </p:pic>
        <p:sp>
          <p:nvSpPr>
            <p:cNvPr id="4" name="TextBox 3"/>
            <p:cNvSpPr txBox="1"/>
            <p:nvPr/>
          </p:nvSpPr>
          <p:spPr>
            <a:xfrm>
              <a:off x="4183832" y="2827939"/>
              <a:ext cx="753940" cy="338554"/>
            </a:xfrm>
            <a:prstGeom prst="rect">
              <a:avLst/>
            </a:prstGeom>
            <a:noFill/>
          </p:spPr>
          <p:txBody>
            <a:bodyPr wrap="square" rtlCol="0">
              <a:spAutoFit/>
            </a:bodyPr>
            <a:lstStyle/>
            <a:p>
              <a:r>
                <a:rPr lang="en-US" sz="1600" dirty="0" smtClean="0">
                  <a:solidFill>
                    <a:srgbClr val="FFFFFF"/>
                  </a:solidFill>
                </a:rPr>
                <a:t>M</a:t>
              </a:r>
              <a:r>
                <a:rPr lang="en-US" sz="1600" baseline="-25000" dirty="0" smtClean="0">
                  <a:solidFill>
                    <a:srgbClr val="FFFFFF"/>
                  </a:solidFill>
                </a:rPr>
                <a:t>core,1</a:t>
              </a:r>
              <a:endParaRPr lang="en-US" sz="1600" baseline="-25000" dirty="0">
                <a:solidFill>
                  <a:srgbClr val="FFFFFF"/>
                </a:solidFill>
              </a:endParaRPr>
            </a:p>
          </p:txBody>
        </p:sp>
        <p:sp>
          <p:nvSpPr>
            <p:cNvPr id="7" name="TextBox 6"/>
            <p:cNvSpPr txBox="1"/>
            <p:nvPr/>
          </p:nvSpPr>
          <p:spPr>
            <a:xfrm>
              <a:off x="4284086" y="2409558"/>
              <a:ext cx="753941" cy="307777"/>
            </a:xfrm>
            <a:prstGeom prst="rect">
              <a:avLst/>
            </a:prstGeom>
            <a:noFill/>
          </p:spPr>
          <p:txBody>
            <a:bodyPr wrap="square" rtlCol="0">
              <a:spAutoFit/>
            </a:bodyPr>
            <a:lstStyle/>
            <a:p>
              <a:r>
                <a:rPr lang="en-US" sz="1400" dirty="0" smtClean="0">
                  <a:solidFill>
                    <a:schemeClr val="bg1"/>
                  </a:solidFill>
                </a:rPr>
                <a:t>M</a:t>
              </a:r>
              <a:r>
                <a:rPr lang="en-US" sz="1400" baseline="-25000" dirty="0" smtClean="0">
                  <a:solidFill>
                    <a:schemeClr val="bg1"/>
                  </a:solidFill>
                </a:rPr>
                <a:t>atm,1</a:t>
              </a:r>
              <a:endParaRPr lang="en-US" sz="1400" baseline="-25000" dirty="0">
                <a:solidFill>
                  <a:schemeClr val="bg1"/>
                </a:solidFill>
              </a:endParaRPr>
            </a:p>
          </p:txBody>
        </p:sp>
        <p:sp>
          <p:nvSpPr>
            <p:cNvPr id="9" name="TextBox 8"/>
            <p:cNvSpPr txBox="1"/>
            <p:nvPr/>
          </p:nvSpPr>
          <p:spPr>
            <a:xfrm>
              <a:off x="6836805" y="2692086"/>
              <a:ext cx="765789" cy="338554"/>
            </a:xfrm>
            <a:prstGeom prst="rect">
              <a:avLst/>
            </a:prstGeom>
            <a:noFill/>
          </p:spPr>
          <p:txBody>
            <a:bodyPr wrap="square" rtlCol="0">
              <a:spAutoFit/>
            </a:bodyPr>
            <a:lstStyle/>
            <a:p>
              <a:r>
                <a:rPr lang="en-US" sz="1600" dirty="0" smtClean="0"/>
                <a:t>M</a:t>
              </a:r>
              <a:r>
                <a:rPr lang="en-US" sz="1600" baseline="-25000" dirty="0" smtClean="0"/>
                <a:t>core,2</a:t>
              </a:r>
              <a:endParaRPr lang="en-US" sz="1600" baseline="-25000" dirty="0"/>
            </a:p>
          </p:txBody>
        </p:sp>
        <p:sp>
          <p:nvSpPr>
            <p:cNvPr id="10" name="TextBox 9"/>
            <p:cNvSpPr txBox="1"/>
            <p:nvPr/>
          </p:nvSpPr>
          <p:spPr>
            <a:xfrm>
              <a:off x="6940110" y="1784490"/>
              <a:ext cx="783447" cy="338554"/>
            </a:xfrm>
            <a:prstGeom prst="rect">
              <a:avLst/>
            </a:prstGeom>
            <a:noFill/>
          </p:spPr>
          <p:txBody>
            <a:bodyPr wrap="square" rtlCol="0">
              <a:spAutoFit/>
            </a:bodyPr>
            <a:lstStyle/>
            <a:p>
              <a:r>
                <a:rPr lang="en-US" sz="1600" dirty="0" smtClean="0">
                  <a:solidFill>
                    <a:schemeClr val="bg1"/>
                  </a:solidFill>
                </a:rPr>
                <a:t>M</a:t>
              </a:r>
              <a:r>
                <a:rPr lang="en-US" sz="1600" baseline="-25000" dirty="0" smtClean="0">
                  <a:solidFill>
                    <a:schemeClr val="bg1"/>
                  </a:solidFill>
                </a:rPr>
                <a:t>atm,</a:t>
              </a:r>
              <a:r>
                <a:rPr lang="en-US" sz="1600" baseline="-25000" dirty="0">
                  <a:solidFill>
                    <a:schemeClr val="bg1"/>
                  </a:solidFill>
                </a:rPr>
                <a:t>2</a:t>
              </a:r>
            </a:p>
          </p:txBody>
        </p:sp>
      </p:grpSp>
      <p:cxnSp>
        <p:nvCxnSpPr>
          <p:cNvPr id="14" name="Straight Arrow Connector 13"/>
          <p:cNvCxnSpPr/>
          <p:nvPr/>
        </p:nvCxnSpPr>
        <p:spPr>
          <a:xfrm>
            <a:off x="5173631" y="346296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16642" y="342311"/>
            <a:ext cx="6021319" cy="707886"/>
          </a:xfrm>
          <a:prstGeom prst="rect">
            <a:avLst/>
          </a:prstGeom>
          <a:noFill/>
        </p:spPr>
        <p:txBody>
          <a:bodyPr wrap="square" rtlCol="0">
            <a:spAutoFit/>
          </a:bodyPr>
          <a:lstStyle/>
          <a:p>
            <a:r>
              <a:rPr lang="en-US" sz="4000" dirty="0" smtClean="0"/>
              <a:t>High </a:t>
            </a:r>
            <a:r>
              <a:rPr lang="en-US" sz="4000" dirty="0" err="1"/>
              <a:t>p</a:t>
            </a:r>
            <a:r>
              <a:rPr lang="en-US" sz="4000" dirty="0" err="1" smtClean="0"/>
              <a:t>lanetesimal</a:t>
            </a:r>
            <a:r>
              <a:rPr lang="en-US" sz="4000" dirty="0" smtClean="0"/>
              <a:t> accretion</a:t>
            </a:r>
            <a:endParaRPr lang="en-US" sz="4000" dirty="0"/>
          </a:p>
        </p:txBody>
      </p:sp>
    </p:spTree>
    <p:extLst>
      <p:ext uri="{BB962C8B-B14F-4D97-AF65-F5344CB8AC3E}">
        <p14:creationId xmlns:p14="http://schemas.microsoft.com/office/powerpoint/2010/main" val="3160221236"/>
      </p:ext>
    </p:extLst>
  </p:cSld>
  <p:clrMapOvr>
    <a:masterClrMapping/>
  </p:clrMapOvr>
  <mc:AlternateContent xmlns:mc="http://schemas.openxmlformats.org/markup-compatibility/2006" xmlns:p14="http://schemas.microsoft.com/office/powerpoint/2010/main">
    <mc:Choice Requires="p14">
      <p:transition p14:dur="0" advTm="11757"/>
    </mc:Choice>
    <mc:Fallback xmlns="">
      <p:transition xmlns:p14="http://schemas.microsoft.com/office/powerpoint/2010/main" advTm="11757"/>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Tree>
    <p:extLst>
      <p:ext uri="{BB962C8B-B14F-4D97-AF65-F5344CB8AC3E}">
        <p14:creationId xmlns:p14="http://schemas.microsoft.com/office/powerpoint/2010/main" val="1292072069"/>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5064278" cy="837879"/>
              <a:chOff x="830915" y="5095970"/>
              <a:chExt cx="5064278"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grpSp>
      </p:grpSp>
      <p:sp>
        <p:nvSpPr>
          <p:cNvPr id="6" name="Rectangle 5"/>
          <p:cNvSpPr/>
          <p:nvPr/>
        </p:nvSpPr>
        <p:spPr>
          <a:xfrm>
            <a:off x="5016854" y="2304947"/>
            <a:ext cx="3386376" cy="392845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116521" y="5037659"/>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Tree>
    <p:extLst>
      <p:ext uri="{BB962C8B-B14F-4D97-AF65-F5344CB8AC3E}">
        <p14:creationId xmlns:p14="http://schemas.microsoft.com/office/powerpoint/2010/main" val="1726200638"/>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13356" y="1278568"/>
            <a:ext cx="8229600" cy="1661993"/>
          </a:xfrm>
          <a:prstGeom prst="rect">
            <a:avLst/>
          </a:prstGeom>
          <a:noFill/>
        </p:spPr>
        <p:txBody>
          <a:bodyPr wrap="square" rtlCol="0">
            <a:spAutoFit/>
          </a:bodyPr>
          <a:lstStyle/>
          <a:p>
            <a:pPr>
              <a:buFont typeface="Symbol" charset="0"/>
              <a:buChar char=""/>
            </a:pPr>
            <a:r>
              <a:rPr lang="en-US" sz="3000" dirty="0" smtClean="0"/>
              <a:t>Atmospheric </a:t>
            </a:r>
            <a:r>
              <a:rPr lang="en-US" sz="3000" dirty="0"/>
              <a:t>evolution dominated by </a:t>
            </a:r>
            <a:endParaRPr lang="en-US" sz="3000" dirty="0" smtClean="0"/>
          </a:p>
          <a:p>
            <a:pPr marL="0" indent="0">
              <a:buNone/>
            </a:pPr>
            <a:r>
              <a:rPr lang="en-US" sz="3000" dirty="0" smtClean="0">
                <a:solidFill>
                  <a:srgbClr val="FFFF00"/>
                </a:solidFill>
              </a:rPr>
              <a:t>Kelvin</a:t>
            </a:r>
            <a:r>
              <a:rPr lang="en-US" sz="3000" dirty="0">
                <a:solidFill>
                  <a:srgbClr val="FFFF00"/>
                </a:solidFill>
              </a:rPr>
              <a:t>-Helmholtz </a:t>
            </a:r>
            <a:r>
              <a:rPr lang="en-US" sz="3000" dirty="0"/>
              <a:t>contraction</a:t>
            </a:r>
          </a:p>
          <a:p>
            <a:pPr algn="ctr"/>
            <a:endParaRPr lang="en-US" sz="3000" dirty="0"/>
          </a:p>
        </p:txBody>
      </p:sp>
      <p:grpSp>
        <p:nvGrpSpPr>
          <p:cNvPr id="9" name="Group 8"/>
          <p:cNvGrpSpPr/>
          <p:nvPr/>
        </p:nvGrpSpPr>
        <p:grpSpPr>
          <a:xfrm>
            <a:off x="2370688" y="2440550"/>
            <a:ext cx="4396457" cy="4131607"/>
            <a:chOff x="2370688" y="760767"/>
            <a:chExt cx="4396457" cy="4131607"/>
          </a:xfrm>
        </p:grpSpPr>
        <p:grpSp>
          <p:nvGrpSpPr>
            <p:cNvPr id="7" name="Group 6"/>
            <p:cNvGrpSpPr/>
            <p:nvPr/>
          </p:nvGrpSpPr>
          <p:grpSpPr>
            <a:xfrm>
              <a:off x="2370688" y="760767"/>
              <a:ext cx="4396457" cy="4131607"/>
              <a:chOff x="2370688" y="760767"/>
              <a:chExt cx="4396457" cy="4131607"/>
            </a:xfrm>
          </p:grpSpPr>
          <p:pic>
            <p:nvPicPr>
              <p:cNvPr id="5" name="Picture 4" descr="low_a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88" y="760767"/>
                <a:ext cx="4396457" cy="3426650"/>
              </a:xfrm>
              <a:prstGeom prst="rect">
                <a:avLst/>
              </a:prstGeom>
            </p:spPr>
          </p:pic>
          <p:sp>
            <p:nvSpPr>
              <p:cNvPr id="6" name="Rectangle 5"/>
              <p:cNvSpPr/>
              <p:nvPr/>
            </p:nvSpPr>
            <p:spPr>
              <a:xfrm>
                <a:off x="2370688" y="3994059"/>
                <a:ext cx="4396457" cy="89831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793971" y="3994059"/>
              <a:ext cx="2033088"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sp>
        <p:nvSpPr>
          <p:cNvPr id="10" name="TextBox 9"/>
          <p:cNvSpPr txBox="1"/>
          <p:nvPr/>
        </p:nvSpPr>
        <p:spPr>
          <a:xfrm>
            <a:off x="960257" y="320293"/>
            <a:ext cx="7552717" cy="707886"/>
          </a:xfrm>
          <a:prstGeom prst="rect">
            <a:avLst/>
          </a:prstGeom>
          <a:noFill/>
        </p:spPr>
        <p:txBody>
          <a:bodyPr wrap="square" rtlCol="0">
            <a:spAutoFit/>
          </a:bodyPr>
          <a:lstStyle/>
          <a:p>
            <a:r>
              <a:rPr lang="en-US" sz="4000" dirty="0" smtClean="0"/>
              <a:t>Low </a:t>
            </a:r>
            <a:r>
              <a:rPr lang="en-US" sz="4000" dirty="0" err="1" smtClean="0"/>
              <a:t>planetesimal</a:t>
            </a:r>
            <a:r>
              <a:rPr lang="en-US" sz="4000" dirty="0" smtClean="0"/>
              <a:t> accretion regime</a:t>
            </a:r>
            <a:endParaRPr lang="en-US" sz="4000" dirty="0"/>
          </a:p>
        </p:txBody>
      </p:sp>
      <p:sp>
        <p:nvSpPr>
          <p:cNvPr id="11" name="TextBox 10"/>
          <p:cNvSpPr txBox="1"/>
          <p:nvPr/>
        </p:nvSpPr>
        <p:spPr>
          <a:xfrm>
            <a:off x="4229504" y="4075708"/>
            <a:ext cx="765789"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
        <p:nvSpPr>
          <p:cNvPr id="12" name="TextBox 11"/>
          <p:cNvSpPr txBox="1"/>
          <p:nvPr/>
        </p:nvSpPr>
        <p:spPr>
          <a:xfrm>
            <a:off x="4400110" y="3227876"/>
            <a:ext cx="783447" cy="430887"/>
          </a:xfrm>
          <a:prstGeom prst="rect">
            <a:avLst/>
          </a:prstGeom>
          <a:noFill/>
        </p:spPr>
        <p:txBody>
          <a:bodyPr wrap="square" rtlCol="0">
            <a:spAutoFit/>
          </a:bodyPr>
          <a:lstStyle/>
          <a:p>
            <a:r>
              <a:rPr lang="en-US" sz="2200" dirty="0" err="1" smtClean="0">
                <a:solidFill>
                  <a:schemeClr val="bg1"/>
                </a:solidFill>
              </a:rPr>
              <a:t>M</a:t>
            </a:r>
            <a:r>
              <a:rPr lang="en-US" sz="2200" baseline="-25000" dirty="0" err="1" smtClean="0">
                <a:solidFill>
                  <a:schemeClr val="bg1"/>
                </a:solidFill>
              </a:rPr>
              <a:t>atm</a:t>
            </a:r>
            <a:endParaRPr lang="en-US" sz="2200" baseline="-25000" dirty="0">
              <a:solidFill>
                <a:schemeClr val="bg1"/>
              </a:solidFill>
            </a:endParaRPr>
          </a:p>
        </p:txBody>
      </p:sp>
      <p:sp>
        <p:nvSpPr>
          <p:cNvPr id="13" name="Rectangle 12"/>
          <p:cNvSpPr/>
          <p:nvPr/>
        </p:nvSpPr>
        <p:spPr>
          <a:xfrm>
            <a:off x="2370687" y="2440550"/>
            <a:ext cx="4396457" cy="413160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7618"/>
      </p:ext>
    </p:extLst>
  </p:cSld>
  <p:clrMapOvr>
    <a:masterClrMapping/>
  </p:clrMapOvr>
  <mc:AlternateContent xmlns:mc="http://schemas.openxmlformats.org/markup-compatibility/2006" xmlns:p14="http://schemas.microsoft.com/office/powerpoint/2010/main">
    <mc:Choice Requires="p14">
      <p:transition spd="slow" p14:dur="2000" advTm="10993"/>
    </mc:Choice>
    <mc:Fallback xmlns="">
      <p:transition xmlns:p14="http://schemas.microsoft.com/office/powerpoint/2010/main" spd="slow" advTm="10993"/>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33" y="463249"/>
            <a:ext cx="4071584" cy="6143625"/>
          </a:xfrm>
        </p:spPr>
        <p:txBody>
          <a:bodyPr>
            <a:normAutofit/>
          </a:bodyPr>
          <a:lstStyle/>
          <a:p>
            <a:pPr marL="0" indent="0">
              <a:buNone/>
            </a:pPr>
            <a:endParaRPr lang="en-US" sz="2800" dirty="0" smtClean="0"/>
          </a:p>
          <a:p>
            <a:pPr marL="0" indent="0">
              <a:buNone/>
            </a:pPr>
            <a:endParaRPr lang="en-US" sz="2800" dirty="0" smtClean="0"/>
          </a:p>
          <a:p>
            <a:pPr marL="0" indent="0">
              <a:buNone/>
            </a:pPr>
            <a:r>
              <a:rPr lang="en-US" sz="2800" dirty="0" err="1" smtClean="0">
                <a:solidFill>
                  <a:srgbClr val="FFFF00"/>
                </a:solidFill>
              </a:rPr>
              <a:t>M</a:t>
            </a:r>
            <a:r>
              <a:rPr lang="en-US" sz="2800" baseline="-25000" dirty="0" err="1" smtClean="0">
                <a:solidFill>
                  <a:srgbClr val="FFFF00"/>
                </a:solidFill>
              </a:rPr>
              <a:t>atm</a:t>
            </a:r>
            <a:r>
              <a:rPr lang="en-US" sz="2800" dirty="0" smtClean="0"/>
              <a:t> is a function of </a:t>
            </a:r>
            <a:r>
              <a:rPr lang="en-US" sz="2800" dirty="0" smtClean="0">
                <a:solidFill>
                  <a:srgbClr val="FFFF00"/>
                </a:solidFill>
              </a:rPr>
              <a:t>time</a:t>
            </a:r>
          </a:p>
          <a:p>
            <a:pPr marL="0" indent="0">
              <a:buNone/>
            </a:pPr>
            <a:endParaRPr lang="en-US" sz="2800" dirty="0" smtClean="0"/>
          </a:p>
          <a:p>
            <a:pPr marL="0" indent="0">
              <a:buNone/>
            </a:pPr>
            <a:r>
              <a:rPr lang="en-US" sz="2800" dirty="0" smtClean="0"/>
              <a:t> =&gt; EVERY core can have </a:t>
            </a:r>
          </a:p>
          <a:p>
            <a:pPr marL="0" indent="0" algn="ctr">
              <a:buNone/>
            </a:pP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endParaRPr lang="en-US" sz="2800" baseline="-25000" dirty="0" smtClean="0"/>
          </a:p>
          <a:p>
            <a:pPr marL="0" indent="0">
              <a:buNone/>
            </a:pPr>
            <a:endParaRPr lang="en-US" sz="2800" baseline="-25000" dirty="0" smtClean="0"/>
          </a:p>
          <a:p>
            <a:pPr marL="0" indent="0">
              <a:buNone/>
            </a:pPr>
            <a:endParaRPr lang="en-US" sz="2800" baseline="-25000" dirty="0" smtClean="0"/>
          </a:p>
          <a:p>
            <a:pPr>
              <a:buFont typeface="Symbol" charset="0"/>
              <a:buChar char=""/>
            </a:pPr>
            <a:r>
              <a:rPr lang="en-US" sz="2800" dirty="0" smtClean="0">
                <a:solidFill>
                  <a:srgbClr val="FFFF00"/>
                </a:solidFill>
              </a:rPr>
              <a:t>“critical core mass”</a:t>
            </a:r>
          </a:p>
          <a:p>
            <a:pPr marL="0" indent="0">
              <a:buNone/>
            </a:pPr>
            <a:r>
              <a:rPr lang="en-US" sz="2800" dirty="0"/>
              <a:t> </a:t>
            </a:r>
            <a:r>
              <a:rPr lang="en-US" sz="2800" dirty="0" smtClean="0"/>
              <a:t>   </a:t>
            </a:r>
            <a:r>
              <a:rPr lang="en-US" sz="2800" dirty="0" err="1" smtClean="0"/>
              <a:t>M</a:t>
            </a:r>
            <a:r>
              <a:rPr lang="en-US" sz="2800" baseline="-25000" dirty="0" err="1" smtClean="0"/>
              <a:t>crit</a:t>
            </a:r>
            <a:r>
              <a:rPr lang="en-US" sz="2800" dirty="0" smtClean="0"/>
              <a:t> = </a:t>
            </a:r>
            <a:r>
              <a:rPr lang="en-US" sz="2800" dirty="0" err="1" smtClean="0"/>
              <a:t>M</a:t>
            </a:r>
            <a:r>
              <a:rPr lang="en-US" sz="2800" baseline="-25000" dirty="0" err="1" smtClean="0"/>
              <a:t>core</a:t>
            </a:r>
            <a:r>
              <a:rPr lang="en-US" sz="2800" dirty="0" smtClean="0"/>
              <a:t> for which</a:t>
            </a:r>
          </a:p>
          <a:p>
            <a:pPr marL="0" indent="0">
              <a:buNone/>
            </a:pPr>
            <a:r>
              <a:rPr lang="en-US" sz="2800" dirty="0" smtClean="0"/>
              <a:t>    </a:t>
            </a:r>
            <a:r>
              <a:rPr lang="en-US" sz="2800" dirty="0" err="1" smtClean="0"/>
              <a:t>M</a:t>
            </a:r>
            <a:r>
              <a:rPr lang="en-US" sz="2800" baseline="-25000" dirty="0" err="1" smtClean="0"/>
              <a:t>atm</a:t>
            </a:r>
            <a:r>
              <a:rPr lang="en-US" sz="2800" dirty="0" smtClean="0"/>
              <a:t>(</a:t>
            </a:r>
            <a:r>
              <a:rPr lang="en-US" sz="2800" dirty="0" err="1" smtClean="0"/>
              <a:t>t</a:t>
            </a:r>
            <a:r>
              <a:rPr lang="en-US" sz="2800" baseline="-25000" dirty="0" err="1" smtClean="0"/>
              <a:t>disk</a:t>
            </a:r>
            <a:r>
              <a:rPr lang="en-US" sz="2800" dirty="0" smtClean="0"/>
              <a:t>) ~ </a:t>
            </a:r>
            <a:r>
              <a:rPr lang="en-US" sz="2800" dirty="0" err="1" smtClean="0"/>
              <a:t>M</a:t>
            </a:r>
            <a:r>
              <a:rPr lang="en-US" sz="2800" baseline="-25000" dirty="0" err="1" smtClean="0"/>
              <a:t>core</a:t>
            </a:r>
            <a:endParaRPr lang="en-US" sz="2800" dirty="0"/>
          </a:p>
          <a:p>
            <a:pPr marL="0" indent="0">
              <a:buNone/>
            </a:pPr>
            <a:endParaRPr lang="en-US" sz="2800" baseline="-25000" dirty="0">
              <a:solidFill>
                <a:srgbClr val="FFFF00"/>
              </a:solidFill>
            </a:endParaRPr>
          </a:p>
        </p:txBody>
      </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046074" y="265450"/>
            <a:ext cx="2653096" cy="5871063"/>
            <a:chOff x="5383188" y="470384"/>
            <a:chExt cx="2653096" cy="5871063"/>
          </a:xfrm>
        </p:grpSpPr>
        <p:pic>
          <p:nvPicPr>
            <p:cNvPr id="16" name="Picture 15" descr="KH_core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188" y="470384"/>
              <a:ext cx="2535231" cy="5871063"/>
            </a:xfrm>
            <a:prstGeom prst="rect">
              <a:avLst/>
            </a:prstGeom>
          </p:spPr>
        </p:pic>
        <p:sp>
          <p:nvSpPr>
            <p:cNvPr id="17" name="TextBox 16"/>
            <p:cNvSpPr txBox="1"/>
            <p:nvPr/>
          </p:nvSpPr>
          <p:spPr>
            <a:xfrm>
              <a:off x="6229133" y="874058"/>
              <a:ext cx="71107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8" name="TextBox 17"/>
            <p:cNvSpPr txBox="1"/>
            <p:nvPr/>
          </p:nvSpPr>
          <p:spPr>
            <a:xfrm>
              <a:off x="6217812" y="2481007"/>
              <a:ext cx="706718"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9" name="TextBox 18"/>
            <p:cNvSpPr txBox="1"/>
            <p:nvPr/>
          </p:nvSpPr>
          <p:spPr>
            <a:xfrm>
              <a:off x="6237070" y="4846619"/>
              <a:ext cx="79614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20" name="TextBox 19"/>
            <p:cNvSpPr txBox="1"/>
            <p:nvPr/>
          </p:nvSpPr>
          <p:spPr>
            <a:xfrm>
              <a:off x="6990823" y="674003"/>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smtClean="0">
                  <a:solidFill>
                    <a:srgbClr val="000000"/>
                  </a:solidFill>
                </a:rPr>
                <a:t>1</a:t>
              </a:r>
              <a:r>
                <a:rPr lang="en-US" dirty="0" smtClean="0">
                  <a:solidFill>
                    <a:srgbClr val="000000"/>
                  </a:solidFill>
                </a:rPr>
                <a:t>)</a:t>
              </a:r>
              <a:endParaRPr lang="en-US" baseline="-25000" dirty="0">
                <a:solidFill>
                  <a:srgbClr val="000000"/>
                </a:solidFill>
              </a:endParaRPr>
            </a:p>
          </p:txBody>
        </p:sp>
        <p:cxnSp>
          <p:nvCxnSpPr>
            <p:cNvPr id="21" name="Straight Connector 20"/>
            <p:cNvCxnSpPr/>
            <p:nvPr/>
          </p:nvCxnSpPr>
          <p:spPr>
            <a:xfrm flipV="1">
              <a:off x="6940208" y="945928"/>
              <a:ext cx="140042" cy="13647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90823" y="1819638"/>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2</a:t>
              </a:r>
              <a:r>
                <a:rPr lang="en-US" dirty="0" smtClean="0">
                  <a:solidFill>
                    <a:srgbClr val="000000"/>
                  </a:solidFill>
                </a:rPr>
                <a:t>)</a:t>
              </a:r>
              <a:endParaRPr lang="en-US" baseline="-25000" dirty="0">
                <a:solidFill>
                  <a:srgbClr val="000000"/>
                </a:solidFill>
              </a:endParaRPr>
            </a:p>
          </p:txBody>
        </p:sp>
        <p:cxnSp>
          <p:nvCxnSpPr>
            <p:cNvPr id="23" name="Straight Connector 22"/>
            <p:cNvCxnSpPr/>
            <p:nvPr/>
          </p:nvCxnSpPr>
          <p:spPr>
            <a:xfrm flipV="1">
              <a:off x="6838157" y="2188970"/>
              <a:ext cx="242093" cy="204564"/>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74297" y="4346498"/>
              <a:ext cx="1885982"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3</a:t>
              </a:r>
              <a:r>
                <a:rPr lang="en-US" dirty="0" smtClean="0">
                  <a:solidFill>
                    <a:srgbClr val="000000"/>
                  </a:solidFill>
                </a:rPr>
                <a:t>) ~ </a:t>
              </a:r>
              <a:r>
                <a:rPr lang="en-US" dirty="0" err="1" smtClean="0">
                  <a:solidFill>
                    <a:srgbClr val="000000"/>
                  </a:solidFill>
                </a:rPr>
                <a:t>M</a:t>
              </a:r>
              <a:r>
                <a:rPr lang="en-US" baseline="-25000" dirty="0" err="1" smtClean="0">
                  <a:solidFill>
                    <a:srgbClr val="000000"/>
                  </a:solidFill>
                </a:rPr>
                <a:t>core</a:t>
              </a:r>
              <a:endParaRPr lang="en-US" baseline="-25000" dirty="0">
                <a:solidFill>
                  <a:srgbClr val="000000"/>
                </a:solidFill>
              </a:endParaRPr>
            </a:p>
          </p:txBody>
        </p:sp>
      </p:grpSp>
      <p:sp>
        <p:nvSpPr>
          <p:cNvPr id="5" name="TextBox 4"/>
          <p:cNvSpPr txBox="1"/>
          <p:nvPr/>
        </p:nvSpPr>
        <p:spPr>
          <a:xfrm>
            <a:off x="222497" y="433217"/>
            <a:ext cx="5687983" cy="646331"/>
          </a:xfrm>
          <a:prstGeom prst="rect">
            <a:avLst/>
          </a:prstGeom>
          <a:noFill/>
        </p:spPr>
        <p:txBody>
          <a:bodyPr wrap="square" rtlCol="0">
            <a:spAutoFit/>
          </a:bodyPr>
          <a:lstStyle/>
          <a:p>
            <a:r>
              <a:rPr lang="en-US" sz="3600" dirty="0" smtClean="0"/>
              <a:t>Kelvin-Helmholtz contraction</a:t>
            </a:r>
            <a:endParaRPr lang="en-US" sz="3600" dirty="0"/>
          </a:p>
        </p:txBody>
      </p:sp>
    </p:spTree>
    <p:extLst>
      <p:ext uri="{BB962C8B-B14F-4D97-AF65-F5344CB8AC3E}">
        <p14:creationId xmlns:p14="http://schemas.microsoft.com/office/powerpoint/2010/main" val="3000247420"/>
      </p:ext>
    </p:extLst>
  </p:cSld>
  <p:clrMapOvr>
    <a:masterClrMapping/>
  </p:clrMapOvr>
  <mc:AlternateContent xmlns:mc="http://schemas.openxmlformats.org/markup-compatibility/2006" xmlns:p14="http://schemas.microsoft.com/office/powerpoint/2010/main">
    <mc:Choice Requires="p14">
      <p:transition p14:dur="0" advTm="7113"/>
    </mc:Choice>
    <mc:Fallback xmlns="">
      <p:transition xmlns:p14="http://schemas.microsoft.com/office/powerpoint/2010/main" advTm="7113"/>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26618</TotalTime>
  <Words>1795</Words>
  <Application>Microsoft Macintosh PowerPoint</Application>
  <PresentationFormat>On-screen Show (4:3)</PresentationFormat>
  <Paragraphs>175</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 Black </vt:lpstr>
      <vt:lpstr>On the Minimum Core Mass for Giant Planet Formation</vt:lpstr>
      <vt:lpstr>Giant planet formation requires fast core growth</vt:lpstr>
      <vt:lpstr>PowerPoint Presentation</vt:lpstr>
      <vt:lpstr>Core Accretion at high planetesimal accretion rates yields steady state</vt:lpstr>
      <vt:lpstr>PowerPoint Presentation</vt:lpstr>
      <vt:lpstr>Planetesimal accretion is not constant at a given location throughout disk life</vt:lpstr>
      <vt:lpstr>Planetesimal accretion is not constant at a given location throughout disk life</vt:lpstr>
      <vt:lpstr>PowerPoint Presentation</vt:lpstr>
      <vt:lpstr>PowerPoint Presentation</vt:lpstr>
      <vt:lpstr>PowerPoint Presentation</vt:lpstr>
      <vt:lpstr>Model Assumptions</vt:lpstr>
      <vt:lpstr>Static profiles connected by global cooling equation  </vt:lpstr>
      <vt:lpstr>PowerPoint Presentation</vt:lpstr>
      <vt:lpstr>PowerPoint Presentation</vt:lpstr>
      <vt:lpstr>   Adiabatic gradient                 is                            variable for realistic EOS</vt:lpstr>
      <vt:lpstr>   Adiabatic gradient                 is                            variable for realistic EOS</vt:lpstr>
      <vt:lpstr>   Adiabatic gradient                 is                            variable for realistic EOS</vt:lpstr>
      <vt:lpstr>   Adiabatic gradient                 is                            variable for realistic EOS</vt:lpstr>
      <vt:lpstr>   Adiabatic gradient                 is                            variable for realistic EOS</vt:lpstr>
      <vt:lpstr>Variations in       due to non-ideal EOS effects INCREASE Mcrit</vt:lpstr>
      <vt:lpstr>PowerPoint Presentation</vt:lpstr>
      <vt:lpstr>PowerPoint Presentation</vt:lpstr>
      <vt:lpstr>Grain growth opacity DECREASES Mcrit</vt:lpstr>
      <vt:lpstr>Grain growth opacity DECREASES Mcrit</vt:lpstr>
      <vt:lpstr>Coagulation p=2.5 may decrease Mcrit by up to one order of magnitude!</vt:lpstr>
      <vt:lpstr>Summary</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262</cp:revision>
  <dcterms:created xsi:type="dcterms:W3CDTF">2013-05-20T23:08:21Z</dcterms:created>
  <dcterms:modified xsi:type="dcterms:W3CDTF">2015-09-22T22:00:15Z</dcterms:modified>
</cp:coreProperties>
</file>