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70" r:id="rId4"/>
    <p:sldId id="285" r:id="rId5"/>
    <p:sldId id="258" r:id="rId6"/>
    <p:sldId id="276" r:id="rId7"/>
    <p:sldId id="277" r:id="rId8"/>
    <p:sldId id="274" r:id="rId9"/>
    <p:sldId id="259" r:id="rId10"/>
    <p:sldId id="291" r:id="rId11"/>
    <p:sldId id="292" r:id="rId12"/>
    <p:sldId id="293" r:id="rId13"/>
    <p:sldId id="303" r:id="rId14"/>
    <p:sldId id="302" r:id="rId15"/>
    <p:sldId id="295" r:id="rId16"/>
    <p:sldId id="265" r:id="rId17"/>
    <p:sldId id="296" r:id="rId18"/>
    <p:sldId id="297" r:id="rId19"/>
    <p:sldId id="298" r:id="rId20"/>
    <p:sldId id="299"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57"/>
            <p14:sldId id="270"/>
            <p14:sldId id="285"/>
            <p14:sldId id="258"/>
            <p14:sldId id="276"/>
            <p14:sldId id="277"/>
            <p14:sldId id="274"/>
            <p14:sldId id="259"/>
          </p14:sldIdLst>
        </p14:section>
        <p14:section name="Untitled Section" id="{E95DD4B7-C620-3B47-BD4C-68460915B0CF}">
          <p14:sldIdLst>
            <p14:sldId id="291"/>
            <p14:sldId id="292"/>
            <p14:sldId id="293"/>
            <p14:sldId id="303"/>
            <p14:sldId id="302"/>
            <p14:sldId id="295"/>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varScale="1">
        <p:scale>
          <a:sx n="90" d="100"/>
          <a:sy n="90" d="100"/>
        </p:scale>
        <p:origin x="-156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3</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16</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the atmospheric evolutionary time</a:t>
            </a:r>
            <a:endParaRPr lang="en-US" sz="3200" dirty="0"/>
          </a:p>
        </p:txBody>
      </p:sp>
      <p:grpSp>
        <p:nvGrpSpPr>
          <p:cNvPr id="6" name="Group 5"/>
          <p:cNvGrpSpPr/>
          <p:nvPr/>
        </p:nvGrpSpPr>
        <p:grpSpPr>
          <a:xfrm>
            <a:off x="3027885" y="501824"/>
            <a:ext cx="584168" cy="450291"/>
            <a:chOff x="3046593" y="236149"/>
            <a:chExt cx="584168" cy="450291"/>
          </a:xfrm>
        </p:grpSpPr>
        <p:sp>
          <p:nvSpPr>
            <p:cNvPr id="4" name="Isosceles Triangle 3"/>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pic>
        <p:nvPicPr>
          <p:cNvPr id="10" name="Picture 9" descr="tplo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77" y="1589578"/>
            <a:ext cx="6874043" cy="4638519"/>
          </a:xfrm>
          <a:prstGeom prst="rect">
            <a:avLst/>
          </a:prstGeom>
        </p:spPr>
      </p:pic>
      <p:sp>
        <p:nvSpPr>
          <p:cNvPr id="11" name="TextBox 10"/>
          <p:cNvSpPr txBox="1"/>
          <p:nvPr/>
        </p:nvSpPr>
        <p:spPr>
          <a:xfrm>
            <a:off x="3956117" y="1530008"/>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2" name="TextBox 11"/>
          <p:cNvSpPr txBox="1"/>
          <p:nvPr/>
        </p:nvSpPr>
        <p:spPr>
          <a:xfrm>
            <a:off x="1280526" y="5664347"/>
            <a:ext cx="3269819" cy="523220"/>
          </a:xfrm>
          <a:prstGeom prst="rect">
            <a:avLst/>
          </a:prstGeom>
          <a:noFill/>
        </p:spPr>
        <p:txBody>
          <a:bodyPr wrap="square" rtlCol="0">
            <a:spAutoFit/>
          </a:bodyPr>
          <a:lstStyle/>
          <a:p>
            <a:r>
              <a:rPr lang="en-US" sz="1400" dirty="0" smtClean="0">
                <a:solidFill>
                  <a:schemeClr val="bg1"/>
                </a:solidFill>
              </a:rPr>
              <a:t>Ortho- and –</a:t>
            </a:r>
            <a:r>
              <a:rPr lang="en-US" sz="1400" dirty="0" err="1" smtClean="0">
                <a:solidFill>
                  <a:schemeClr val="bg1"/>
                </a:solidFill>
              </a:rPr>
              <a:t>parahydrogen</a:t>
            </a:r>
            <a:r>
              <a:rPr lang="en-US" sz="1400" dirty="0" smtClean="0">
                <a:solidFill>
                  <a:schemeClr val="bg1"/>
                </a:solidFill>
              </a:rPr>
              <a:t> in thermal equilibrium, ISM opacity</a:t>
            </a:r>
            <a:endParaRPr lang="en-US" sz="1400" dirty="0">
              <a:solidFill>
                <a:schemeClr val="bg1"/>
              </a:solidFill>
            </a:endParaRPr>
          </a:p>
        </p:txBody>
      </p:sp>
      <p:sp>
        <p:nvSpPr>
          <p:cNvPr id="13" name="TextBox 12"/>
          <p:cNvSpPr txBox="1"/>
          <p:nvPr/>
        </p:nvSpPr>
        <p:spPr>
          <a:xfrm>
            <a:off x="5347704" y="591047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691805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1458"/>
            <a:ext cx="8229600" cy="1143000"/>
          </a:xfrm>
        </p:spPr>
        <p:txBody>
          <a:bodyPr/>
          <a:lstStyle/>
          <a:p>
            <a:r>
              <a:rPr lang="en-US" dirty="0" smtClean="0"/>
              <a:t>Critical Core Mass</a:t>
            </a:r>
            <a:endParaRPr lang="en-US" dirty="0"/>
          </a:p>
        </p:txBody>
      </p:sp>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242008"/>
            <a:ext cx="6864688" cy="5161420"/>
          </a:xfrm>
          <a:prstGeom prst="rect">
            <a:avLst/>
          </a:prstGeom>
        </p:spPr>
      </p:pic>
      <p:sp>
        <p:nvSpPr>
          <p:cNvPr id="10" name="TextBox 9"/>
          <p:cNvSpPr txBox="1"/>
          <p:nvPr/>
        </p:nvSpPr>
        <p:spPr>
          <a:xfrm>
            <a:off x="1269317" y="598441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0590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fontScale="92500" lnSpcReduction="20000"/>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r>
              <a:rPr lang="en-US" sz="2800" dirty="0" smtClean="0">
                <a:solidFill>
                  <a:srgbClr val="FFFF00"/>
                </a:solidFill>
              </a:rPr>
              <a:t>Static profiles </a:t>
            </a:r>
            <a:r>
              <a:rPr lang="en-US" sz="2800" dirty="0" smtClean="0">
                <a:solidFill>
                  <a:srgbClr val="FFFFFF"/>
                </a:solidFill>
              </a:rPr>
              <a:t>connected by global </a:t>
            </a:r>
            <a:r>
              <a:rPr lang="en-US" sz="2800" dirty="0" smtClean="0">
                <a:solidFill>
                  <a:srgbClr val="FFFF00"/>
                </a:solidFill>
              </a:rPr>
              <a:t>cooling</a:t>
            </a:r>
            <a:r>
              <a:rPr lang="en-US" sz="2800" dirty="0" smtClean="0">
                <a:solidFill>
                  <a:srgbClr val="FFFFFF"/>
                </a:solidFill>
              </a:rPr>
              <a:t> </a:t>
            </a:r>
            <a:r>
              <a:rPr lang="en-US" sz="2800" dirty="0" smtClean="0">
                <a:solidFill>
                  <a:srgbClr val="FFFF00"/>
                </a:solidFill>
              </a:rPr>
              <a:t>equation</a:t>
            </a:r>
            <a:r>
              <a:rPr lang="en-US" sz="2800" dirty="0" smtClean="0">
                <a:solidFill>
                  <a:srgbClr val="FFFFFF"/>
                </a:solidFill>
              </a:rPr>
              <a:t>, </a:t>
            </a:r>
          </a:p>
          <a:p>
            <a:pPr marL="0" indent="0">
              <a:buNone/>
            </a:pPr>
            <a:r>
              <a:rPr lang="en-US" sz="2800" i="1" dirty="0" smtClean="0">
                <a:solidFill>
                  <a:srgbClr val="FFFF00"/>
                </a:solidFill>
              </a:rPr>
              <a:t>        L ~ -</a:t>
            </a:r>
            <a:r>
              <a:rPr lang="en-US" sz="2800" i="1" dirty="0" err="1" smtClean="0">
                <a:solidFill>
                  <a:srgbClr val="FFFF00"/>
                </a:solidFill>
              </a:rPr>
              <a:t>dE</a:t>
            </a:r>
            <a:r>
              <a:rPr lang="en-US" sz="2800" i="1" dirty="0" smtClean="0">
                <a:solidFill>
                  <a:srgbClr val="FFFF00"/>
                </a:solidFill>
              </a:rPr>
              <a:t>/</a:t>
            </a:r>
            <a:r>
              <a:rPr lang="en-US" sz="2800" i="1" dirty="0" err="1" smtClean="0">
                <a:solidFill>
                  <a:srgbClr val="FFFF00"/>
                </a:solidFill>
              </a:rPr>
              <a:t>dt</a:t>
            </a:r>
            <a:endParaRPr lang="en-US" sz="2800" dirty="0" smtClean="0">
              <a:solidFill>
                <a:srgbClr val="FFFF00"/>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21671</TotalTime>
  <Words>1735</Words>
  <Application>Microsoft Macintosh PowerPoint</Application>
  <PresentationFormat>On-screen Show (4:3)</PresentationFormat>
  <Paragraphs>176</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Minimum Core Masses for Giant Planet Formation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Variations in       due to non-ideal EOS effects INCREASE the atmospheric evolutionary time</vt:lpstr>
      <vt:lpstr>Critical Core Mass</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237</cp:revision>
  <dcterms:created xsi:type="dcterms:W3CDTF">2013-05-20T23:08:21Z</dcterms:created>
  <dcterms:modified xsi:type="dcterms:W3CDTF">2015-03-18T22:12:18Z</dcterms:modified>
</cp:coreProperties>
</file>