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05" r:id="rId3"/>
    <p:sldId id="306" r:id="rId4"/>
    <p:sldId id="307" r:id="rId5"/>
    <p:sldId id="257" r:id="rId6"/>
    <p:sldId id="270" r:id="rId7"/>
    <p:sldId id="285" r:id="rId8"/>
    <p:sldId id="258" r:id="rId9"/>
    <p:sldId id="276" r:id="rId10"/>
    <p:sldId id="277" r:id="rId11"/>
    <p:sldId id="274" r:id="rId12"/>
    <p:sldId id="259" r:id="rId13"/>
    <p:sldId id="304" r:id="rId14"/>
    <p:sldId id="291" r:id="rId15"/>
    <p:sldId id="292" r:id="rId16"/>
    <p:sldId id="293" r:id="rId17"/>
    <p:sldId id="303" r:id="rId18"/>
    <p:sldId id="302" r:id="rId19"/>
    <p:sldId id="265" r:id="rId20"/>
    <p:sldId id="296" r:id="rId21"/>
    <p:sldId id="297" r:id="rId22"/>
    <p:sldId id="298" r:id="rId23"/>
    <p:sldId id="299" r:id="rId24"/>
    <p:sldId id="300" r:id="rId25"/>
    <p:sldId id="30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305"/>
            <p14:sldId id="306"/>
            <p14:sldId id="307"/>
            <p14:sldId id="257"/>
            <p14:sldId id="270"/>
            <p14:sldId id="285"/>
            <p14:sldId id="258"/>
            <p14:sldId id="276"/>
            <p14:sldId id="277"/>
            <p14:sldId id="274"/>
            <p14:sldId id="259"/>
            <p14:sldId id="304"/>
          </p14:sldIdLst>
        </p14:section>
        <p14:section name="Untitled Section" id="{E95DD4B7-C620-3B47-BD4C-68460915B0CF}">
          <p14:sldIdLst>
            <p14:sldId id="291"/>
            <p14:sldId id="292"/>
            <p14:sldId id="293"/>
            <p14:sldId id="303"/>
            <p14:sldId id="302"/>
            <p14:sldId id="265"/>
            <p14:sldId id="296"/>
            <p14:sldId id="297"/>
            <p14:sldId id="298"/>
            <p14:sldId id="299"/>
            <p14:sldId id="300"/>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378" autoAdjust="0"/>
  </p:normalViewPr>
  <p:slideViewPr>
    <p:cSldViewPr snapToGrid="0" snapToObjects="1">
      <p:cViewPr>
        <p:scale>
          <a:sx n="94" d="100"/>
          <a:sy n="94" d="100"/>
        </p:scale>
        <p:origin x="-144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9</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10</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11</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19</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a:t>
            </a:r>
            <a:r>
              <a:rPr lang="en-US" sz="3000" dirty="0" smtClean="0">
                <a:solidFill>
                  <a:srgbClr val="0000FF"/>
                </a:solidFill>
              </a:rPr>
              <a:t>STATE (EOS)</a:t>
            </a:r>
            <a:endParaRPr lang="en-US" sz="3000" dirty="0" smtClean="0">
              <a:solidFill>
                <a:srgbClr val="0000FF"/>
              </a:solidFill>
            </a:endParaRP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_vs_r_SPF1_tal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0" y="1354666"/>
            <a:ext cx="4364180" cy="3047999"/>
          </a:xfrm>
          <a:prstGeom prst="rect">
            <a:avLst/>
          </a:prstGeom>
        </p:spPr>
      </p:pic>
      <p:pic>
        <p:nvPicPr>
          <p:cNvPr id="5" name="Picture 4" descr="tplot_SPF1_tal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059" y="3683000"/>
            <a:ext cx="4427807" cy="3092437"/>
          </a:xfrm>
          <a:prstGeom prst="rect">
            <a:avLst/>
          </a:prstGeom>
        </p:spPr>
      </p:pic>
      <p:sp>
        <p:nvSpPr>
          <p:cNvPr id="6" name="Title 1"/>
          <p:cNvSpPr>
            <a:spLocks noGrp="1"/>
          </p:cNvSpPr>
          <p:nvPr>
            <p:ph type="title"/>
          </p:nvPr>
        </p:nvSpPr>
        <p:spPr>
          <a:xfrm>
            <a:off x="457200" y="225777"/>
            <a:ext cx="8229600" cy="1465583"/>
          </a:xfrm>
        </p:spPr>
        <p:txBody>
          <a:bodyPr>
            <a:normAutofit fontScale="90000"/>
          </a:bodyPr>
          <a:lstStyle/>
          <a:p>
            <a:r>
              <a:rPr lang="en-US" sz="4200" dirty="0">
                <a:solidFill>
                  <a:srgbClr val="FFFF00"/>
                </a:solidFill>
              </a:rPr>
              <a:t>Static profiles </a:t>
            </a:r>
            <a:r>
              <a:rPr lang="en-US" sz="4200" dirty="0">
                <a:solidFill>
                  <a:srgbClr val="FFFFFF"/>
                </a:solidFill>
              </a:rPr>
              <a:t>connected by global </a:t>
            </a:r>
            <a:r>
              <a:rPr lang="en-US" sz="4200" dirty="0">
                <a:solidFill>
                  <a:srgbClr val="FFFF00"/>
                </a:solidFill>
              </a:rPr>
              <a:t>cooling</a:t>
            </a:r>
            <a:r>
              <a:rPr lang="en-US" sz="4200" dirty="0">
                <a:solidFill>
                  <a:srgbClr val="FFFFFF"/>
                </a:solidFill>
              </a:rPr>
              <a:t> </a:t>
            </a:r>
            <a:r>
              <a:rPr lang="en-US" sz="4200" dirty="0" smtClean="0">
                <a:solidFill>
                  <a:srgbClr val="FFFF00"/>
                </a:solidFill>
              </a:rPr>
              <a:t>equation</a:t>
            </a:r>
            <a:r>
              <a:rPr lang="en-US" sz="4200" dirty="0" smtClean="0">
                <a:solidFill>
                  <a:srgbClr val="FFFFFF"/>
                </a:solidFill>
              </a:rPr>
              <a:t> </a:t>
            </a:r>
            <a:r>
              <a:rPr lang="en-US" dirty="0">
                <a:solidFill>
                  <a:srgbClr val="FFFFFF"/>
                </a:solidFill>
              </a:rPr>
              <a:t/>
            </a:r>
            <a:br>
              <a:rPr lang="en-US" dirty="0">
                <a:solidFill>
                  <a:srgbClr val="FFFFFF"/>
                </a:solidFill>
              </a:rPr>
            </a:br>
            <a:endParaRPr lang="en-US" dirty="0">
              <a:solidFill>
                <a:srgbClr val="FFFF00"/>
              </a:solidFill>
            </a:endParaRPr>
          </a:p>
        </p:txBody>
      </p:sp>
      <p:sp>
        <p:nvSpPr>
          <p:cNvPr id="8" name="Rectangle 7"/>
          <p:cNvSpPr/>
          <p:nvPr/>
        </p:nvSpPr>
        <p:spPr>
          <a:xfrm>
            <a:off x="4623059" y="2417826"/>
            <a:ext cx="2582333" cy="707886"/>
          </a:xfrm>
          <a:prstGeom prst="rect">
            <a:avLst/>
          </a:prstGeom>
          <a:scene3d>
            <a:camera prst="orthographicFront">
              <a:rot lat="0" lon="0" rev="18900000"/>
            </a:camera>
            <a:lightRig rig="threePt" dir="t"/>
          </a:scene3d>
        </p:spPr>
        <p:txBody>
          <a:bodyPr wrap="square">
            <a:spAutoFit/>
          </a:bodyPr>
          <a:lstStyle/>
          <a:p>
            <a:r>
              <a:rPr lang="en-US" sz="4000" i="1" dirty="0">
                <a:solidFill>
                  <a:srgbClr val="FFFF00"/>
                </a:solidFill>
              </a:rPr>
              <a:t>L ~ -</a:t>
            </a:r>
            <a:r>
              <a:rPr lang="en-US" sz="4000" i="1" dirty="0" err="1">
                <a:solidFill>
                  <a:srgbClr val="FFFF00"/>
                </a:solidFill>
              </a:rPr>
              <a:t>dE</a:t>
            </a:r>
            <a:r>
              <a:rPr lang="en-US" sz="4000" i="1" dirty="0">
                <a:solidFill>
                  <a:srgbClr val="FFFF00"/>
                </a:solidFill>
              </a:rPr>
              <a:t>/</a:t>
            </a:r>
            <a:r>
              <a:rPr lang="en-US" sz="4000" i="1" dirty="0" err="1">
                <a:solidFill>
                  <a:srgbClr val="FFFF00"/>
                </a:solidFill>
              </a:rPr>
              <a:t>dt</a:t>
            </a:r>
            <a:endParaRPr lang="en-US" sz="4000" dirty="0">
              <a:solidFill>
                <a:srgbClr val="FFFF00"/>
              </a:solidFill>
            </a:endParaRPr>
          </a:p>
        </p:txBody>
      </p:sp>
      <p:cxnSp>
        <p:nvCxnSpPr>
          <p:cNvPr id="9" name="Straight Arrow Connector 8"/>
          <p:cNvCxnSpPr/>
          <p:nvPr/>
        </p:nvCxnSpPr>
        <p:spPr>
          <a:xfrm>
            <a:off x="4722898" y="2295371"/>
            <a:ext cx="1203876" cy="1243602"/>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pic>
        <p:nvPicPr>
          <p:cNvPr id="12" name="Picture 11"/>
          <p:cNvPicPr/>
          <p:nvPr/>
        </p:nvPicPr>
        <p:blipFill>
          <a:blip r:embed="rId4"/>
          <a:stretch>
            <a:fillRect/>
          </a:stretch>
        </p:blipFill>
        <p:spPr>
          <a:xfrm>
            <a:off x="1190978" y="4642786"/>
            <a:ext cx="1998133" cy="818214"/>
          </a:xfrm>
          <a:prstGeom prst="rect">
            <a:avLst/>
          </a:prstGeom>
          <a:solidFill>
            <a:srgbClr val="FFFF00"/>
          </a:solidFill>
          <a:ln w="50800">
            <a:solidFill>
              <a:srgbClr val="0000FF"/>
            </a:solidFill>
          </a:ln>
        </p:spPr>
      </p:pic>
      <p:sp>
        <p:nvSpPr>
          <p:cNvPr id="13" name="TextBox 12"/>
          <p:cNvSpPr txBox="1"/>
          <p:nvPr/>
        </p:nvSpPr>
        <p:spPr>
          <a:xfrm>
            <a:off x="93071" y="5578115"/>
            <a:ext cx="4529988" cy="1200328"/>
          </a:xfrm>
          <a:prstGeom prst="rect">
            <a:avLst/>
          </a:prstGeom>
          <a:noFill/>
        </p:spPr>
        <p:txBody>
          <a:bodyPr wrap="square" rtlCol="0">
            <a:spAutoFit/>
          </a:bodyPr>
          <a:lstStyle/>
          <a:p>
            <a:r>
              <a:rPr lang="en-US" sz="2400" dirty="0" smtClean="0">
                <a:solidFill>
                  <a:srgbClr val="FFFF00"/>
                </a:solidFill>
              </a:rPr>
              <a:t>Adiabatic gradient </a:t>
            </a:r>
            <a:r>
              <a:rPr lang="en-US" sz="2400" dirty="0" smtClean="0"/>
              <a:t>relates </a:t>
            </a:r>
            <a:r>
              <a:rPr lang="en-US" sz="2400" i="1" dirty="0" smtClean="0">
                <a:solidFill>
                  <a:srgbClr val="FFFF00"/>
                </a:solidFill>
              </a:rPr>
              <a:t>P</a:t>
            </a:r>
            <a:r>
              <a:rPr lang="en-US" sz="2400" dirty="0" smtClean="0"/>
              <a:t>, </a:t>
            </a:r>
            <a:r>
              <a:rPr lang="en-US" sz="2400" i="1" dirty="0" smtClean="0">
                <a:solidFill>
                  <a:srgbClr val="FFFF00"/>
                </a:solidFill>
              </a:rPr>
              <a:t>T</a:t>
            </a:r>
            <a:r>
              <a:rPr lang="en-US" sz="2400" dirty="0" smtClean="0"/>
              <a:t>, </a:t>
            </a:r>
            <a:r>
              <a:rPr lang="en-US" sz="2400" i="1" dirty="0" smtClean="0">
                <a:solidFill>
                  <a:srgbClr val="FFFF00"/>
                </a:solidFill>
              </a:rPr>
              <a:t>rho</a:t>
            </a:r>
            <a:r>
              <a:rPr lang="en-US" sz="2400" dirty="0" smtClean="0"/>
              <a:t> =&gt; determines atmospheric profile and </a:t>
            </a:r>
            <a:r>
              <a:rPr lang="en-US" sz="2400" dirty="0" err="1" smtClean="0"/>
              <a:t>parametrizes</a:t>
            </a:r>
            <a:r>
              <a:rPr lang="en-US" sz="2400" dirty="0" smtClean="0"/>
              <a:t> </a:t>
            </a:r>
            <a:r>
              <a:rPr lang="en-US" sz="2400" dirty="0" smtClean="0">
                <a:solidFill>
                  <a:srgbClr val="FFFF00"/>
                </a:solidFill>
              </a:rPr>
              <a:t>EOS</a:t>
            </a:r>
            <a:r>
              <a:rPr lang="en-US" sz="2400" dirty="0" smtClean="0"/>
              <a:t>  </a:t>
            </a:r>
            <a:endParaRPr lang="en-US" sz="2400" dirty="0"/>
          </a:p>
        </p:txBody>
      </p:sp>
      <p:sp>
        <p:nvSpPr>
          <p:cNvPr id="14" name="TextBox 13"/>
          <p:cNvSpPr txBox="1"/>
          <p:nvPr/>
        </p:nvSpPr>
        <p:spPr>
          <a:xfrm>
            <a:off x="242285" y="3996484"/>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5" name="TextBox 14"/>
          <p:cNvSpPr txBox="1"/>
          <p:nvPr/>
        </p:nvSpPr>
        <p:spPr>
          <a:xfrm>
            <a:off x="4781389" y="6397945"/>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Tree>
    <p:extLst>
      <p:ext uri="{BB962C8B-B14F-4D97-AF65-F5344CB8AC3E}">
        <p14:creationId xmlns:p14="http://schemas.microsoft.com/office/powerpoint/2010/main" val="17772887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5590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639466" y="2787477"/>
                  <a:ext cx="2009603" cy="577229"/>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cxnSp>
          <p:nvCxnSpPr>
            <p:cNvPr id="21" name="Straight Arrow Connector 20"/>
            <p:cNvCxnSpPr/>
            <p:nvPr/>
          </p:nvCxnSpPr>
          <p:spPr>
            <a:xfrm flipH="1" flipV="1">
              <a:off x="2810492" y="423985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286041" y="423985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31458"/>
            <a:ext cx="8229600" cy="1143000"/>
          </a:xfrm>
        </p:spPr>
        <p:txBody>
          <a:bodyPr/>
          <a:lstStyle/>
          <a:p>
            <a:r>
              <a:rPr lang="en-US" dirty="0" smtClean="0"/>
              <a:t>Critical Core Mass</a:t>
            </a:r>
            <a:endParaRPr lang="en-US" dirty="0"/>
          </a:p>
        </p:txBody>
      </p:sp>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242008"/>
            <a:ext cx="6864688" cy="5161420"/>
          </a:xfrm>
          <a:prstGeom prst="rect">
            <a:avLst/>
          </a:prstGeom>
        </p:spPr>
      </p:pic>
      <p:sp>
        <p:nvSpPr>
          <p:cNvPr id="10" name="TextBox 9"/>
          <p:cNvSpPr txBox="1"/>
          <p:nvPr/>
        </p:nvSpPr>
        <p:spPr>
          <a:xfrm>
            <a:off x="1269317" y="598441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05908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186" y="2175105"/>
            <a:ext cx="8686800" cy="2931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Core Accretion</a:t>
            </a:r>
            <a:endParaRPr lang="en-US" dirty="0"/>
          </a:p>
        </p:txBody>
      </p:sp>
      <p:pic>
        <p:nvPicPr>
          <p:cNvPr id="4" name="Picture 3"/>
          <p:cNvPicPr>
            <a:picLocks noChangeAspect="1"/>
          </p:cNvPicPr>
          <p:nvPr/>
        </p:nvPicPr>
        <p:blipFill>
          <a:blip r:embed="rId2"/>
          <a:stretch>
            <a:fillRect/>
          </a:stretch>
        </p:blipFill>
        <p:spPr>
          <a:xfrm>
            <a:off x="216186" y="2405158"/>
            <a:ext cx="8686800" cy="2090481"/>
          </a:xfrm>
          <a:prstGeom prst="rect">
            <a:avLst/>
          </a:prstGeom>
        </p:spPr>
      </p:pic>
      <p:sp>
        <p:nvSpPr>
          <p:cNvPr id="6" name="TextBox 5"/>
          <p:cNvSpPr txBox="1"/>
          <p:nvPr/>
        </p:nvSpPr>
        <p:spPr>
          <a:xfrm>
            <a:off x="6173635" y="4629447"/>
            <a:ext cx="2729351" cy="369332"/>
          </a:xfrm>
          <a:prstGeom prst="rect">
            <a:avLst/>
          </a:prstGeom>
          <a:noFill/>
        </p:spPr>
        <p:txBody>
          <a:bodyPr wrap="square" rtlCol="0">
            <a:spAutoFit/>
          </a:bodyPr>
          <a:lstStyle/>
          <a:p>
            <a:r>
              <a:rPr lang="en-US" dirty="0" smtClean="0">
                <a:solidFill>
                  <a:schemeClr val="bg1"/>
                </a:solidFill>
              </a:rPr>
              <a:t>Credit: Ruth Murray-Clay</a:t>
            </a:r>
            <a:endParaRPr lang="en-US" dirty="0">
              <a:solidFill>
                <a:schemeClr val="bg1"/>
              </a:solidFill>
            </a:endParaRPr>
          </a:p>
        </p:txBody>
      </p:sp>
    </p:spTree>
    <p:extLst>
      <p:ext uri="{BB962C8B-B14F-4D97-AF65-F5344CB8AC3E}">
        <p14:creationId xmlns:p14="http://schemas.microsoft.com/office/powerpoint/2010/main" val="372153033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10" name="Rectangle 9"/>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standard collisional cascade (</a:t>
            </a:r>
            <a:r>
              <a:rPr lang="en-US" i="1" dirty="0" smtClean="0">
                <a:solidFill>
                  <a:srgbClr val="FFFF00"/>
                </a:solidFill>
              </a:rPr>
              <a:t>p=3.5</a:t>
            </a:r>
            <a:r>
              <a:rPr lang="en-US" dirty="0" smtClean="0">
                <a:solidFill>
                  <a:srgbClr val="FFFFFF"/>
                </a:solidFill>
              </a:rPr>
              <a:t>) and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88"/>
            <a:ext cx="8229600" cy="1143000"/>
          </a:xfrm>
        </p:spPr>
        <p:txBody>
          <a:bodyPr>
            <a:normAutofit fontScale="90000"/>
          </a:bodyPr>
          <a:lstStyle/>
          <a:p>
            <a:r>
              <a:rPr lang="en-US" dirty="0" smtClean="0"/>
              <a:t>Giant planet formation requires fast </a:t>
            </a:r>
            <a:r>
              <a:rPr lang="en-US" dirty="0"/>
              <a:t>c</a:t>
            </a:r>
            <a:r>
              <a:rPr lang="en-US" dirty="0" smtClean="0"/>
              <a:t>ore </a:t>
            </a:r>
            <a:r>
              <a:rPr lang="en-US" dirty="0"/>
              <a:t>g</a:t>
            </a:r>
            <a:r>
              <a:rPr lang="en-US" dirty="0" smtClean="0"/>
              <a:t>rowth</a:t>
            </a:r>
            <a:endParaRPr lang="en-US" dirty="0"/>
          </a:p>
        </p:txBody>
      </p:sp>
      <p:pic>
        <p:nvPicPr>
          <p:cNvPr id="4" name="Picture 3" descr="acc_sketch (2)_SP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599" y="1783317"/>
            <a:ext cx="6969854" cy="4422304"/>
          </a:xfrm>
          <a:prstGeom prst="rect">
            <a:avLst/>
          </a:prstGeom>
        </p:spPr>
      </p:pic>
    </p:spTree>
    <p:extLst>
      <p:ext uri="{BB962C8B-B14F-4D97-AF65-F5344CB8AC3E}">
        <p14:creationId xmlns:p14="http://schemas.microsoft.com/office/powerpoint/2010/main" val="41242381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333500"/>
            <a:ext cx="9144000" cy="4177011"/>
          </a:xfrm>
          <a:prstGeom prst="rect">
            <a:avLst/>
          </a:prstGeom>
        </p:spPr>
      </p:pic>
      <p:sp>
        <p:nvSpPr>
          <p:cNvPr id="6" name="TextBox 5"/>
          <p:cNvSpPr txBox="1"/>
          <p:nvPr/>
        </p:nvSpPr>
        <p:spPr>
          <a:xfrm>
            <a:off x="7431410" y="5510511"/>
            <a:ext cx="1810559" cy="430887"/>
          </a:xfrm>
          <a:prstGeom prst="rect">
            <a:avLst/>
          </a:prstGeom>
          <a:noFill/>
        </p:spPr>
        <p:txBody>
          <a:bodyPr wrap="square" rtlCol="0">
            <a:spAutoFit/>
          </a:bodyPr>
          <a:lstStyle/>
          <a:p>
            <a:r>
              <a:rPr lang="en-US" sz="2200" dirty="0" smtClean="0"/>
              <a:t>Marois+2010</a:t>
            </a:r>
            <a:endParaRPr lang="en-US" sz="2200" dirty="0"/>
          </a:p>
        </p:txBody>
      </p:sp>
    </p:spTree>
    <p:extLst>
      <p:ext uri="{BB962C8B-B14F-4D97-AF65-F5344CB8AC3E}">
        <p14:creationId xmlns:p14="http://schemas.microsoft.com/office/powerpoint/2010/main" val="19523003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yields steady 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32490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183832" y="5247425"/>
            <a:ext cx="4342535" cy="1231106"/>
          </a:xfrm>
          <a:prstGeom prst="rect">
            <a:avLst/>
          </a:prstGeom>
          <a:noFill/>
        </p:spPr>
        <p:txBody>
          <a:bodyPr wrap="square" rtlCol="0">
            <a:spAutoFit/>
          </a:bodyPr>
          <a:lstStyle/>
          <a:p>
            <a:r>
              <a:rPr lang="en-US" sz="2800" dirty="0">
                <a:solidFill>
                  <a:srgbClr val="FFFF00"/>
                </a:solidFill>
              </a:rPr>
              <a:t>larger cores </a:t>
            </a:r>
            <a:r>
              <a:rPr lang="en-US" sz="2800" dirty="0"/>
              <a:t>hold </a:t>
            </a:r>
            <a:r>
              <a:rPr lang="en-US" sz="2800" dirty="0">
                <a:solidFill>
                  <a:srgbClr val="FFFF00"/>
                </a:solidFill>
              </a:rPr>
              <a:t>fractionally larger</a:t>
            </a:r>
            <a:r>
              <a:rPr lang="en-US" sz="2800" dirty="0"/>
              <a:t> atmospheres </a:t>
            </a:r>
          </a:p>
          <a:p>
            <a:endParaRPr lang="en-US" dirty="0"/>
          </a:p>
        </p:txBody>
      </p:sp>
      <p:sp>
        <p:nvSpPr>
          <p:cNvPr id="13" name="TextBox 12"/>
          <p:cNvSpPr txBox="1"/>
          <p:nvPr/>
        </p:nvSpPr>
        <p:spPr>
          <a:xfrm>
            <a:off x="1929407" y="306255"/>
            <a:ext cx="5010703" cy="707886"/>
          </a:xfrm>
          <a:prstGeom prst="rect">
            <a:avLst/>
          </a:prstGeom>
          <a:noFill/>
        </p:spPr>
        <p:txBody>
          <a:bodyPr wrap="square" rtlCol="0">
            <a:spAutoFit/>
          </a:bodyPr>
          <a:lstStyle/>
          <a:p>
            <a:r>
              <a:rPr lang="en-US" sz="4000" dirty="0" err="1" smtClean="0"/>
              <a:t>Planetesimal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smtClean="0">
                    <a:solidFill>
                      <a:srgbClr val="000000"/>
                    </a:solidFill>
                  </a:rPr>
                  <a: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5064278" cy="837879"/>
              <a:chOff x="830915" y="5095970"/>
              <a:chExt cx="5064278"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116521" y="5037659"/>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smtClean="0">
                <a:solidFill>
                  <a:srgbClr val="000000"/>
                </a:solidFill>
              </a:rPr>
              <a: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21766</TotalTime>
  <Words>1742</Words>
  <Application>Microsoft Macintosh PowerPoint</Application>
  <PresentationFormat>On-screen Show (4:3)</PresentationFormat>
  <Paragraphs>178</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 Black </vt:lpstr>
      <vt:lpstr>Minimum Core Masses for Giant Planet Formation</vt:lpstr>
      <vt:lpstr>Core Accretion</vt:lpstr>
      <vt:lpstr>Giant planet formation requires fast core growth</vt:lpstr>
      <vt:lpstr>PowerPoint Presentation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Static profiles connected by global cooling equation  </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Critical Core Mass</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253</cp:revision>
  <dcterms:created xsi:type="dcterms:W3CDTF">2013-05-20T23:08:21Z</dcterms:created>
  <dcterms:modified xsi:type="dcterms:W3CDTF">2015-03-18T23:47:18Z</dcterms:modified>
</cp:coreProperties>
</file>