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270" r:id="rId4"/>
    <p:sldId id="285" r:id="rId5"/>
    <p:sldId id="258" r:id="rId6"/>
    <p:sldId id="276" r:id="rId7"/>
    <p:sldId id="277" r:id="rId8"/>
    <p:sldId id="274" r:id="rId9"/>
    <p:sldId id="259" r:id="rId10"/>
    <p:sldId id="291" r:id="rId11"/>
    <p:sldId id="292" r:id="rId12"/>
    <p:sldId id="293" r:id="rId13"/>
    <p:sldId id="302" r:id="rId14"/>
    <p:sldId id="295" r:id="rId15"/>
    <p:sldId id="265" r:id="rId16"/>
    <p:sldId id="296" r:id="rId17"/>
    <p:sldId id="297" r:id="rId18"/>
    <p:sldId id="298" r:id="rId19"/>
    <p:sldId id="299" r:id="rId20"/>
    <p:sldId id="300" r:id="rId21"/>
    <p:sldId id="283" r:id="rId22"/>
    <p:sldId id="30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2F1BD-6951-BB4E-999E-1A3C896B33A1}">
          <p14:sldIdLst>
            <p14:sldId id="256"/>
            <p14:sldId id="257"/>
            <p14:sldId id="270"/>
            <p14:sldId id="285"/>
            <p14:sldId id="258"/>
            <p14:sldId id="276"/>
            <p14:sldId id="277"/>
            <p14:sldId id="274"/>
            <p14:sldId id="259"/>
          </p14:sldIdLst>
        </p14:section>
        <p14:section name="Untitled Section" id="{E95DD4B7-C620-3B47-BD4C-68460915B0CF}">
          <p14:sldIdLst>
            <p14:sldId id="291"/>
            <p14:sldId id="292"/>
            <p14:sldId id="293"/>
            <p14:sldId id="302"/>
            <p14:sldId id="295"/>
            <p14:sldId id="265"/>
            <p14:sldId id="296"/>
            <p14:sldId id="297"/>
            <p14:sldId id="298"/>
            <p14:sldId id="299"/>
            <p14:sldId id="300"/>
            <p14:sldId id="283"/>
            <p14:sldId id="30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a-Maria Pis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117E"/>
    <a:srgbClr val="4D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1" autoAdjust="0"/>
    <p:restoredTop sz="99378" autoAdjust="0"/>
  </p:normalViewPr>
  <p:slideViewPr>
    <p:cSldViewPr snapToGrid="0" snapToObjects="1">
      <p:cViewPr varScale="1">
        <p:scale>
          <a:sx n="107" d="100"/>
          <a:sy n="107" d="100"/>
        </p:scale>
        <p:origin x="-219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37B48D-A559-6F41-A85D-9198382D8E74}" type="datetime1">
              <a:rPr lang="en-US" smtClean="0"/>
              <a:t>3/16/15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EF503E-FB01-774D-B215-308DA8CA02E8}" type="slidenum">
              <a:rPr lang="en-US" smtClean="0"/>
              <a:t>‹#›</a:t>
            </a:fld>
            <a:endParaRPr lang="en-US"/>
          </a:p>
        </p:txBody>
      </p:sp>
    </p:spTree>
    <p:extLst>
      <p:ext uri="{BB962C8B-B14F-4D97-AF65-F5344CB8AC3E}">
        <p14:creationId xmlns:p14="http://schemas.microsoft.com/office/powerpoint/2010/main" val="278558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269D8-8511-224D-9EC2-608B032B74D9}" type="datetime1">
              <a:rPr lang="en-US" smtClean="0"/>
              <a:t>3/16/15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4712D-D2CB-8747-9EC4-89869EAABFB2}" type="slidenum">
              <a:rPr lang="en-US" smtClean="0"/>
              <a:t>‹#›</a:t>
            </a:fld>
            <a:endParaRPr lang="en-US"/>
          </a:p>
        </p:txBody>
      </p:sp>
    </p:spTree>
    <p:extLst>
      <p:ext uri="{BB962C8B-B14F-4D97-AF65-F5344CB8AC3E}">
        <p14:creationId xmlns:p14="http://schemas.microsoft.com/office/powerpoint/2010/main" val="3596897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what I would like to talk about today is the minimum</a:t>
            </a:r>
            <a:r>
              <a:rPr lang="en-US" baseline="0" dirty="0" smtClean="0"/>
              <a:t> core mass for giant planet formation. Now, when we think of minimum core mass, we think core accretion. In core accretion, we know that for a giant planet to form it needs a solid core, that grows, and once it becomes massive enough it can then accumulate a significant atmosphere. How big of a core do we need? Well, typically this value is believed to be around 10 Me. However, this is not a constant, and it not only depends on where we are in the disk but also on how fast the core grows. Now why do we care about this? We have seen throughout this week giant planets imaged at wide separations. Now, we don’t know whether these planets formed through core accretion or not; but if they do, and if core accretion works at large separations, then it’s very important to understand how it works, and more importantly to be able to place a robust </a:t>
            </a:r>
            <a:r>
              <a:rPr lang="en-US" baseline="0" dirty="0" err="1" smtClean="0"/>
              <a:t>absolut</a:t>
            </a:r>
            <a:r>
              <a:rPr lang="en-US" baseline="0" dirty="0" smtClean="0"/>
              <a:t> minimum for a giant planet to form within the lifetime of the </a:t>
            </a:r>
            <a:r>
              <a:rPr lang="en-US" baseline="0" dirty="0" err="1" smtClean="0"/>
              <a:t>protoplanetary</a:t>
            </a:r>
            <a:r>
              <a:rPr lang="en-US" baseline="0" dirty="0" smtClean="0"/>
              <a:t> disk. And this is what I am going to talk about today.</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a:t>
            </a:fld>
            <a:endParaRPr lang="en-US"/>
          </a:p>
        </p:txBody>
      </p:sp>
    </p:spTree>
    <p:extLst>
      <p:ext uri="{BB962C8B-B14F-4D97-AF65-F5344CB8AC3E}">
        <p14:creationId xmlns:p14="http://schemas.microsoft.com/office/powerpoint/2010/main" val="3550243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 plotted my low opacity result</a:t>
            </a:r>
            <a:r>
              <a:rPr lang="en-US" baseline="0" dirty="0" smtClean="0"/>
              <a:t> for the diatomic gas, and the standard critical core mass results for an intermediate </a:t>
            </a:r>
            <a:r>
              <a:rPr lang="en-US" baseline="0" dirty="0" err="1" smtClean="0"/>
              <a:t>planetesimal</a:t>
            </a:r>
            <a:r>
              <a:rPr lang="en-US" baseline="0" dirty="0" smtClean="0"/>
              <a:t> accretion regime. You can see that our study yields lower core masses than in standard calculations. So what does this tells us? It tells us that, in order to accrete a massive atmosphere, you can either grow a large core fast, or you can build a smaller core then stop </a:t>
            </a:r>
            <a:r>
              <a:rPr lang="en-US" baseline="0" dirty="0" err="1" smtClean="0"/>
              <a:t>planetesimal</a:t>
            </a:r>
            <a:r>
              <a:rPr lang="en-US" baseline="0" dirty="0" smtClean="0"/>
              <a:t> accretion. Moreover, this result represents an absolute minimum – the core no longer grows in our regime, so this is the lowest you can get. </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21</a:t>
            </a:fld>
            <a:endParaRPr lang="en-US"/>
          </a:p>
        </p:txBody>
      </p:sp>
    </p:spTree>
    <p:extLst>
      <p:ext uri="{BB962C8B-B14F-4D97-AF65-F5344CB8AC3E}">
        <p14:creationId xmlns:p14="http://schemas.microsoft.com/office/powerpoint/2010/main" val="1235742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the standard model. In order</a:t>
            </a:r>
            <a:r>
              <a:rPr lang="en-US" baseline="0" dirty="0" smtClean="0"/>
              <a:t> to grow a core massive enough to accumulate an atmosphere, you need, on average, a high </a:t>
            </a:r>
            <a:r>
              <a:rPr lang="en-US" baseline="0" dirty="0" err="1" smtClean="0"/>
              <a:t>planetesimal</a:t>
            </a:r>
            <a:r>
              <a:rPr lang="en-US" baseline="0" dirty="0" smtClean="0"/>
              <a:t> accretion rate. The incoming </a:t>
            </a:r>
            <a:r>
              <a:rPr lang="en-US" baseline="0" dirty="0" err="1" smtClean="0"/>
              <a:t>planetesimals</a:t>
            </a:r>
            <a:r>
              <a:rPr lang="en-US" baseline="0" dirty="0" smtClean="0"/>
              <a:t> therefore heat up the atmosphere and this energy is radiated away resulting in a high luminosity. As such, the atmosphere is in a steady state at all times, in which all the energy from the incoming </a:t>
            </a:r>
            <a:r>
              <a:rPr lang="en-US" baseline="0" dirty="0" err="1" smtClean="0"/>
              <a:t>planetesimals</a:t>
            </a:r>
            <a:r>
              <a:rPr lang="en-US" baseline="0" dirty="0" smtClean="0"/>
              <a:t> is radiated away by the </a:t>
            </a:r>
            <a:r>
              <a:rPr lang="en-US" baseline="0" dirty="0" err="1" smtClean="0"/>
              <a:t>atmopshere</a:t>
            </a:r>
            <a:r>
              <a:rPr lang="en-US" baseline="0" dirty="0" smtClean="0"/>
              <a:t>. The core and the atmosphere grow together, and the mass of the atmosphere is a function of the core mass.</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2</a:t>
            </a:fld>
            <a:endParaRPr lang="en-US"/>
          </a:p>
        </p:txBody>
      </p:sp>
    </p:spTree>
    <p:extLst>
      <p:ext uri="{BB962C8B-B14F-4D97-AF65-F5344CB8AC3E}">
        <p14:creationId xmlns:p14="http://schemas.microsoft.com/office/powerpoint/2010/main" val="1092009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look at this a bit more closely: since the mass of the atmosphere is a</a:t>
            </a:r>
            <a:r>
              <a:rPr lang="en-US" baseline="0" dirty="0" smtClean="0"/>
              <a:t> function of the core mass, every core mass will </a:t>
            </a:r>
            <a:r>
              <a:rPr lang="en-US" baseline="0" dirty="0" err="1" smtClean="0"/>
              <a:t>uniquley</a:t>
            </a:r>
            <a:r>
              <a:rPr lang="en-US" baseline="0" dirty="0" smtClean="0"/>
              <a:t> map to one atmosphere mass;</a:t>
            </a:r>
            <a:r>
              <a:rPr lang="en-US" dirty="0" smtClean="0"/>
              <a:t>  moreover,</a:t>
            </a:r>
            <a:r>
              <a:rPr lang="en-US" baseline="0" dirty="0" smtClean="0"/>
              <a:t> as the core grows larger, it will hold a fractionally larger atmosphere mass; so at some point in this evolution, the masses of the atmosphere and core will become roughly equal, at which point a process of rapid gas accretion starts and a massive atmosphere is accumulated; this core mass is well defined for a set of disk conditions, and it’s called the critical core mass. Now, this is the story when </a:t>
            </a:r>
            <a:r>
              <a:rPr lang="en-US" baseline="0" dirty="0" err="1" smtClean="0"/>
              <a:t>planetesimal</a:t>
            </a:r>
            <a:r>
              <a:rPr lang="en-US" baseline="0" dirty="0" smtClean="0"/>
              <a:t> accretion occurs at the standard rate.</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3</a:t>
            </a:fld>
            <a:endParaRPr lang="en-US"/>
          </a:p>
        </p:txBody>
      </p:sp>
    </p:spTree>
    <p:extLst>
      <p:ext uri="{BB962C8B-B14F-4D97-AF65-F5344CB8AC3E}">
        <p14:creationId xmlns:p14="http://schemas.microsoft.com/office/powerpoint/2010/main" val="70759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a:t>
            </a:r>
            <a:r>
              <a:rPr lang="en-US" baseline="0" dirty="0" err="1" smtClean="0"/>
              <a:t>planetesimal</a:t>
            </a:r>
            <a:r>
              <a:rPr lang="en-US" baseline="0" dirty="0" smtClean="0"/>
              <a:t> accretion need not be constant at given location in the disk throughout the disk life, and there are studies that have made this assumptions. So let’s imagine a different scenario. First, we are in the standard case; we have a high </a:t>
            </a:r>
            <a:r>
              <a:rPr lang="en-US" baseline="0" dirty="0" err="1" smtClean="0"/>
              <a:t>planetesimal</a:t>
            </a:r>
            <a:r>
              <a:rPr lang="en-US" baseline="0" dirty="0" smtClean="0"/>
              <a:t> accretion rate, so the core grows, but the atmosphere remains small; then at some point later on, the core has grown more massive, but the atmosphere remains small by comparison. At this point, </a:t>
            </a:r>
            <a:r>
              <a:rPr lang="en-US" baseline="0" dirty="0" err="1" smtClean="0"/>
              <a:t>planetesimal</a:t>
            </a:r>
            <a:r>
              <a:rPr lang="en-US" baseline="0" dirty="0" smtClean="0"/>
              <a:t> accretion slows down. So now the core no longer grows significantly; the atmosphere still loses energy but is not gaining any from </a:t>
            </a:r>
            <a:r>
              <a:rPr lang="en-US" baseline="0" dirty="0" err="1" smtClean="0"/>
              <a:t>planetesimals</a:t>
            </a:r>
            <a:r>
              <a:rPr lang="en-US" baseline="0" dirty="0" smtClean="0"/>
              <a:t> anymore. Instead, now the energy is given by the contraction of the envelope due to gas accretion.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B4712D-D2CB-8747-9EC4-89869EAABFB2}" type="slidenum">
              <a:rPr lang="en-US" smtClean="0"/>
              <a:t>4</a:t>
            </a:fld>
            <a:endParaRPr lang="en-US"/>
          </a:p>
        </p:txBody>
      </p:sp>
    </p:spTree>
    <p:extLst>
      <p:ext uri="{BB962C8B-B14F-4D97-AF65-F5344CB8AC3E}">
        <p14:creationId xmlns:p14="http://schemas.microsoft.com/office/powerpoint/2010/main" val="3573034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a:t>
            </a:r>
            <a:r>
              <a:rPr lang="en-US" baseline="0" dirty="0" err="1" smtClean="0"/>
              <a:t>planetesimal</a:t>
            </a:r>
            <a:r>
              <a:rPr lang="en-US" baseline="0" dirty="0" smtClean="0"/>
              <a:t> accretion need not be constant at given location in the disk throughout the disk life, and there are studies that have made this assumptions. So let’s imagine a different scenario. First, we are in the standard case; we have a high </a:t>
            </a:r>
            <a:r>
              <a:rPr lang="en-US" baseline="0" dirty="0" err="1" smtClean="0"/>
              <a:t>planetesimal</a:t>
            </a:r>
            <a:r>
              <a:rPr lang="en-US" baseline="0" dirty="0" smtClean="0"/>
              <a:t> accretion rate, so the core grows, but the atmosphere remains small; then at some point later on, the core has grown more massive, but the atmosphere remains small by comparison. At this point, </a:t>
            </a:r>
            <a:r>
              <a:rPr lang="en-US" baseline="0" dirty="0" err="1" smtClean="0"/>
              <a:t>planetesimal</a:t>
            </a:r>
            <a:r>
              <a:rPr lang="en-US" baseline="0" dirty="0" smtClean="0"/>
              <a:t> accretion slows down. So now the core no longer grows significantly; the atmosphere still loses energy but is not gaining any from </a:t>
            </a:r>
            <a:r>
              <a:rPr lang="en-US" baseline="0" dirty="0" err="1" smtClean="0"/>
              <a:t>planetesimals</a:t>
            </a:r>
            <a:r>
              <a:rPr lang="en-US" baseline="0" dirty="0" smtClean="0"/>
              <a:t> anymore. Instead, now the energy is given by the contraction of the envelope due to gas accretion.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B4712D-D2CB-8747-9EC4-89869EAABFB2}" type="slidenum">
              <a:rPr lang="en-US" smtClean="0"/>
              <a:t>5</a:t>
            </a:fld>
            <a:endParaRPr lang="en-US"/>
          </a:p>
        </p:txBody>
      </p:sp>
    </p:spTree>
    <p:extLst>
      <p:ext uri="{BB962C8B-B14F-4D97-AF65-F5344CB8AC3E}">
        <p14:creationId xmlns:p14="http://schemas.microsoft.com/office/powerpoint/2010/main" val="3573034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we’re in this scenario</a:t>
            </a:r>
            <a:r>
              <a:rPr lang="en-US" baseline="0" dirty="0" smtClean="0"/>
              <a:t> of low </a:t>
            </a:r>
            <a:r>
              <a:rPr lang="en-US" baseline="0" dirty="0" err="1" smtClean="0"/>
              <a:t>planetesimal</a:t>
            </a:r>
            <a:r>
              <a:rPr lang="en-US" baseline="0" dirty="0" smtClean="0"/>
              <a:t> accretion, the luminosity evolution of the atmosphere will be dominated by KH contraction.</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6</a:t>
            </a:fld>
            <a:endParaRPr lang="en-US"/>
          </a:p>
        </p:txBody>
      </p:sp>
    </p:spTree>
    <p:extLst>
      <p:ext uri="{BB962C8B-B14F-4D97-AF65-F5344CB8AC3E}">
        <p14:creationId xmlns:p14="http://schemas.microsoft.com/office/powerpoint/2010/main" val="3982019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this regime, there is no longer a steady state, but rather the atmosphere mass is a function of time; now core growth is negligible; so you start with a small atmosphere that gradually grows until it become comparable to the core mass; so in this scenario, every core can have an atmosphere equal to its own and become critical</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7</a:t>
            </a:fld>
            <a:endParaRPr lang="en-US"/>
          </a:p>
        </p:txBody>
      </p:sp>
    </p:spTree>
    <p:extLst>
      <p:ext uri="{BB962C8B-B14F-4D97-AF65-F5344CB8AC3E}">
        <p14:creationId xmlns:p14="http://schemas.microsoft.com/office/powerpoint/2010/main" val="70759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Why </a:t>
            </a:r>
            <a:r>
              <a:rPr lang="en-US" dirty="0" err="1" smtClean="0"/>
              <a:t>Lacc</a:t>
            </a:r>
            <a:r>
              <a:rPr lang="en-US" dirty="0" smtClean="0"/>
              <a:t>=0?</a:t>
            </a:r>
          </a:p>
          <a:p>
            <a:pPr marL="171450" indent="-171450">
              <a:buFontTx/>
              <a:buChar char="-"/>
            </a:pPr>
            <a:r>
              <a:rPr lang="en-US" dirty="0" smtClean="0"/>
              <a:t>- to get around the difficulty to form a giant planet</a:t>
            </a:r>
            <a:r>
              <a:rPr lang="en-US" baseline="0" dirty="0" smtClean="0"/>
              <a:t> a large distances </a:t>
            </a:r>
            <a:r>
              <a:rPr lang="en-US" baseline="0" dirty="0" err="1" smtClean="0"/>
              <a:t>throigh</a:t>
            </a:r>
            <a:r>
              <a:rPr lang="en-US" baseline="0" dirty="0" smtClean="0"/>
              <a:t> core </a:t>
            </a:r>
            <a:r>
              <a:rPr lang="en-US" baseline="0" dirty="0" err="1" smtClean="0"/>
              <a:t>acc</a:t>
            </a:r>
            <a:endParaRPr lang="en-US" baseline="0" dirty="0" smtClean="0"/>
          </a:p>
          <a:p>
            <a:pPr marL="171450" indent="-171450">
              <a:buFontTx/>
              <a:buChar char="-"/>
            </a:pPr>
            <a:r>
              <a:rPr lang="en-US" baseline="0" dirty="0" smtClean="0"/>
              <a:t>- you can depleted zone of </a:t>
            </a:r>
            <a:r>
              <a:rPr lang="en-US" baseline="0" dirty="0" err="1" smtClean="0"/>
              <a:t>planetesimals</a:t>
            </a:r>
            <a:endParaRPr lang="en-US" baseline="0" dirty="0" smtClean="0"/>
          </a:p>
          <a:p>
            <a:pPr marL="171450" indent="-171450">
              <a:buFontTx/>
              <a:buChar char="-"/>
            </a:pPr>
            <a:r>
              <a:rPr lang="en-US" baseline="0" dirty="0" smtClean="0"/>
              <a:t>-  move the core</a:t>
            </a:r>
            <a:endParaRPr lang="en-US" dirty="0" smtClean="0"/>
          </a:p>
          <a:p>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8</a:t>
            </a:fld>
            <a:endParaRPr lang="en-US"/>
          </a:p>
        </p:txBody>
      </p:sp>
    </p:spTree>
    <p:extLst>
      <p:ext uri="{BB962C8B-B14F-4D97-AF65-F5344CB8AC3E}">
        <p14:creationId xmlns:p14="http://schemas.microsoft.com/office/powerpoint/2010/main" val="4107834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 am plotting the critical core mass as a function of </a:t>
            </a:r>
            <a:r>
              <a:rPr lang="en-US" baseline="0" dirty="0" err="1" smtClean="0"/>
              <a:t>semimajor</a:t>
            </a:r>
            <a:r>
              <a:rPr lang="en-US" baseline="0" dirty="0" smtClean="0"/>
              <a:t> axis for an ideal diatomic gas. So you can see already that this value is smaller than the standard 10 Me even in the more inner parts of the disk; in a few moments I will show how this critical core mass compares to results from standard studies. But let’s first see what </a:t>
            </a:r>
            <a:r>
              <a:rPr lang="en-US" baseline="0" dirty="0" err="1" smtClean="0"/>
              <a:t>Mcrit</a:t>
            </a:r>
            <a:r>
              <a:rPr lang="en-US" baseline="0" dirty="0" smtClean="0"/>
              <a:t> depends on. </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15</a:t>
            </a:fld>
            <a:endParaRPr lang="en-US"/>
          </a:p>
        </p:txBody>
      </p:sp>
    </p:spTree>
    <p:extLst>
      <p:ext uri="{BB962C8B-B14F-4D97-AF65-F5344CB8AC3E}">
        <p14:creationId xmlns:p14="http://schemas.microsoft.com/office/powerpoint/2010/main" val="97529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3/16/15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3/16/15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3/16/15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3/16/15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3/16/15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3/16/15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0975"/>
            <a:ext cx="7772400" cy="1470025"/>
          </a:xfrm>
        </p:spPr>
        <p:txBody>
          <a:bodyPr/>
          <a:lstStyle/>
          <a:p>
            <a:r>
              <a:rPr lang="en-US" dirty="0" smtClean="0"/>
              <a:t>Minimum Core Masses for Giant Planet Formation</a:t>
            </a:r>
            <a:endParaRPr lang="en-US" dirty="0"/>
          </a:p>
        </p:txBody>
      </p:sp>
      <p:sp>
        <p:nvSpPr>
          <p:cNvPr id="3" name="Subtitle 2"/>
          <p:cNvSpPr>
            <a:spLocks noGrp="1"/>
          </p:cNvSpPr>
          <p:nvPr>
            <p:ph type="subTitle" idx="1"/>
          </p:nvPr>
        </p:nvSpPr>
        <p:spPr>
          <a:xfrm>
            <a:off x="235165" y="2301320"/>
            <a:ext cx="8481619" cy="1476329"/>
          </a:xfrm>
        </p:spPr>
        <p:txBody>
          <a:bodyPr/>
          <a:lstStyle/>
          <a:p>
            <a:r>
              <a:rPr lang="en-US" u="sng" dirty="0" smtClean="0"/>
              <a:t>Ana-Maria Piso</a:t>
            </a:r>
            <a:r>
              <a:rPr lang="en-US" u="sng" baseline="30000" dirty="0" smtClean="0"/>
              <a:t>1</a:t>
            </a:r>
            <a:r>
              <a:rPr lang="en-US" dirty="0" smtClean="0"/>
              <a:t> </a:t>
            </a:r>
          </a:p>
          <a:p>
            <a:r>
              <a:rPr lang="en-US" sz="2600" dirty="0" smtClean="0"/>
              <a:t>Andrew Youdin</a:t>
            </a:r>
            <a:r>
              <a:rPr lang="en-US" sz="2600" baseline="30000" dirty="0" smtClean="0"/>
              <a:t>2</a:t>
            </a:r>
            <a:r>
              <a:rPr lang="en-US" sz="2600" dirty="0" smtClean="0"/>
              <a:t>, Ruth Murray-Clay</a:t>
            </a:r>
            <a:r>
              <a:rPr lang="en-US" sz="2600" baseline="30000" dirty="0" smtClean="0"/>
              <a:t>1,3</a:t>
            </a:r>
            <a:r>
              <a:rPr lang="en-US" sz="2600" dirty="0" smtClean="0"/>
              <a:t> </a:t>
            </a:r>
          </a:p>
        </p:txBody>
      </p:sp>
      <p:sp>
        <p:nvSpPr>
          <p:cNvPr id="4" name="TextBox 3"/>
          <p:cNvSpPr txBox="1"/>
          <p:nvPr/>
        </p:nvSpPr>
        <p:spPr>
          <a:xfrm>
            <a:off x="1959709" y="5848605"/>
            <a:ext cx="4734656" cy="923330"/>
          </a:xfrm>
          <a:prstGeom prst="rect">
            <a:avLst/>
          </a:prstGeom>
          <a:noFill/>
        </p:spPr>
        <p:txBody>
          <a:bodyPr wrap="square" rtlCol="0">
            <a:spAutoFit/>
          </a:bodyPr>
          <a:lstStyle/>
          <a:p>
            <a:pPr algn="ctr"/>
            <a:r>
              <a:rPr lang="en-US" baseline="30000" dirty="0" smtClean="0"/>
              <a:t>1</a:t>
            </a:r>
            <a:r>
              <a:rPr lang="en-US" dirty="0" smtClean="0"/>
              <a:t>Harvard-Smithsonian Center for Astrophysics</a:t>
            </a:r>
          </a:p>
          <a:p>
            <a:pPr algn="ctr"/>
            <a:r>
              <a:rPr lang="en-US" baseline="30000" dirty="0"/>
              <a:t>2</a:t>
            </a:r>
            <a:r>
              <a:rPr lang="en-US" dirty="0"/>
              <a:t>Steward Observatory, University of Arizona</a:t>
            </a:r>
          </a:p>
          <a:p>
            <a:pPr algn="ctr"/>
            <a:r>
              <a:rPr lang="en-US" baseline="30000" dirty="0" smtClean="0"/>
              <a:t>3</a:t>
            </a:r>
            <a:r>
              <a:rPr lang="en-US" dirty="0" smtClean="0"/>
              <a:t>University </a:t>
            </a:r>
            <a:r>
              <a:rPr lang="en-US" dirty="0" smtClean="0"/>
              <a:t>of California Santa Barbara</a:t>
            </a:r>
            <a:endParaRPr lang="en-US" baseline="30000" dirty="0"/>
          </a:p>
        </p:txBody>
      </p:sp>
      <p:pic>
        <p:nvPicPr>
          <p:cNvPr id="5" name="Picture 4"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52" y="3494631"/>
            <a:ext cx="6855224" cy="2319437"/>
          </a:xfrm>
          <a:prstGeom prst="rect">
            <a:avLst/>
          </a:prstGeom>
        </p:spPr>
      </p:pic>
    </p:spTree>
    <p:extLst>
      <p:ext uri="{BB962C8B-B14F-4D97-AF65-F5344CB8AC3E}">
        <p14:creationId xmlns:p14="http://schemas.microsoft.com/office/powerpoint/2010/main" val="838421942"/>
      </p:ext>
    </p:extLst>
  </p:cSld>
  <p:clrMapOvr>
    <a:masterClrMapping/>
  </p:clrMapOvr>
  <mc:AlternateContent xmlns:mc="http://schemas.openxmlformats.org/markup-compatibility/2006" xmlns:p14="http://schemas.microsoft.com/office/powerpoint/2010/main">
    <mc:Choice Requires="p14">
      <p:transition spd="slow" p14:dur="2000" advTm="79534"/>
    </mc:Choice>
    <mc:Fallback xmlns="">
      <p:transition xmlns:p14="http://schemas.microsoft.com/office/powerpoint/2010/main" spd="slow" advTm="7953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Tree>
    <p:extLst>
      <p:ext uri="{BB962C8B-B14F-4D97-AF65-F5344CB8AC3E}">
        <p14:creationId xmlns:p14="http://schemas.microsoft.com/office/powerpoint/2010/main" val="24799501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
        <p:nvSpPr>
          <p:cNvPr id="2" name="Rectangle 1"/>
          <p:cNvSpPr/>
          <p:nvPr/>
        </p:nvSpPr>
        <p:spPr>
          <a:xfrm>
            <a:off x="266520" y="3324326"/>
            <a:ext cx="4507468" cy="742227"/>
          </a:xfrm>
          <a:prstGeom prst="rect">
            <a:avLst/>
          </a:prstGeom>
          <a:noFill/>
          <a:ln w="381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spTree>
    <p:extLst>
      <p:ext uri="{BB962C8B-B14F-4D97-AF65-F5344CB8AC3E}">
        <p14:creationId xmlns:p14="http://schemas.microsoft.com/office/powerpoint/2010/main" val="264822986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648560" y="2350736"/>
            <a:ext cx="7890793" cy="4207747"/>
            <a:chOff x="648560" y="1918416"/>
            <a:chExt cx="7890793" cy="4207747"/>
          </a:xfrm>
        </p:grpSpPr>
        <p:grpSp>
          <p:nvGrpSpPr>
            <p:cNvPr id="20" name="Group 19"/>
            <p:cNvGrpSpPr/>
            <p:nvPr/>
          </p:nvGrpSpPr>
          <p:grpSpPr>
            <a:xfrm>
              <a:off x="648560" y="1918416"/>
              <a:ext cx="7890793" cy="4207747"/>
              <a:chOff x="648560" y="1918416"/>
              <a:chExt cx="7890793" cy="4207747"/>
            </a:xfrm>
          </p:grpSpPr>
          <p:grpSp>
            <p:nvGrpSpPr>
              <p:cNvPr id="18" name="Group 17"/>
              <p:cNvGrpSpPr/>
              <p:nvPr/>
            </p:nvGrpSpPr>
            <p:grpSpPr>
              <a:xfrm>
                <a:off x="648560" y="191841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sp>
              <p:nvSpPr>
                <p:cNvPr id="7" name="TextBox 6"/>
                <p:cNvSpPr txBox="1"/>
                <p:nvPr/>
              </p:nvSpPr>
              <p:spPr>
                <a:xfrm>
                  <a:off x="1951938" y="2524215"/>
                  <a:ext cx="1597691" cy="325456"/>
                </a:xfrm>
                <a:prstGeom prst="rect">
                  <a:avLst/>
                </a:prstGeom>
                <a:noFill/>
              </p:spPr>
              <p:txBody>
                <a:bodyPr wrap="square" rtlCol="0">
                  <a:spAutoFit/>
                </a:bodyPr>
                <a:lstStyle/>
                <a:p>
                  <a:r>
                    <a:rPr lang="en-US" dirty="0" smtClean="0">
                      <a:solidFill>
                        <a:srgbClr val="000000"/>
                      </a:solidFill>
                    </a:rPr>
                    <a:t>H2 dissociation</a:t>
                  </a:r>
                  <a:endParaRPr lang="en-US" dirty="0">
                    <a:solidFill>
                      <a:srgbClr val="000000"/>
                    </a:solidFill>
                  </a:endParaRPr>
                </a:p>
              </p:txBody>
            </p:sp>
            <p:cxnSp>
              <p:nvCxnSpPr>
                <p:cNvPr id="8" name="Straight Arrow Connector 7"/>
                <p:cNvCxnSpPr/>
                <p:nvPr/>
              </p:nvCxnSpPr>
              <p:spPr>
                <a:xfrm>
                  <a:off x="2671486" y="2849171"/>
                  <a:ext cx="672410" cy="84203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738051" y="2849171"/>
                  <a:ext cx="378665" cy="25776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492529" y="2528368"/>
                  <a:ext cx="1360174" cy="325456"/>
                </a:xfrm>
                <a:prstGeom prst="rect">
                  <a:avLst/>
                </a:prstGeom>
                <a:noFill/>
              </p:spPr>
              <p:txBody>
                <a:bodyPr wrap="square" rtlCol="0">
                  <a:spAutoFit/>
                </a:bodyPr>
                <a:lstStyle/>
                <a:p>
                  <a:r>
                    <a:rPr lang="en-US" dirty="0" smtClean="0">
                      <a:solidFill>
                        <a:srgbClr val="000000"/>
                      </a:solidFill>
                    </a:rPr>
                    <a:t>H ionization</a:t>
                  </a:r>
                  <a:endParaRPr lang="en-US" dirty="0">
                    <a:solidFill>
                      <a:srgbClr val="000000"/>
                    </a:solidFill>
                  </a:endParaRPr>
                </a:p>
              </p:txBody>
            </p:sp>
            <p:cxnSp>
              <p:nvCxnSpPr>
                <p:cNvPr id="11" name="Straight Arrow Connector 10"/>
                <p:cNvCxnSpPr/>
                <p:nvPr/>
              </p:nvCxnSpPr>
              <p:spPr>
                <a:xfrm flipV="1">
                  <a:off x="1010125" y="4366545"/>
                  <a:ext cx="1331675" cy="1398631"/>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649068" y="2787477"/>
                  <a:ext cx="1092832" cy="1134060"/>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7643" y="2462021"/>
                  <a:ext cx="1606698" cy="325456"/>
                </a:xfrm>
                <a:prstGeom prst="rect">
                  <a:avLst/>
                </a:prstGeom>
                <a:noFill/>
              </p:spPr>
              <p:txBody>
                <a:bodyPr wrap="square" rtlCol="0">
                  <a:spAutoFit/>
                </a:bodyPr>
                <a:lstStyle/>
                <a:p>
                  <a:r>
                    <a:rPr lang="en-US" dirty="0" smtClean="0">
                      <a:solidFill>
                        <a:schemeClr val="bg1"/>
                      </a:solidFill>
                    </a:rPr>
                    <a:t>Saumon+95</a:t>
                  </a:r>
                  <a:endParaRPr lang="en-US" dirty="0">
                    <a:solidFill>
                      <a:schemeClr val="bg1"/>
                    </a:solidFill>
                  </a:endParaRPr>
                </a:p>
              </p:txBody>
            </p:sp>
          </p:grpSp>
          <p:sp>
            <p:nvSpPr>
              <p:cNvPr id="19" name="TextBox 18"/>
              <p:cNvSpPr txBox="1"/>
              <p:nvPr/>
            </p:nvSpPr>
            <p:spPr>
              <a:xfrm>
                <a:off x="744421" y="5684327"/>
                <a:ext cx="1277379" cy="369332"/>
              </a:xfrm>
              <a:prstGeom prst="rect">
                <a:avLst/>
              </a:prstGeom>
              <a:noFill/>
            </p:spPr>
            <p:txBody>
              <a:bodyPr wrap="square" rtlCol="0">
                <a:spAutoFit/>
              </a:bodyPr>
              <a:lstStyle/>
              <a:p>
                <a:r>
                  <a:rPr lang="en-US" dirty="0" smtClean="0">
                    <a:solidFill>
                      <a:srgbClr val="000000"/>
                    </a:solidFill>
                  </a:rPr>
                  <a:t>Ideal gas</a:t>
                </a:r>
                <a:endParaRPr lang="en-US" dirty="0">
                  <a:solidFill>
                    <a:srgbClr val="000000"/>
                  </a:solidFill>
                </a:endParaRPr>
              </a:p>
            </p:txBody>
          </p:sp>
        </p:grpSp>
        <p:sp>
          <p:nvSpPr>
            <p:cNvPr id="31" name="TextBox 30"/>
            <p:cNvSpPr txBox="1"/>
            <p:nvPr/>
          </p:nvSpPr>
          <p:spPr>
            <a:xfrm>
              <a:off x="3651875" y="5675980"/>
              <a:ext cx="1666300" cy="369332"/>
            </a:xfrm>
            <a:prstGeom prst="rect">
              <a:avLst/>
            </a:prstGeom>
            <a:noFill/>
          </p:spPr>
          <p:txBody>
            <a:bodyPr wrap="square" rtlCol="0">
              <a:spAutoFit/>
            </a:bodyPr>
            <a:lstStyle/>
            <a:p>
              <a:r>
                <a:rPr lang="en-US" dirty="0" smtClean="0">
                  <a:solidFill>
                    <a:srgbClr val="000000"/>
                  </a:solidFill>
                </a:rPr>
                <a:t>Our extension</a:t>
              </a:r>
              <a:endParaRPr lang="en-US" dirty="0">
                <a:solidFill>
                  <a:srgbClr val="000000"/>
                </a:solidFill>
              </a:endParaRPr>
            </a:p>
          </p:txBody>
        </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cxnSp>
        <p:nvCxnSpPr>
          <p:cNvPr id="39" name="Straight Arrow Connector 38"/>
          <p:cNvCxnSpPr/>
          <p:nvPr/>
        </p:nvCxnSpPr>
        <p:spPr>
          <a:xfrm flipH="1" flipV="1">
            <a:off x="2810492" y="4672172"/>
            <a:ext cx="1475549"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4286041" y="4672172"/>
            <a:ext cx="1172660"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3798778" y="2769700"/>
            <a:ext cx="2051762" cy="655047"/>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455908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grpSp>
        <p:nvGrpSpPr>
          <p:cNvPr id="34" name="Group 33"/>
          <p:cNvGrpSpPr/>
          <p:nvPr/>
        </p:nvGrpSpPr>
        <p:grpSpPr>
          <a:xfrm>
            <a:off x="648560" y="2350736"/>
            <a:ext cx="7890793" cy="4207747"/>
            <a:chOff x="648560" y="1918416"/>
            <a:chExt cx="7890793" cy="4207747"/>
          </a:xfrm>
        </p:grpSpPr>
        <p:grpSp>
          <p:nvGrpSpPr>
            <p:cNvPr id="20" name="Group 19"/>
            <p:cNvGrpSpPr/>
            <p:nvPr/>
          </p:nvGrpSpPr>
          <p:grpSpPr>
            <a:xfrm>
              <a:off x="648560" y="1918416"/>
              <a:ext cx="7890793" cy="4207747"/>
              <a:chOff x="648560" y="1918416"/>
              <a:chExt cx="7890793" cy="4207747"/>
            </a:xfrm>
          </p:grpSpPr>
          <p:grpSp>
            <p:nvGrpSpPr>
              <p:cNvPr id="18" name="Group 17"/>
              <p:cNvGrpSpPr/>
              <p:nvPr/>
            </p:nvGrpSpPr>
            <p:grpSpPr>
              <a:xfrm>
                <a:off x="648560" y="191841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sp>
              <p:nvSpPr>
                <p:cNvPr id="7" name="TextBox 6"/>
                <p:cNvSpPr txBox="1"/>
                <p:nvPr/>
              </p:nvSpPr>
              <p:spPr>
                <a:xfrm>
                  <a:off x="1951938" y="2524215"/>
                  <a:ext cx="1597691" cy="325456"/>
                </a:xfrm>
                <a:prstGeom prst="rect">
                  <a:avLst/>
                </a:prstGeom>
                <a:noFill/>
              </p:spPr>
              <p:txBody>
                <a:bodyPr wrap="square" rtlCol="0">
                  <a:spAutoFit/>
                </a:bodyPr>
                <a:lstStyle/>
                <a:p>
                  <a:r>
                    <a:rPr lang="en-US" dirty="0" smtClean="0">
                      <a:solidFill>
                        <a:srgbClr val="000000"/>
                      </a:solidFill>
                    </a:rPr>
                    <a:t>H2 dissociation</a:t>
                  </a:r>
                  <a:endParaRPr lang="en-US" dirty="0">
                    <a:solidFill>
                      <a:srgbClr val="000000"/>
                    </a:solidFill>
                  </a:endParaRPr>
                </a:p>
              </p:txBody>
            </p:sp>
            <p:cxnSp>
              <p:nvCxnSpPr>
                <p:cNvPr id="8" name="Straight Arrow Connector 7"/>
                <p:cNvCxnSpPr/>
                <p:nvPr/>
              </p:nvCxnSpPr>
              <p:spPr>
                <a:xfrm>
                  <a:off x="2671486" y="2849171"/>
                  <a:ext cx="672410" cy="84203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738051" y="2849171"/>
                  <a:ext cx="378665" cy="25776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492529" y="2528368"/>
                  <a:ext cx="1360174" cy="325456"/>
                </a:xfrm>
                <a:prstGeom prst="rect">
                  <a:avLst/>
                </a:prstGeom>
                <a:noFill/>
              </p:spPr>
              <p:txBody>
                <a:bodyPr wrap="square" rtlCol="0">
                  <a:spAutoFit/>
                </a:bodyPr>
                <a:lstStyle/>
                <a:p>
                  <a:r>
                    <a:rPr lang="en-US" dirty="0" smtClean="0">
                      <a:solidFill>
                        <a:srgbClr val="000000"/>
                      </a:solidFill>
                    </a:rPr>
                    <a:t>H ionization</a:t>
                  </a:r>
                  <a:endParaRPr lang="en-US" dirty="0">
                    <a:solidFill>
                      <a:srgbClr val="000000"/>
                    </a:solidFill>
                  </a:endParaRPr>
                </a:p>
              </p:txBody>
            </p:sp>
            <p:cxnSp>
              <p:nvCxnSpPr>
                <p:cNvPr id="11" name="Straight Arrow Connector 10"/>
                <p:cNvCxnSpPr/>
                <p:nvPr/>
              </p:nvCxnSpPr>
              <p:spPr>
                <a:xfrm flipV="1">
                  <a:off x="1010125" y="4366545"/>
                  <a:ext cx="1331675" cy="1398631"/>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3639466" y="2787477"/>
                  <a:ext cx="2009603" cy="577229"/>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649068" y="2787477"/>
                  <a:ext cx="1092832" cy="1134060"/>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7643" y="2462021"/>
                  <a:ext cx="1606698" cy="325456"/>
                </a:xfrm>
                <a:prstGeom prst="rect">
                  <a:avLst/>
                </a:prstGeom>
                <a:noFill/>
              </p:spPr>
              <p:txBody>
                <a:bodyPr wrap="square" rtlCol="0">
                  <a:spAutoFit/>
                </a:bodyPr>
                <a:lstStyle/>
                <a:p>
                  <a:r>
                    <a:rPr lang="en-US" dirty="0" smtClean="0">
                      <a:solidFill>
                        <a:schemeClr val="bg1"/>
                      </a:solidFill>
                    </a:rPr>
                    <a:t>Saumon+95</a:t>
                  </a:r>
                  <a:endParaRPr lang="en-US" dirty="0">
                    <a:solidFill>
                      <a:schemeClr val="bg1"/>
                    </a:solidFill>
                  </a:endParaRPr>
                </a:p>
              </p:txBody>
            </p:sp>
          </p:grpSp>
          <p:sp>
            <p:nvSpPr>
              <p:cNvPr id="19" name="TextBox 18"/>
              <p:cNvSpPr txBox="1"/>
              <p:nvPr/>
            </p:nvSpPr>
            <p:spPr>
              <a:xfrm>
                <a:off x="744421" y="5684327"/>
                <a:ext cx="1277379" cy="369332"/>
              </a:xfrm>
              <a:prstGeom prst="rect">
                <a:avLst/>
              </a:prstGeom>
              <a:noFill/>
            </p:spPr>
            <p:txBody>
              <a:bodyPr wrap="square" rtlCol="0">
                <a:spAutoFit/>
              </a:bodyPr>
              <a:lstStyle/>
              <a:p>
                <a:r>
                  <a:rPr lang="en-US" dirty="0" smtClean="0">
                    <a:solidFill>
                      <a:srgbClr val="000000"/>
                    </a:solidFill>
                  </a:rPr>
                  <a:t>Ideal gas</a:t>
                </a:r>
                <a:endParaRPr lang="en-US" dirty="0">
                  <a:solidFill>
                    <a:srgbClr val="000000"/>
                  </a:solidFill>
                </a:endParaRPr>
              </a:p>
            </p:txBody>
          </p:sp>
        </p:grpSp>
        <p:cxnSp>
          <p:nvCxnSpPr>
            <p:cNvPr id="21" name="Straight Arrow Connector 20"/>
            <p:cNvCxnSpPr/>
            <p:nvPr/>
          </p:nvCxnSpPr>
          <p:spPr>
            <a:xfrm flipH="1" flipV="1">
              <a:off x="2810492" y="4239852"/>
              <a:ext cx="1475549"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4286041" y="4239852"/>
              <a:ext cx="1172660"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651875" y="5675980"/>
              <a:ext cx="1666300" cy="369332"/>
            </a:xfrm>
            <a:prstGeom prst="rect">
              <a:avLst/>
            </a:prstGeom>
            <a:noFill/>
          </p:spPr>
          <p:txBody>
            <a:bodyPr wrap="square" rtlCol="0">
              <a:spAutoFit/>
            </a:bodyPr>
            <a:lstStyle/>
            <a:p>
              <a:r>
                <a:rPr lang="en-US" dirty="0" smtClean="0">
                  <a:solidFill>
                    <a:srgbClr val="000000"/>
                  </a:solidFill>
                </a:rPr>
                <a:t>Our extension</a:t>
              </a:r>
              <a:endParaRPr lang="en-US" dirty="0">
                <a:solidFill>
                  <a:srgbClr val="000000"/>
                </a:solidFill>
              </a:endParaRPr>
            </a:p>
          </p:txBody>
        </p:sp>
      </p:grpSp>
      <p:pic>
        <p:nvPicPr>
          <p:cNvPr id="35" name="Picture 34"/>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sp>
        <p:nvSpPr>
          <p:cNvPr id="3" name="Rectangle 2"/>
          <p:cNvSpPr/>
          <p:nvPr/>
        </p:nvSpPr>
        <p:spPr>
          <a:xfrm>
            <a:off x="562059" y="1385759"/>
            <a:ext cx="7977294" cy="769441"/>
          </a:xfrm>
          <a:prstGeom prst="rect">
            <a:avLst/>
          </a:prstGeom>
        </p:spPr>
        <p:txBody>
          <a:bodyPr wrap="square">
            <a:spAutoFit/>
          </a:bodyPr>
          <a:lstStyle/>
          <a:p>
            <a:r>
              <a:rPr lang="en-US" sz="2200" dirty="0" smtClean="0"/>
              <a:t>H</a:t>
            </a:r>
            <a:r>
              <a:rPr lang="en-US" sz="2200" baseline="-25000" dirty="0" smtClean="0"/>
              <a:t>2</a:t>
            </a:r>
            <a:r>
              <a:rPr lang="en-US" sz="2200" dirty="0" smtClean="0"/>
              <a:t> </a:t>
            </a:r>
            <a:r>
              <a:rPr lang="en-US" sz="2200" dirty="0"/>
              <a:t>spin isomers        </a:t>
            </a:r>
            <a:r>
              <a:rPr lang="en-US" sz="2200" dirty="0">
                <a:solidFill>
                  <a:srgbClr val="FFFF00"/>
                </a:solidFill>
              </a:rPr>
              <a:t>ORTHOHYDROGEN</a:t>
            </a:r>
            <a:r>
              <a:rPr lang="en-US" sz="2200" dirty="0"/>
              <a:t> and       </a:t>
            </a:r>
            <a:r>
              <a:rPr lang="en-US" sz="2200" dirty="0">
                <a:solidFill>
                  <a:srgbClr val="FFFF00"/>
                </a:solidFill>
              </a:rPr>
              <a:t>PARAHYDROGEN</a:t>
            </a:r>
            <a:r>
              <a:rPr lang="en-US" sz="2200" dirty="0"/>
              <a:t> can be in </a:t>
            </a:r>
            <a:r>
              <a:rPr lang="en-US" sz="2200" b="1" dirty="0">
                <a:solidFill>
                  <a:srgbClr val="FFFF00"/>
                </a:solidFill>
              </a:rPr>
              <a:t>thermal equilibrium </a:t>
            </a:r>
            <a:r>
              <a:rPr lang="en-US" sz="2200" dirty="0"/>
              <a:t>or </a:t>
            </a:r>
            <a:r>
              <a:rPr lang="en-US" sz="2200" b="1" dirty="0">
                <a:solidFill>
                  <a:srgbClr val="FFFF00"/>
                </a:solidFill>
              </a:rPr>
              <a:t>fixed ratio</a:t>
            </a:r>
            <a:r>
              <a:rPr lang="en-US" sz="2200" dirty="0">
                <a:solidFill>
                  <a:srgbClr val="FFFF00"/>
                </a:solidFill>
              </a:rPr>
              <a:t>           </a:t>
            </a:r>
          </a:p>
        </p:txBody>
      </p:sp>
      <p:grpSp>
        <p:nvGrpSpPr>
          <p:cNvPr id="24" name="Group 23"/>
          <p:cNvGrpSpPr/>
          <p:nvPr/>
        </p:nvGrpSpPr>
        <p:grpSpPr>
          <a:xfrm rot="10800000">
            <a:off x="2658093" y="1492850"/>
            <a:ext cx="152400" cy="271538"/>
            <a:chOff x="1204358" y="3024299"/>
            <a:chExt cx="152400" cy="271538"/>
          </a:xfrm>
        </p:grpSpPr>
        <p:cxnSp>
          <p:nvCxnSpPr>
            <p:cNvPr id="25" name="Straight Arrow Connector 24"/>
            <p:cNvCxnSpPr/>
            <p:nvPr/>
          </p:nvCxnSpPr>
          <p:spPr>
            <a:xfrm>
              <a:off x="1204358"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356758"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5721401" y="1492850"/>
            <a:ext cx="145073" cy="271539"/>
            <a:chOff x="3609591" y="3024299"/>
            <a:chExt cx="145073" cy="271539"/>
          </a:xfrm>
        </p:grpSpPr>
        <p:cxnSp>
          <p:nvCxnSpPr>
            <p:cNvPr id="29" name="Straight Arrow Connector 28"/>
            <p:cNvCxnSpPr/>
            <p:nvPr/>
          </p:nvCxnSpPr>
          <p:spPr>
            <a:xfrm rot="10800000">
              <a:off x="3609591"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3754664" y="3024300"/>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1666927" y="3132226"/>
            <a:ext cx="1315398" cy="646331"/>
          </a:xfrm>
          <a:prstGeom prst="rect">
            <a:avLst/>
          </a:prstGeom>
          <a:noFill/>
        </p:spPr>
        <p:txBody>
          <a:bodyPr wrap="square" rtlCol="0">
            <a:spAutoFit/>
          </a:bodyPr>
          <a:lstStyle/>
          <a:p>
            <a:r>
              <a:rPr lang="en-US" dirty="0" smtClean="0">
                <a:solidFill>
                  <a:srgbClr val="0000FF"/>
                </a:solidFill>
              </a:rPr>
              <a:t>Ortho-</a:t>
            </a:r>
            <a:r>
              <a:rPr lang="en-US" dirty="0" err="1" smtClean="0">
                <a:solidFill>
                  <a:srgbClr val="0000FF"/>
                </a:solidFill>
              </a:rPr>
              <a:t>para</a:t>
            </a:r>
            <a:r>
              <a:rPr lang="en-US" dirty="0" smtClean="0">
                <a:solidFill>
                  <a:srgbClr val="0000FF"/>
                </a:solidFill>
              </a:rPr>
              <a:t> equilibrium</a:t>
            </a:r>
            <a:endParaRPr lang="en-US" dirty="0">
              <a:solidFill>
                <a:srgbClr val="0000FF"/>
              </a:solidFill>
            </a:endParaRPr>
          </a:p>
        </p:txBody>
      </p:sp>
      <p:sp>
        <p:nvSpPr>
          <p:cNvPr id="33" name="TextBox 32"/>
          <p:cNvSpPr txBox="1"/>
          <p:nvPr/>
        </p:nvSpPr>
        <p:spPr>
          <a:xfrm>
            <a:off x="4796556" y="3012853"/>
            <a:ext cx="1315398" cy="923330"/>
          </a:xfrm>
          <a:prstGeom prst="rect">
            <a:avLst/>
          </a:prstGeom>
          <a:noFill/>
        </p:spPr>
        <p:txBody>
          <a:bodyPr wrap="square" rtlCol="0">
            <a:spAutoFit/>
          </a:bodyPr>
          <a:lstStyle/>
          <a:p>
            <a:r>
              <a:rPr lang="en-US" dirty="0" smtClean="0">
                <a:solidFill>
                  <a:srgbClr val="0000FF"/>
                </a:solidFill>
              </a:rPr>
              <a:t>Fixed 3:1 </a:t>
            </a:r>
            <a:r>
              <a:rPr lang="en-US" dirty="0" err="1" smtClean="0">
                <a:solidFill>
                  <a:srgbClr val="0000FF"/>
                </a:solidFill>
              </a:rPr>
              <a:t>ortho</a:t>
            </a:r>
            <a:r>
              <a:rPr lang="en-US" dirty="0" smtClean="0">
                <a:solidFill>
                  <a:srgbClr val="0000FF"/>
                </a:solidFill>
              </a:rPr>
              <a:t>-to-</a:t>
            </a:r>
            <a:r>
              <a:rPr lang="en-US" dirty="0" err="1" smtClean="0">
                <a:solidFill>
                  <a:srgbClr val="0000FF"/>
                </a:solidFill>
              </a:rPr>
              <a:t>para</a:t>
            </a:r>
            <a:r>
              <a:rPr lang="en-US" dirty="0" smtClean="0">
                <a:solidFill>
                  <a:srgbClr val="0000FF"/>
                </a:solidFill>
              </a:rPr>
              <a:t> ratio</a:t>
            </a:r>
            <a:endParaRPr lang="en-US" dirty="0">
              <a:solidFill>
                <a:srgbClr val="0000FF"/>
              </a:solidFill>
            </a:endParaRPr>
          </a:p>
        </p:txBody>
      </p:sp>
      <p:cxnSp>
        <p:nvCxnSpPr>
          <p:cNvPr id="36" name="Straight Arrow Connector 35"/>
          <p:cNvCxnSpPr/>
          <p:nvPr/>
        </p:nvCxnSpPr>
        <p:spPr>
          <a:xfrm flipH="1" flipV="1">
            <a:off x="3497011" y="4958164"/>
            <a:ext cx="3469286" cy="119066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6236800" y="5057740"/>
            <a:ext cx="729497" cy="109109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065654" y="6195621"/>
            <a:ext cx="3621146" cy="369332"/>
          </a:xfrm>
          <a:prstGeom prst="rect">
            <a:avLst/>
          </a:prstGeom>
          <a:noFill/>
        </p:spPr>
        <p:txBody>
          <a:bodyPr wrap="square" rtlCol="0">
            <a:spAutoFit/>
          </a:bodyPr>
          <a:lstStyle/>
          <a:p>
            <a:r>
              <a:rPr lang="en-US" dirty="0" smtClean="0">
                <a:solidFill>
                  <a:srgbClr val="000000"/>
                </a:solidFill>
              </a:rPr>
              <a:t>Partially excited H</a:t>
            </a:r>
            <a:r>
              <a:rPr lang="en-US" baseline="-25000" dirty="0" smtClean="0">
                <a:solidFill>
                  <a:srgbClr val="000000"/>
                </a:solidFill>
              </a:rPr>
              <a:t>2</a:t>
            </a:r>
            <a:r>
              <a:rPr lang="en-US" dirty="0" smtClean="0">
                <a:solidFill>
                  <a:srgbClr val="000000"/>
                </a:solidFill>
              </a:rPr>
              <a:t> rotational states</a:t>
            </a:r>
            <a:endParaRPr lang="en-US" dirty="0">
              <a:solidFill>
                <a:srgbClr val="000000"/>
              </a:solidFill>
            </a:endParaRPr>
          </a:p>
        </p:txBody>
      </p:sp>
    </p:spTree>
    <p:extLst>
      <p:ext uri="{BB962C8B-B14F-4D97-AF65-F5344CB8AC3E}">
        <p14:creationId xmlns:p14="http://schemas.microsoft.com/office/powerpoint/2010/main" val="1220576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Variations in       due to non-ideal EOS effects </a:t>
            </a:r>
            <a:r>
              <a:rPr lang="en-US" sz="3200" dirty="0" smtClean="0">
                <a:solidFill>
                  <a:srgbClr val="FFFF00"/>
                </a:solidFill>
              </a:rPr>
              <a:t>INCREASE</a:t>
            </a:r>
            <a:r>
              <a:rPr lang="en-US" sz="3200" dirty="0" smtClean="0"/>
              <a:t> the atmospheric evolutionary time</a:t>
            </a:r>
            <a:endParaRPr lang="en-US" sz="3200" dirty="0"/>
          </a:p>
        </p:txBody>
      </p:sp>
      <p:grpSp>
        <p:nvGrpSpPr>
          <p:cNvPr id="6" name="Group 5"/>
          <p:cNvGrpSpPr/>
          <p:nvPr/>
        </p:nvGrpSpPr>
        <p:grpSpPr>
          <a:xfrm>
            <a:off x="3027885" y="501824"/>
            <a:ext cx="584168" cy="450291"/>
            <a:chOff x="3046593" y="236149"/>
            <a:chExt cx="584168" cy="450291"/>
          </a:xfrm>
        </p:grpSpPr>
        <p:sp>
          <p:nvSpPr>
            <p:cNvPr id="4" name="Isosceles Triangle 3"/>
            <p:cNvSpPr/>
            <p:nvPr/>
          </p:nvSpPr>
          <p:spPr>
            <a:xfrm>
              <a:off x="3046593" y="236149"/>
              <a:ext cx="313050" cy="288853"/>
            </a:xfrm>
            <a:prstGeom prst="triangle">
              <a:avLst/>
            </a:prstGeom>
            <a:noFill/>
            <a:ln w="38100">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224084" y="378663"/>
              <a:ext cx="406677" cy="307777"/>
            </a:xfrm>
            <a:prstGeom prst="rect">
              <a:avLst/>
            </a:prstGeom>
            <a:noFill/>
          </p:spPr>
          <p:txBody>
            <a:bodyPr wrap="square" rtlCol="0">
              <a:spAutoFit/>
            </a:bodyPr>
            <a:lstStyle/>
            <a:p>
              <a:r>
                <a:rPr lang="en-US" sz="1400" dirty="0" smtClean="0"/>
                <a:t>ad</a:t>
              </a:r>
              <a:endParaRPr lang="en-US" sz="1400" dirty="0"/>
            </a:p>
          </p:txBody>
        </p:sp>
      </p:grpSp>
      <p:pic>
        <p:nvPicPr>
          <p:cNvPr id="10" name="Picture 9" descr="tplo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777" y="1589578"/>
            <a:ext cx="6874043" cy="4638519"/>
          </a:xfrm>
          <a:prstGeom prst="rect">
            <a:avLst/>
          </a:prstGeom>
        </p:spPr>
      </p:pic>
      <p:sp>
        <p:nvSpPr>
          <p:cNvPr id="11" name="TextBox 10"/>
          <p:cNvSpPr txBox="1"/>
          <p:nvPr/>
        </p:nvSpPr>
        <p:spPr>
          <a:xfrm>
            <a:off x="3956117" y="1530008"/>
            <a:ext cx="2149443" cy="353943"/>
          </a:xfrm>
          <a:prstGeom prst="rect">
            <a:avLst/>
          </a:prstGeom>
          <a:noFill/>
        </p:spPr>
        <p:txBody>
          <a:bodyPr wrap="square" rtlCol="0">
            <a:spAutoFit/>
          </a:bodyPr>
          <a:lstStyle/>
          <a:p>
            <a:r>
              <a:rPr lang="en-US" sz="1700" dirty="0" smtClean="0">
                <a:solidFill>
                  <a:schemeClr val="bg1"/>
                </a:solidFill>
              </a:rPr>
              <a:t>a = 10 AU, </a:t>
            </a:r>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5 M</a:t>
            </a:r>
            <a:r>
              <a:rPr lang="en-US" sz="1700" baseline="-25000" dirty="0">
                <a:solidFill>
                  <a:schemeClr val="bg1"/>
                </a:solidFill>
              </a:rPr>
              <a:t>E</a:t>
            </a:r>
          </a:p>
        </p:txBody>
      </p:sp>
      <p:sp>
        <p:nvSpPr>
          <p:cNvPr id="12" name="TextBox 11"/>
          <p:cNvSpPr txBox="1"/>
          <p:nvPr/>
        </p:nvSpPr>
        <p:spPr>
          <a:xfrm>
            <a:off x="1280526" y="5664347"/>
            <a:ext cx="3269819" cy="523220"/>
          </a:xfrm>
          <a:prstGeom prst="rect">
            <a:avLst/>
          </a:prstGeom>
          <a:noFill/>
        </p:spPr>
        <p:txBody>
          <a:bodyPr wrap="square" rtlCol="0">
            <a:spAutoFit/>
          </a:bodyPr>
          <a:lstStyle/>
          <a:p>
            <a:r>
              <a:rPr lang="en-US" sz="1400" dirty="0" smtClean="0">
                <a:solidFill>
                  <a:schemeClr val="bg1"/>
                </a:solidFill>
              </a:rPr>
              <a:t>Ortho- and –</a:t>
            </a:r>
            <a:r>
              <a:rPr lang="en-US" sz="1400" dirty="0" err="1" smtClean="0">
                <a:solidFill>
                  <a:schemeClr val="bg1"/>
                </a:solidFill>
              </a:rPr>
              <a:t>parahydrogen</a:t>
            </a:r>
            <a:r>
              <a:rPr lang="en-US" sz="1400" dirty="0" smtClean="0">
                <a:solidFill>
                  <a:schemeClr val="bg1"/>
                </a:solidFill>
              </a:rPr>
              <a:t> in thermal equilibrium, ISM opacity</a:t>
            </a:r>
            <a:endParaRPr lang="en-US" sz="1400" dirty="0">
              <a:solidFill>
                <a:schemeClr val="bg1"/>
              </a:solidFill>
            </a:endParaRPr>
          </a:p>
        </p:txBody>
      </p:sp>
      <p:sp>
        <p:nvSpPr>
          <p:cNvPr id="13" name="TextBox 12"/>
          <p:cNvSpPr txBox="1"/>
          <p:nvPr/>
        </p:nvSpPr>
        <p:spPr>
          <a:xfrm>
            <a:off x="5347704" y="5910478"/>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169180513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31458"/>
            <a:ext cx="8229600" cy="1143000"/>
          </a:xfrm>
        </p:spPr>
        <p:txBody>
          <a:bodyPr/>
          <a:lstStyle/>
          <a:p>
            <a:r>
              <a:rPr lang="en-US" dirty="0" smtClean="0"/>
              <a:t>Critical Core Mass</a:t>
            </a:r>
            <a:endParaRPr lang="en-US" dirty="0"/>
          </a:p>
        </p:txBody>
      </p:sp>
      <p:pic>
        <p:nvPicPr>
          <p:cNvPr id="7" name="Picture 6" descr="Mc_vs_a_poly_real_exolunch.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713" y="1242008"/>
            <a:ext cx="6864688" cy="5161420"/>
          </a:xfrm>
          <a:prstGeom prst="rect">
            <a:avLst/>
          </a:prstGeom>
        </p:spPr>
      </p:pic>
      <p:sp>
        <p:nvSpPr>
          <p:cNvPr id="10" name="TextBox 9"/>
          <p:cNvSpPr txBox="1"/>
          <p:nvPr/>
        </p:nvSpPr>
        <p:spPr>
          <a:xfrm>
            <a:off x="1269317" y="5984414"/>
            <a:ext cx="2797685" cy="338554"/>
          </a:xfrm>
          <a:prstGeom prst="rect">
            <a:avLst/>
          </a:prstGeom>
          <a:noFill/>
        </p:spPr>
        <p:txBody>
          <a:bodyPr wrap="square" rtlCol="0">
            <a:spAutoFit/>
          </a:bodyPr>
          <a:lstStyle/>
          <a:p>
            <a:r>
              <a:rPr lang="en-US" sz="1600" dirty="0" err="1" smtClean="0">
                <a:solidFill>
                  <a:srgbClr val="000000"/>
                </a:solidFill>
              </a:rPr>
              <a:t>t_disk</a:t>
            </a:r>
            <a:r>
              <a:rPr lang="en-US" sz="1600" dirty="0" smtClean="0">
                <a:solidFill>
                  <a:srgbClr val="000000"/>
                </a:solidFill>
              </a:rPr>
              <a:t> ~ 3 </a:t>
            </a:r>
            <a:r>
              <a:rPr lang="en-US" sz="1600" dirty="0" err="1" smtClean="0">
                <a:solidFill>
                  <a:srgbClr val="000000"/>
                </a:solidFill>
              </a:rPr>
              <a:t>Myr</a:t>
            </a:r>
            <a:r>
              <a:rPr lang="en-US" sz="1600" dirty="0" smtClean="0">
                <a:solidFill>
                  <a:srgbClr val="000000"/>
                </a:solidFill>
              </a:rPr>
              <a:t>, ISM opacity</a:t>
            </a:r>
            <a:endParaRPr lang="en-US" sz="1600" dirty="0">
              <a:solidFill>
                <a:srgbClr val="000000"/>
              </a:solidFill>
            </a:endParaRPr>
          </a:p>
        </p:txBody>
      </p:sp>
      <p:sp>
        <p:nvSpPr>
          <p:cNvPr id="11" name="TextBox 10"/>
          <p:cNvSpPr txBox="1"/>
          <p:nvPr/>
        </p:nvSpPr>
        <p:spPr>
          <a:xfrm>
            <a:off x="5334192" y="6059088"/>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109789372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Tree>
    <p:extLst>
      <p:ext uri="{BB962C8B-B14F-4D97-AF65-F5344CB8AC3E}">
        <p14:creationId xmlns:p14="http://schemas.microsoft.com/office/powerpoint/2010/main" val="6493607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
        <p:nvSpPr>
          <p:cNvPr id="9" name="Rectangle 8"/>
          <p:cNvSpPr/>
          <p:nvPr/>
        </p:nvSpPr>
        <p:spPr>
          <a:xfrm>
            <a:off x="5397464" y="4458615"/>
            <a:ext cx="3295833" cy="814117"/>
          </a:xfrm>
          <a:prstGeom prst="rect">
            <a:avLst/>
          </a:prstGeom>
          <a:noFill/>
          <a:ln w="381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04033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48"/>
            <a:ext cx="8229600" cy="1143000"/>
          </a:xfrm>
        </p:spPr>
        <p:txBody>
          <a:bodyPr>
            <a:normAutofit fontScale="90000"/>
          </a:bodyPr>
          <a:lstStyle/>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endParaRPr lang="en-US" dirty="0"/>
          </a:p>
        </p:txBody>
      </p:sp>
      <p:sp>
        <p:nvSpPr>
          <p:cNvPr id="6" name="TextBox 5"/>
          <p:cNvSpPr txBox="1"/>
          <p:nvPr/>
        </p:nvSpPr>
        <p:spPr>
          <a:xfrm>
            <a:off x="2580722"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7" name="TextBox 6"/>
          <p:cNvSpPr txBox="1"/>
          <p:nvPr/>
        </p:nvSpPr>
        <p:spPr>
          <a:xfrm>
            <a:off x="5958633" y="566336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pic>
        <p:nvPicPr>
          <p:cNvPr id="8" name="Picture 7" descr="Mcrit_vs_a_g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89" y="1296048"/>
            <a:ext cx="6346899" cy="4765822"/>
          </a:xfrm>
          <a:prstGeom prst="rect">
            <a:avLst/>
          </a:prstGeom>
        </p:spPr>
      </p:pic>
      <p:sp>
        <p:nvSpPr>
          <p:cNvPr id="11" name="TextBox 10"/>
          <p:cNvSpPr txBox="1"/>
          <p:nvPr/>
        </p:nvSpPr>
        <p:spPr>
          <a:xfrm>
            <a:off x="2729354"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12" name="TextBox 11"/>
          <p:cNvSpPr txBox="1"/>
          <p:nvPr/>
        </p:nvSpPr>
        <p:spPr>
          <a:xfrm>
            <a:off x="6336969" y="570389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9" name="TextBox 8"/>
          <p:cNvSpPr txBox="1"/>
          <p:nvPr/>
        </p:nvSpPr>
        <p:spPr>
          <a:xfrm>
            <a:off x="389645" y="1296048"/>
            <a:ext cx="1799244" cy="1672252"/>
          </a:xfrm>
          <a:prstGeom prst="rect">
            <a:avLst/>
          </a:prstGeom>
          <a:noFill/>
          <a:ln w="38100">
            <a:solidFill>
              <a:srgbClr val="FFFF00"/>
            </a:solidFill>
          </a:ln>
        </p:spPr>
        <p:txBody>
          <a:bodyPr wrap="square" rtlCol="0">
            <a:spAutoFit/>
          </a:bodyPr>
          <a:lstStyle/>
          <a:p>
            <a:r>
              <a:rPr lang="en-US" sz="2800" i="1" dirty="0" err="1" smtClean="0">
                <a:solidFill>
                  <a:srgbClr val="FFFF00"/>
                </a:solidFill>
              </a:rPr>
              <a:t>dN</a:t>
            </a:r>
            <a:r>
              <a:rPr lang="en-US" sz="2800" i="1" dirty="0" smtClean="0">
                <a:solidFill>
                  <a:srgbClr val="FFFF00"/>
                </a:solidFill>
              </a:rPr>
              <a:t>/ds ~ s</a:t>
            </a:r>
            <a:r>
              <a:rPr lang="en-US" sz="2800" i="1" baseline="30000" dirty="0" smtClean="0">
                <a:solidFill>
                  <a:srgbClr val="FFFF00"/>
                </a:solidFill>
              </a:rPr>
              <a:t>-p</a:t>
            </a:r>
          </a:p>
          <a:p>
            <a:endParaRPr lang="en-US" sz="2800" i="1" baseline="30000" dirty="0">
              <a:solidFill>
                <a:srgbClr val="FFFF00"/>
              </a:solidFill>
            </a:endParaRPr>
          </a:p>
          <a:p>
            <a:r>
              <a:rPr lang="en-US" sz="2800" i="1" dirty="0" smtClean="0">
                <a:solidFill>
                  <a:srgbClr val="FFFF00"/>
                </a:solidFill>
              </a:rPr>
              <a:t>p = 3.5</a:t>
            </a:r>
          </a:p>
          <a:p>
            <a:r>
              <a:rPr lang="en-US" sz="2800" i="1" dirty="0" err="1" smtClean="0">
                <a:solidFill>
                  <a:srgbClr val="FFFF00"/>
                </a:solidFill>
              </a:rPr>
              <a:t>S</a:t>
            </a:r>
            <a:r>
              <a:rPr lang="en-US" sz="2800" baseline="-25000" dirty="0" err="1" smtClean="0">
                <a:solidFill>
                  <a:srgbClr val="FFFF00"/>
                </a:solidFill>
              </a:rPr>
              <a:t>max</a:t>
            </a:r>
            <a:r>
              <a:rPr lang="en-US" sz="2800" dirty="0" smtClean="0">
                <a:solidFill>
                  <a:srgbClr val="FFFF00"/>
                </a:solidFill>
              </a:rPr>
              <a:t> = 1 cm</a:t>
            </a:r>
            <a:endParaRPr lang="en-US" sz="2800" i="1" dirty="0">
              <a:solidFill>
                <a:srgbClr val="FFFF00"/>
              </a:solidFill>
            </a:endParaRPr>
          </a:p>
        </p:txBody>
      </p:sp>
    </p:spTree>
    <p:extLst>
      <p:ext uri="{BB962C8B-B14F-4D97-AF65-F5344CB8AC3E}">
        <p14:creationId xmlns:p14="http://schemas.microsoft.com/office/powerpoint/2010/main" val="87256669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48"/>
            <a:ext cx="8229600" cy="1143000"/>
          </a:xfrm>
        </p:spPr>
        <p:txBody>
          <a:bodyPr>
            <a:normAutofit fontScale="90000"/>
          </a:bodyPr>
          <a:lstStyle/>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endParaRPr lang="en-US" dirty="0"/>
          </a:p>
        </p:txBody>
      </p:sp>
      <p:pic>
        <p:nvPicPr>
          <p:cNvPr id="4" name="Picture 3" descr="Mcrit_vs_a_g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89" y="1296048"/>
            <a:ext cx="6346899" cy="4765822"/>
          </a:xfrm>
          <a:prstGeom prst="rect">
            <a:avLst/>
          </a:prstGeom>
        </p:spPr>
      </p:pic>
      <p:sp>
        <p:nvSpPr>
          <p:cNvPr id="6" name="TextBox 5"/>
          <p:cNvSpPr txBox="1"/>
          <p:nvPr/>
        </p:nvSpPr>
        <p:spPr>
          <a:xfrm>
            <a:off x="2729354"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7" name="TextBox 6"/>
          <p:cNvSpPr txBox="1"/>
          <p:nvPr/>
        </p:nvSpPr>
        <p:spPr>
          <a:xfrm>
            <a:off x="6336969" y="570389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8" name="Rectangle 7"/>
          <p:cNvSpPr/>
          <p:nvPr/>
        </p:nvSpPr>
        <p:spPr>
          <a:xfrm>
            <a:off x="3814756" y="4120778"/>
            <a:ext cx="4832699" cy="769831"/>
          </a:xfrm>
          <a:prstGeom prst="rect">
            <a:avLst/>
          </a:prstGeom>
          <a:noFill/>
          <a:ln w="38100">
            <a:solidFill>
              <a:srgbClr val="BD11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89645" y="1296048"/>
            <a:ext cx="1799244" cy="1672252"/>
          </a:xfrm>
          <a:prstGeom prst="rect">
            <a:avLst/>
          </a:prstGeom>
          <a:noFill/>
          <a:ln w="38100">
            <a:solidFill>
              <a:srgbClr val="FFFF00"/>
            </a:solidFill>
          </a:ln>
        </p:spPr>
        <p:txBody>
          <a:bodyPr wrap="square" rtlCol="0">
            <a:spAutoFit/>
          </a:bodyPr>
          <a:lstStyle/>
          <a:p>
            <a:r>
              <a:rPr lang="en-US" sz="2800" i="1" dirty="0" err="1" smtClean="0">
                <a:solidFill>
                  <a:srgbClr val="FFFF00"/>
                </a:solidFill>
              </a:rPr>
              <a:t>dN</a:t>
            </a:r>
            <a:r>
              <a:rPr lang="en-US" sz="2800" i="1" dirty="0" smtClean="0">
                <a:solidFill>
                  <a:srgbClr val="FFFF00"/>
                </a:solidFill>
              </a:rPr>
              <a:t>/ds ~ s</a:t>
            </a:r>
            <a:r>
              <a:rPr lang="en-US" sz="2800" i="1" baseline="30000" dirty="0" smtClean="0">
                <a:solidFill>
                  <a:srgbClr val="FFFF00"/>
                </a:solidFill>
              </a:rPr>
              <a:t>-p</a:t>
            </a:r>
          </a:p>
          <a:p>
            <a:endParaRPr lang="en-US" sz="2800" i="1" baseline="30000" dirty="0">
              <a:solidFill>
                <a:srgbClr val="FFFF00"/>
              </a:solidFill>
            </a:endParaRPr>
          </a:p>
          <a:p>
            <a:r>
              <a:rPr lang="en-US" sz="2800" i="1" dirty="0" smtClean="0">
                <a:solidFill>
                  <a:srgbClr val="FFFF00"/>
                </a:solidFill>
              </a:rPr>
              <a:t>p = 3.5</a:t>
            </a:r>
          </a:p>
          <a:p>
            <a:r>
              <a:rPr lang="en-US" sz="2800" i="1" dirty="0" err="1" smtClean="0">
                <a:solidFill>
                  <a:srgbClr val="FFFF00"/>
                </a:solidFill>
              </a:rPr>
              <a:t>S</a:t>
            </a:r>
            <a:r>
              <a:rPr lang="en-US" sz="2800" baseline="-25000" dirty="0" err="1" smtClean="0">
                <a:solidFill>
                  <a:srgbClr val="FFFF00"/>
                </a:solidFill>
              </a:rPr>
              <a:t>max</a:t>
            </a:r>
            <a:r>
              <a:rPr lang="en-US" sz="2800" dirty="0" smtClean="0">
                <a:solidFill>
                  <a:srgbClr val="FFFF00"/>
                </a:solidFill>
              </a:rPr>
              <a:t> = 1 cm</a:t>
            </a:r>
            <a:endParaRPr lang="en-US" sz="2800" i="1" dirty="0">
              <a:solidFill>
                <a:srgbClr val="FFFF00"/>
              </a:solidFill>
            </a:endParaRPr>
          </a:p>
        </p:txBody>
      </p:sp>
      <p:sp>
        <p:nvSpPr>
          <p:cNvPr id="3" name="TextBox 2"/>
          <p:cNvSpPr txBox="1"/>
          <p:nvPr/>
        </p:nvSpPr>
        <p:spPr>
          <a:xfrm>
            <a:off x="202677" y="3958422"/>
            <a:ext cx="2310490" cy="1846659"/>
          </a:xfrm>
          <a:prstGeom prst="rect">
            <a:avLst/>
          </a:prstGeom>
          <a:solidFill>
            <a:srgbClr val="FFFF00"/>
          </a:solidFill>
          <a:ln w="38100">
            <a:solidFill>
              <a:srgbClr val="0000FF"/>
            </a:solidFill>
          </a:ln>
        </p:spPr>
        <p:txBody>
          <a:bodyPr wrap="square" rtlCol="0">
            <a:spAutoFit/>
          </a:bodyPr>
          <a:lstStyle/>
          <a:p>
            <a:pPr algn="ctr"/>
            <a:r>
              <a:rPr lang="en-US" sz="2400" dirty="0" err="1" smtClean="0">
                <a:solidFill>
                  <a:schemeClr val="bg1"/>
                </a:solidFill>
              </a:rPr>
              <a:t>M</a:t>
            </a:r>
            <a:r>
              <a:rPr lang="en-US" sz="2400" baseline="-25000" dirty="0" err="1" smtClean="0">
                <a:solidFill>
                  <a:schemeClr val="bg1"/>
                </a:solidFill>
              </a:rPr>
              <a:t>crit</a:t>
            </a:r>
            <a:r>
              <a:rPr lang="en-US" sz="2400" dirty="0">
                <a:solidFill>
                  <a:schemeClr val="bg1"/>
                </a:solidFill>
              </a:rPr>
              <a:t>:</a:t>
            </a:r>
            <a:endParaRPr lang="en-US" sz="2400" dirty="0" smtClean="0">
              <a:solidFill>
                <a:schemeClr val="bg1"/>
              </a:solidFill>
            </a:endParaRPr>
          </a:p>
          <a:p>
            <a:endParaRPr lang="en-US" sz="2400" dirty="0" smtClean="0">
              <a:solidFill>
                <a:schemeClr val="bg1"/>
              </a:solidFill>
            </a:endParaRPr>
          </a:p>
          <a:p>
            <a:r>
              <a:rPr lang="en-US" sz="2400" baseline="-25000" dirty="0" smtClean="0">
                <a:solidFill>
                  <a:schemeClr val="bg1"/>
                </a:solidFill>
              </a:rPr>
              <a:t> </a:t>
            </a:r>
            <a:r>
              <a:rPr lang="en-US" sz="2400" dirty="0" smtClean="0">
                <a:solidFill>
                  <a:schemeClr val="bg1"/>
                </a:solidFill>
              </a:rPr>
              <a:t>~8 M</a:t>
            </a:r>
            <a:r>
              <a:rPr lang="en-US" sz="2400" baseline="-25000" dirty="0" smtClean="0">
                <a:solidFill>
                  <a:schemeClr val="bg1"/>
                </a:solidFill>
              </a:rPr>
              <a:t>E</a:t>
            </a:r>
            <a:r>
              <a:rPr lang="en-US" sz="2400" dirty="0" smtClean="0">
                <a:solidFill>
                  <a:schemeClr val="bg1"/>
                </a:solidFill>
              </a:rPr>
              <a:t> @ 5 AU</a:t>
            </a:r>
          </a:p>
          <a:p>
            <a:r>
              <a:rPr lang="en-US" sz="2400" baseline="-25000" dirty="0" smtClean="0">
                <a:solidFill>
                  <a:schemeClr val="bg1"/>
                </a:solidFill>
              </a:rPr>
              <a:t> </a:t>
            </a:r>
            <a:r>
              <a:rPr lang="en-US" sz="2400" dirty="0" smtClean="0">
                <a:solidFill>
                  <a:schemeClr val="bg1"/>
                </a:solidFill>
              </a:rPr>
              <a:t>~5 </a:t>
            </a:r>
            <a:r>
              <a:rPr lang="en-US" sz="2400" dirty="0">
                <a:solidFill>
                  <a:schemeClr val="bg1"/>
                </a:solidFill>
              </a:rPr>
              <a:t>M</a:t>
            </a:r>
            <a:r>
              <a:rPr lang="en-US" sz="2400" baseline="-25000" dirty="0">
                <a:solidFill>
                  <a:schemeClr val="bg1"/>
                </a:solidFill>
              </a:rPr>
              <a:t>E</a:t>
            </a:r>
            <a:r>
              <a:rPr lang="en-US" sz="2400" dirty="0">
                <a:solidFill>
                  <a:schemeClr val="bg1"/>
                </a:solidFill>
              </a:rPr>
              <a:t> @ </a:t>
            </a:r>
            <a:r>
              <a:rPr lang="en-US" sz="2400" dirty="0" smtClean="0">
                <a:solidFill>
                  <a:schemeClr val="bg1"/>
                </a:solidFill>
              </a:rPr>
              <a:t>100 </a:t>
            </a:r>
            <a:r>
              <a:rPr lang="en-US" sz="2400" dirty="0">
                <a:solidFill>
                  <a:schemeClr val="bg1"/>
                </a:solidFill>
              </a:rPr>
              <a:t>AU</a:t>
            </a:r>
          </a:p>
          <a:p>
            <a:endParaRPr lang="en-US" dirty="0">
              <a:solidFill>
                <a:srgbClr val="FFFF00"/>
              </a:solidFill>
            </a:endParaRPr>
          </a:p>
        </p:txBody>
      </p:sp>
    </p:spTree>
    <p:extLst>
      <p:ext uri="{BB962C8B-B14F-4D97-AF65-F5344CB8AC3E}">
        <p14:creationId xmlns:p14="http://schemas.microsoft.com/office/powerpoint/2010/main" val="30829103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Core Accretion at high </a:t>
            </a:r>
            <a:r>
              <a:rPr lang="en-US" dirty="0" err="1" smtClean="0"/>
              <a:t>planetesimal</a:t>
            </a:r>
            <a:r>
              <a:rPr lang="en-US" dirty="0" smtClean="0"/>
              <a:t> accretion rates </a:t>
            </a:r>
            <a:r>
              <a:rPr lang="en-US" dirty="0" smtClean="0"/>
              <a:t>yields </a:t>
            </a:r>
            <a:r>
              <a:rPr lang="en-US" dirty="0" smtClean="0"/>
              <a:t>steady </a:t>
            </a:r>
            <a:r>
              <a:rPr lang="en-US" dirty="0" smtClean="0"/>
              <a:t>state</a:t>
            </a:r>
            <a:endParaRPr lang="en-US" dirty="0"/>
          </a:p>
        </p:txBody>
      </p:sp>
      <p:pic>
        <p:nvPicPr>
          <p:cNvPr id="6" name="Content Placeholder 5" descr="core_acc_sketch2.png"/>
          <p:cNvPicPr>
            <a:picLocks noGrp="1" noChangeAspect="1"/>
          </p:cNvPicPr>
          <p:nvPr>
            <p:ph idx="1"/>
          </p:nvPr>
        </p:nvPicPr>
        <p:blipFill>
          <a:blip r:embed="rId3">
            <a:extLst>
              <a:ext uri="{28A0092B-C50C-407E-A947-70E740481C1C}">
                <a14:useLocalDpi xmlns:a14="http://schemas.microsoft.com/office/drawing/2010/main" val="0"/>
              </a:ext>
            </a:extLst>
          </a:blip>
          <a:srcRect t="10717" b="10717"/>
          <a:stretch>
            <a:fillRect/>
          </a:stretch>
        </p:blipFill>
        <p:spPr>
          <a:xfrm>
            <a:off x="1443031" y="2602893"/>
            <a:ext cx="6376781" cy="3506984"/>
          </a:xfrm>
        </p:spPr>
      </p:pic>
      <p:sp>
        <p:nvSpPr>
          <p:cNvPr id="7" name="TextBox 6"/>
          <p:cNvSpPr txBox="1"/>
          <p:nvPr/>
        </p:nvSpPr>
        <p:spPr>
          <a:xfrm>
            <a:off x="1035958" y="1721289"/>
            <a:ext cx="6410934" cy="646331"/>
          </a:xfrm>
          <a:prstGeom prst="rect">
            <a:avLst/>
          </a:prstGeom>
          <a:noFill/>
        </p:spPr>
        <p:txBody>
          <a:bodyPr wrap="square" rtlCol="0">
            <a:spAutoFit/>
          </a:bodyPr>
          <a:lstStyle/>
          <a:p>
            <a:r>
              <a:rPr lang="en-US" sz="3600" dirty="0" smtClean="0"/>
              <a:t>=&gt; </a:t>
            </a:r>
            <a:r>
              <a:rPr lang="en-US" sz="3600" dirty="0" err="1" smtClean="0">
                <a:solidFill>
                  <a:srgbClr val="FFFF00"/>
                </a:solidFill>
              </a:rPr>
              <a:t>M</a:t>
            </a:r>
            <a:r>
              <a:rPr lang="en-US" sz="3600" baseline="-25000" dirty="0" err="1" smtClean="0">
                <a:solidFill>
                  <a:srgbClr val="FFFF00"/>
                </a:solidFill>
              </a:rPr>
              <a:t>atm</a:t>
            </a:r>
            <a:r>
              <a:rPr lang="en-US" sz="3600" dirty="0" smtClean="0"/>
              <a:t> is a function of </a:t>
            </a:r>
            <a:r>
              <a:rPr lang="en-US" sz="3600" dirty="0" err="1" smtClean="0">
                <a:solidFill>
                  <a:srgbClr val="FFFF00"/>
                </a:solidFill>
              </a:rPr>
              <a:t>M</a:t>
            </a:r>
            <a:r>
              <a:rPr lang="en-US" sz="3600" baseline="-25000" dirty="0" err="1" smtClean="0">
                <a:solidFill>
                  <a:srgbClr val="FFFF00"/>
                </a:solidFill>
              </a:rPr>
              <a:t>core</a:t>
            </a:r>
            <a:endParaRPr lang="en-US" sz="3600" dirty="0">
              <a:solidFill>
                <a:srgbClr val="FFFF00"/>
              </a:solidFill>
            </a:endParaRPr>
          </a:p>
        </p:txBody>
      </p:sp>
      <p:sp>
        <p:nvSpPr>
          <p:cNvPr id="8" name="TextBox 7"/>
          <p:cNvSpPr txBox="1"/>
          <p:nvPr/>
        </p:nvSpPr>
        <p:spPr>
          <a:xfrm>
            <a:off x="4711937" y="3977348"/>
            <a:ext cx="802033" cy="430887"/>
          </a:xfrm>
          <a:prstGeom prst="rect">
            <a:avLst/>
          </a:prstGeom>
          <a:noFill/>
        </p:spPr>
        <p:txBody>
          <a:bodyPr wrap="square" rtlCol="0">
            <a:spAutoFit/>
          </a:bodyPr>
          <a:lstStyle/>
          <a:p>
            <a:r>
              <a:rPr lang="en-US" sz="2200" dirty="0" err="1" smtClean="0"/>
              <a:t>M</a:t>
            </a:r>
            <a:r>
              <a:rPr lang="en-US" sz="2200" baseline="-25000" dirty="0" err="1" smtClean="0"/>
              <a:t>core</a:t>
            </a:r>
            <a:endParaRPr lang="en-US" sz="2200" baseline="-25000" dirty="0"/>
          </a:p>
        </p:txBody>
      </p:sp>
    </p:spTree>
    <p:extLst>
      <p:ext uri="{BB962C8B-B14F-4D97-AF65-F5344CB8AC3E}">
        <p14:creationId xmlns:p14="http://schemas.microsoft.com/office/powerpoint/2010/main" val="3204647191"/>
      </p:ext>
    </p:extLst>
  </p:cSld>
  <p:clrMapOvr>
    <a:masterClrMapping/>
  </p:clrMapOvr>
  <mc:AlternateContent xmlns:mc="http://schemas.openxmlformats.org/markup-compatibility/2006" xmlns:p14="http://schemas.microsoft.com/office/powerpoint/2010/main">
    <mc:Choice Requires="p14">
      <p:transition spd="slow" p14:dur="2000" advTm="51847"/>
    </mc:Choice>
    <mc:Fallback xmlns="">
      <p:transition xmlns:p14="http://schemas.microsoft.com/office/powerpoint/2010/main" spd="slow" advTm="51847"/>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088"/>
            <a:ext cx="8229600" cy="1143000"/>
          </a:xfrm>
        </p:spPr>
        <p:txBody>
          <a:bodyPr>
            <a:normAutofit/>
          </a:bodyPr>
          <a:lstStyle/>
          <a:p>
            <a:r>
              <a:rPr lang="en-US" sz="3400" dirty="0" smtClean="0"/>
              <a:t>Coagulation </a:t>
            </a:r>
            <a:r>
              <a:rPr lang="en-US" sz="3400" i="1" dirty="0" smtClean="0">
                <a:solidFill>
                  <a:srgbClr val="FFFF00"/>
                </a:solidFill>
              </a:rPr>
              <a:t>p=2.5</a:t>
            </a:r>
            <a:r>
              <a:rPr lang="en-US" sz="3400" dirty="0" smtClean="0">
                <a:solidFill>
                  <a:srgbClr val="FFFF00"/>
                </a:solidFill>
              </a:rPr>
              <a:t> </a:t>
            </a:r>
            <a:r>
              <a:rPr lang="en-US" sz="3400" dirty="0" smtClean="0"/>
              <a:t>may </a:t>
            </a:r>
            <a:r>
              <a:rPr lang="en-US" sz="3400" dirty="0" smtClean="0">
                <a:solidFill>
                  <a:srgbClr val="FFFF00"/>
                </a:solidFill>
              </a:rPr>
              <a:t>decrease</a:t>
            </a:r>
            <a:r>
              <a:rPr lang="en-US" sz="3400" dirty="0" smtClean="0"/>
              <a:t> </a:t>
            </a:r>
            <a:r>
              <a:rPr lang="en-US" sz="3400" dirty="0" err="1" smtClean="0"/>
              <a:t>M</a:t>
            </a:r>
            <a:r>
              <a:rPr lang="en-US" sz="3400" baseline="-25000" dirty="0" err="1" smtClean="0"/>
              <a:t>crit</a:t>
            </a:r>
            <a:r>
              <a:rPr lang="en-US" sz="3400" dirty="0" smtClean="0"/>
              <a:t> by up to </a:t>
            </a:r>
            <a:r>
              <a:rPr lang="en-US" sz="3400" dirty="0" smtClean="0">
                <a:solidFill>
                  <a:srgbClr val="FFFF00"/>
                </a:solidFill>
              </a:rPr>
              <a:t>one order of magnitude</a:t>
            </a:r>
            <a:r>
              <a:rPr lang="en-US" sz="3400" dirty="0" smtClean="0"/>
              <a:t>!</a:t>
            </a:r>
            <a:endParaRPr lang="en-US" sz="3400" dirty="0"/>
          </a:p>
        </p:txBody>
      </p:sp>
      <p:pic>
        <p:nvPicPr>
          <p:cNvPr id="4" name="Picture 3" descr="tco_vs_a_Mc4_comp.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904" y="1520947"/>
            <a:ext cx="6515938" cy="4899201"/>
          </a:xfrm>
          <a:prstGeom prst="rect">
            <a:avLst/>
          </a:prstGeom>
        </p:spPr>
      </p:pic>
      <p:sp>
        <p:nvSpPr>
          <p:cNvPr id="5" name="TextBox 4"/>
          <p:cNvSpPr txBox="1"/>
          <p:nvPr/>
        </p:nvSpPr>
        <p:spPr>
          <a:xfrm>
            <a:off x="1555012" y="5842391"/>
            <a:ext cx="1255408" cy="338554"/>
          </a:xfrm>
          <a:prstGeom prst="rect">
            <a:avLst/>
          </a:prstGeom>
          <a:noFill/>
        </p:spPr>
        <p:txBody>
          <a:bodyPr wrap="square" rtlCol="0">
            <a:spAutoFit/>
          </a:bodyPr>
          <a:lstStyle/>
          <a:p>
            <a:r>
              <a:rPr lang="en-US" sz="1600" dirty="0">
                <a:solidFill>
                  <a:srgbClr val="000000"/>
                </a:solidFill>
              </a:rPr>
              <a:t>R</a:t>
            </a:r>
            <a:r>
              <a:rPr lang="en-US" sz="1600" dirty="0" smtClean="0">
                <a:solidFill>
                  <a:srgbClr val="000000"/>
                </a:solidFill>
              </a:rPr>
              <a:t>ealistic EOS</a:t>
            </a:r>
            <a:endParaRPr lang="en-US" sz="1600" dirty="0">
              <a:solidFill>
                <a:srgbClr val="000000"/>
              </a:solidFill>
            </a:endParaRPr>
          </a:p>
        </p:txBody>
      </p:sp>
      <p:sp>
        <p:nvSpPr>
          <p:cNvPr id="6" name="TextBox 5"/>
          <p:cNvSpPr txBox="1"/>
          <p:nvPr/>
        </p:nvSpPr>
        <p:spPr>
          <a:xfrm>
            <a:off x="5257211" y="6054076"/>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7" name="TextBox 6"/>
          <p:cNvSpPr txBox="1"/>
          <p:nvPr/>
        </p:nvSpPr>
        <p:spPr>
          <a:xfrm>
            <a:off x="4577658" y="1557028"/>
            <a:ext cx="1462048" cy="353943"/>
          </a:xfrm>
          <a:prstGeom prst="rect">
            <a:avLst/>
          </a:prstGeom>
          <a:noFill/>
        </p:spPr>
        <p:txBody>
          <a:bodyPr wrap="square" rtlCol="0">
            <a:spAutoFit/>
          </a:bodyPr>
          <a:lstStyle/>
          <a:p>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4 M</a:t>
            </a:r>
            <a:r>
              <a:rPr lang="en-US" sz="1700" baseline="-25000" dirty="0">
                <a:solidFill>
                  <a:schemeClr val="bg1"/>
                </a:solidFill>
              </a:rPr>
              <a:t>E</a:t>
            </a:r>
          </a:p>
        </p:txBody>
      </p:sp>
    </p:spTree>
    <p:extLst>
      <p:ext uri="{BB962C8B-B14F-4D97-AF65-F5344CB8AC3E}">
        <p14:creationId xmlns:p14="http://schemas.microsoft.com/office/powerpoint/2010/main" val="331376726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c_vs_a_poly_comp.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593" y="1363598"/>
            <a:ext cx="6800296" cy="5113005"/>
          </a:xfrm>
          <a:prstGeom prst="rect">
            <a:avLst/>
          </a:prstGeom>
        </p:spPr>
      </p:pic>
      <p:sp>
        <p:nvSpPr>
          <p:cNvPr id="2" name="Title 1"/>
          <p:cNvSpPr>
            <a:spLocks noGrp="1"/>
          </p:cNvSpPr>
          <p:nvPr>
            <p:ph type="title"/>
          </p:nvPr>
        </p:nvSpPr>
        <p:spPr>
          <a:xfrm>
            <a:off x="457200" y="153048"/>
            <a:ext cx="8229600" cy="1143000"/>
          </a:xfrm>
        </p:spPr>
        <p:txBody>
          <a:bodyPr/>
          <a:lstStyle/>
          <a:p>
            <a:r>
              <a:rPr lang="en-US" dirty="0" err="1" smtClean="0"/>
              <a:t>M</a:t>
            </a:r>
            <a:r>
              <a:rPr lang="en-US" baseline="-25000" dirty="0" err="1" smtClean="0"/>
              <a:t>crit</a:t>
            </a:r>
            <a:r>
              <a:rPr lang="en-US" baseline="-25000" dirty="0" smtClean="0"/>
              <a:t>, KH </a:t>
            </a:r>
            <a:r>
              <a:rPr lang="en-US" dirty="0" smtClean="0"/>
              <a:t>&lt; </a:t>
            </a:r>
            <a:r>
              <a:rPr lang="en-US" dirty="0" err="1" smtClean="0"/>
              <a:t>M</a:t>
            </a:r>
            <a:r>
              <a:rPr lang="en-US" baseline="-25000" dirty="0" err="1" smtClean="0"/>
              <a:t>crit</a:t>
            </a:r>
            <a:r>
              <a:rPr lang="en-US" baseline="-25000" dirty="0" smtClean="0"/>
              <a:t>, </a:t>
            </a:r>
            <a:r>
              <a:rPr lang="en-US" baseline="-25000" dirty="0" err="1" smtClean="0"/>
              <a:t>acc</a:t>
            </a:r>
            <a:endParaRPr lang="en-US" baseline="-25000" dirty="0"/>
          </a:p>
        </p:txBody>
      </p:sp>
      <p:sp>
        <p:nvSpPr>
          <p:cNvPr id="9" name="TextBox 8"/>
          <p:cNvSpPr txBox="1"/>
          <p:nvPr/>
        </p:nvSpPr>
        <p:spPr>
          <a:xfrm>
            <a:off x="1320197" y="6015424"/>
            <a:ext cx="3341317" cy="307777"/>
          </a:xfrm>
          <a:prstGeom prst="rect">
            <a:avLst/>
          </a:prstGeom>
          <a:noFill/>
        </p:spPr>
        <p:txBody>
          <a:bodyPr wrap="square" rtlCol="0">
            <a:spAutoFit/>
          </a:bodyPr>
          <a:lstStyle/>
          <a:p>
            <a:r>
              <a:rPr lang="en-US" sz="1400" dirty="0" err="1">
                <a:solidFill>
                  <a:srgbClr val="000000"/>
                </a:solidFill>
              </a:rPr>
              <a:t>t_disk</a:t>
            </a:r>
            <a:r>
              <a:rPr lang="en-US" sz="1400" dirty="0">
                <a:solidFill>
                  <a:srgbClr val="000000"/>
                </a:solidFill>
              </a:rPr>
              <a:t> ~ 3 </a:t>
            </a:r>
            <a:r>
              <a:rPr lang="en-US" sz="1400" dirty="0" err="1" smtClean="0">
                <a:solidFill>
                  <a:srgbClr val="000000"/>
                </a:solidFill>
              </a:rPr>
              <a:t>Myr</a:t>
            </a:r>
            <a:r>
              <a:rPr lang="en-US" sz="1400" dirty="0" smtClean="0">
                <a:solidFill>
                  <a:srgbClr val="000000"/>
                </a:solidFill>
              </a:rPr>
              <a:t>, poly EOS, ISM opacity/100</a:t>
            </a:r>
            <a:endParaRPr lang="en-US" sz="1400" dirty="0">
              <a:solidFill>
                <a:srgbClr val="000000"/>
              </a:solidFill>
            </a:endParaRPr>
          </a:p>
        </p:txBody>
      </p:sp>
      <p:sp>
        <p:nvSpPr>
          <p:cNvPr id="10" name="TextBox 9"/>
          <p:cNvSpPr txBox="1"/>
          <p:nvPr/>
        </p:nvSpPr>
        <p:spPr>
          <a:xfrm>
            <a:off x="5243698" y="6115273"/>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370274535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a:t>
            </a:r>
            <a:r>
              <a:rPr lang="en-US" baseline="-25000" dirty="0" smtClean="0"/>
              <a:t>2</a:t>
            </a:r>
            <a:r>
              <a:rPr lang="en-US" dirty="0" smtClean="0"/>
              <a:t> dissociation and </a:t>
            </a:r>
            <a:r>
              <a:rPr lang="en-US" dirty="0" smtClean="0">
                <a:solidFill>
                  <a:srgbClr val="FFFFFF"/>
                </a:solidFill>
              </a:rPr>
              <a:t>variable occupation of H</a:t>
            </a:r>
            <a:r>
              <a:rPr lang="en-US" baseline="-25000" dirty="0" smtClean="0">
                <a:solidFill>
                  <a:srgbClr val="FFFFFF"/>
                </a:solidFill>
              </a:rPr>
              <a:t>2 </a:t>
            </a:r>
            <a:r>
              <a:rPr lang="en-US" dirty="0" smtClean="0">
                <a:solidFill>
                  <a:srgbClr val="FFFFFF"/>
                </a:solidFill>
              </a:rPr>
              <a:t>rotational states </a:t>
            </a:r>
            <a:r>
              <a:rPr lang="en-US" dirty="0" smtClean="0">
                <a:solidFill>
                  <a:srgbClr val="FFFF00"/>
                </a:solidFill>
              </a:rPr>
              <a:t>INCREASE</a:t>
            </a:r>
            <a:r>
              <a:rPr lang="en-US" dirty="0" smtClean="0"/>
              <a:t> </a:t>
            </a:r>
            <a:r>
              <a:rPr lang="en-US" dirty="0" err="1" smtClean="0"/>
              <a:t>M</a:t>
            </a:r>
            <a:r>
              <a:rPr lang="en-US" baseline="-25000" dirty="0" err="1" smtClean="0"/>
              <a:t>crit</a:t>
            </a:r>
            <a:endParaRPr lang="en-US" baseline="-25000" dirty="0" smtClean="0"/>
          </a:p>
          <a:p>
            <a:endParaRPr lang="en-US" dirty="0" smtClean="0"/>
          </a:p>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endParaRPr lang="en-US" baseline="-25000" dirty="0" smtClean="0"/>
          </a:p>
          <a:p>
            <a:endParaRPr lang="en-US" dirty="0" smtClean="0"/>
          </a:p>
          <a:p>
            <a:r>
              <a:rPr lang="en-US" dirty="0" err="1" smtClean="0">
                <a:solidFill>
                  <a:srgbClr val="FFFFFF"/>
                </a:solidFill>
              </a:rPr>
              <a:t>M</a:t>
            </a:r>
            <a:r>
              <a:rPr lang="en-US" baseline="-25000" dirty="0" err="1" smtClean="0">
                <a:solidFill>
                  <a:srgbClr val="FFFFFF"/>
                </a:solidFill>
              </a:rPr>
              <a:t>crit</a:t>
            </a:r>
            <a:r>
              <a:rPr lang="en-US" dirty="0" smtClean="0">
                <a:solidFill>
                  <a:srgbClr val="FFFFFF"/>
                </a:solidFill>
              </a:rPr>
              <a:t> ~</a:t>
            </a:r>
            <a:r>
              <a:rPr lang="en-US" dirty="0" smtClean="0">
                <a:solidFill>
                  <a:srgbClr val="FFFF00"/>
                </a:solidFill>
              </a:rPr>
              <a:t> 8 M</a:t>
            </a:r>
            <a:r>
              <a:rPr lang="en-US" baseline="-25000" dirty="0" smtClean="0">
                <a:solidFill>
                  <a:srgbClr val="FFFF00"/>
                </a:solidFill>
              </a:rPr>
              <a:t>E</a:t>
            </a:r>
            <a:r>
              <a:rPr lang="en-US" dirty="0" smtClean="0">
                <a:solidFill>
                  <a:srgbClr val="FFFF00"/>
                </a:solidFill>
              </a:rPr>
              <a:t> </a:t>
            </a:r>
            <a:r>
              <a:rPr lang="en-US" dirty="0" smtClean="0">
                <a:solidFill>
                  <a:srgbClr val="FFFFFF"/>
                </a:solidFill>
              </a:rPr>
              <a:t>at </a:t>
            </a:r>
            <a:r>
              <a:rPr lang="en-US" dirty="0" smtClean="0">
                <a:solidFill>
                  <a:srgbClr val="FFFF00"/>
                </a:solidFill>
              </a:rPr>
              <a:t>5 AU </a:t>
            </a:r>
            <a:r>
              <a:rPr lang="en-US" dirty="0" smtClean="0">
                <a:solidFill>
                  <a:srgbClr val="FFFFFF"/>
                </a:solidFill>
              </a:rPr>
              <a:t>and ~ </a:t>
            </a:r>
            <a:r>
              <a:rPr lang="en-US" dirty="0" smtClean="0">
                <a:solidFill>
                  <a:srgbClr val="FFFF00"/>
                </a:solidFill>
              </a:rPr>
              <a:t>5 M</a:t>
            </a:r>
            <a:r>
              <a:rPr lang="en-US" baseline="-25000" dirty="0" smtClean="0">
                <a:solidFill>
                  <a:srgbClr val="FFFF00"/>
                </a:solidFill>
              </a:rPr>
              <a:t>E</a:t>
            </a:r>
            <a:r>
              <a:rPr lang="en-US" dirty="0" smtClean="0">
                <a:solidFill>
                  <a:srgbClr val="FFFF00"/>
                </a:solidFill>
              </a:rPr>
              <a:t> </a:t>
            </a:r>
            <a:r>
              <a:rPr lang="en-US" dirty="0" smtClean="0">
                <a:solidFill>
                  <a:srgbClr val="FFFFFF"/>
                </a:solidFill>
              </a:rPr>
              <a:t>at </a:t>
            </a:r>
            <a:r>
              <a:rPr lang="en-US" dirty="0" smtClean="0">
                <a:solidFill>
                  <a:srgbClr val="FFFF00"/>
                </a:solidFill>
              </a:rPr>
              <a:t>100 AU </a:t>
            </a:r>
            <a:r>
              <a:rPr lang="en-US" dirty="0" smtClean="0">
                <a:solidFill>
                  <a:srgbClr val="FFFFFF"/>
                </a:solidFill>
              </a:rPr>
              <a:t>for a </a:t>
            </a:r>
            <a:r>
              <a:rPr lang="en-US" dirty="0" smtClean="0">
                <a:solidFill>
                  <a:srgbClr val="FFFF00"/>
                </a:solidFill>
              </a:rPr>
              <a:t>realistic EOS </a:t>
            </a:r>
            <a:r>
              <a:rPr lang="en-US" dirty="0" smtClean="0">
                <a:solidFill>
                  <a:srgbClr val="FFFFFF"/>
                </a:solidFill>
              </a:rPr>
              <a:t>and standard collisional cascade (</a:t>
            </a:r>
            <a:r>
              <a:rPr lang="en-US" i="1" dirty="0" smtClean="0">
                <a:solidFill>
                  <a:srgbClr val="FFFF00"/>
                </a:solidFill>
              </a:rPr>
              <a:t>p=3.5</a:t>
            </a:r>
            <a:r>
              <a:rPr lang="en-US" dirty="0" smtClean="0">
                <a:solidFill>
                  <a:srgbClr val="FFFFFF"/>
                </a:solidFill>
              </a:rPr>
              <a:t>) with </a:t>
            </a:r>
            <a:r>
              <a:rPr lang="en-US" dirty="0" err="1" smtClean="0">
                <a:solidFill>
                  <a:srgbClr val="FFFF00"/>
                </a:solidFill>
              </a:rPr>
              <a:t>s</a:t>
            </a:r>
            <a:r>
              <a:rPr lang="en-US" baseline="-25000" dirty="0" err="1" smtClean="0">
                <a:solidFill>
                  <a:srgbClr val="FFFF00"/>
                </a:solidFill>
              </a:rPr>
              <a:t>max</a:t>
            </a:r>
            <a:r>
              <a:rPr lang="en-US" dirty="0" smtClean="0">
                <a:solidFill>
                  <a:srgbClr val="FFFF00"/>
                </a:solidFill>
              </a:rPr>
              <a:t>=1 cm</a:t>
            </a:r>
          </a:p>
          <a:p>
            <a:endParaRPr lang="en-US" dirty="0" smtClean="0">
              <a:solidFill>
                <a:srgbClr val="FFFFFF"/>
              </a:solidFill>
            </a:endParaRPr>
          </a:p>
          <a:p>
            <a:r>
              <a:rPr lang="en-US" dirty="0" err="1" smtClean="0">
                <a:solidFill>
                  <a:srgbClr val="FFFFFF"/>
                </a:solidFill>
              </a:rPr>
              <a:t>M</a:t>
            </a:r>
            <a:r>
              <a:rPr lang="en-US" baseline="-25000" dirty="0" err="1" smtClean="0">
                <a:solidFill>
                  <a:srgbClr val="FFFFFF"/>
                </a:solidFill>
              </a:rPr>
              <a:t>crit</a:t>
            </a:r>
            <a:r>
              <a:rPr lang="en-US" dirty="0" smtClean="0">
                <a:solidFill>
                  <a:srgbClr val="FFFFFF"/>
                </a:solidFill>
              </a:rPr>
              <a:t> </a:t>
            </a:r>
            <a:r>
              <a:rPr lang="en-US" dirty="0" smtClean="0">
                <a:solidFill>
                  <a:srgbClr val="FFFF00"/>
                </a:solidFill>
              </a:rPr>
              <a:t>may decrease by up to one order of magnitude </a:t>
            </a:r>
            <a:r>
              <a:rPr lang="en-US" dirty="0" smtClean="0">
                <a:solidFill>
                  <a:srgbClr val="FFFFFF"/>
                </a:solidFill>
              </a:rPr>
              <a:t>if coagulation is taken into account (</a:t>
            </a:r>
            <a:r>
              <a:rPr lang="en-US" i="1" dirty="0" smtClean="0">
                <a:solidFill>
                  <a:srgbClr val="FFFF00"/>
                </a:solidFill>
              </a:rPr>
              <a:t>p=2.5</a:t>
            </a:r>
            <a:r>
              <a:rPr lang="en-US" dirty="0" smtClean="0">
                <a:solidFill>
                  <a:srgbClr val="FFFFFF"/>
                </a:solidFill>
              </a:rPr>
              <a:t>)</a:t>
            </a:r>
          </a:p>
          <a:p>
            <a:endParaRPr lang="en-US" dirty="0" smtClean="0">
              <a:solidFill>
                <a:srgbClr val="FFFF00"/>
              </a:solidFill>
            </a:endParaRPr>
          </a:p>
          <a:p>
            <a:r>
              <a:rPr lang="en-US" dirty="0" err="1"/>
              <a:t>M</a:t>
            </a:r>
            <a:r>
              <a:rPr lang="en-US" baseline="-25000" dirty="0" err="1"/>
              <a:t>crit</a:t>
            </a:r>
            <a:r>
              <a:rPr lang="en-US" dirty="0"/>
              <a:t> </a:t>
            </a:r>
            <a:r>
              <a:rPr lang="en-US" dirty="0">
                <a:solidFill>
                  <a:srgbClr val="FFFF00"/>
                </a:solidFill>
              </a:rPr>
              <a:t>smaller</a:t>
            </a:r>
            <a:r>
              <a:rPr lang="en-US" dirty="0"/>
              <a:t> than </a:t>
            </a:r>
            <a:r>
              <a:rPr lang="en-US" dirty="0" err="1"/>
              <a:t>M</a:t>
            </a:r>
            <a:r>
              <a:rPr lang="en-US" baseline="-25000" dirty="0" err="1"/>
              <a:t>crit</a:t>
            </a:r>
            <a:r>
              <a:rPr lang="en-US" dirty="0"/>
              <a:t> in </a:t>
            </a:r>
            <a:r>
              <a:rPr lang="en-US" dirty="0" err="1" smtClean="0">
                <a:solidFill>
                  <a:srgbClr val="FFFF00"/>
                </a:solidFill>
              </a:rPr>
              <a:t>planetesimal</a:t>
            </a:r>
            <a:r>
              <a:rPr lang="en-US" dirty="0" smtClean="0">
                <a:solidFill>
                  <a:srgbClr val="FFFF00"/>
                </a:solidFill>
              </a:rPr>
              <a:t> accretion</a:t>
            </a:r>
            <a:r>
              <a:rPr lang="en-US" dirty="0" smtClean="0"/>
              <a:t> studies</a:t>
            </a:r>
          </a:p>
          <a:p>
            <a:endParaRPr lang="en-US" baseline="-25000" dirty="0" smtClean="0"/>
          </a:p>
          <a:p>
            <a:pPr marL="0" indent="0">
              <a:buNone/>
            </a:pPr>
            <a:endParaRPr lang="en-US" dirty="0"/>
          </a:p>
          <a:p>
            <a:endParaRPr lang="en-US" dirty="0">
              <a:solidFill>
                <a:srgbClr val="FFFF00"/>
              </a:solidFill>
            </a:endParaRPr>
          </a:p>
          <a:p>
            <a:endParaRPr lang="en-US" dirty="0"/>
          </a:p>
        </p:txBody>
      </p:sp>
    </p:spTree>
    <p:extLst>
      <p:ext uri="{BB962C8B-B14F-4D97-AF65-F5344CB8AC3E}">
        <p14:creationId xmlns:p14="http://schemas.microsoft.com/office/powerpoint/2010/main" val="10025474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450" y="1613647"/>
            <a:ext cx="3558255" cy="5000625"/>
          </a:xfrm>
        </p:spPr>
        <p:txBody>
          <a:bodyPr>
            <a:normAutofit/>
          </a:bodyPr>
          <a:lstStyle/>
          <a:p>
            <a:pPr marL="0" indent="0">
              <a:buNone/>
            </a:pPr>
            <a:r>
              <a:rPr lang="en-US" sz="2800" dirty="0" smtClean="0"/>
              <a:t>ONE </a:t>
            </a:r>
            <a:r>
              <a:rPr lang="en-US" sz="2800" dirty="0" err="1" smtClean="0"/>
              <a:t>M</a:t>
            </a:r>
            <a:r>
              <a:rPr lang="en-US" sz="2800" baseline="-25000" dirty="0" err="1" smtClean="0"/>
              <a:t>atm</a:t>
            </a:r>
            <a:r>
              <a:rPr lang="en-US" sz="2800" baseline="-25000" dirty="0" smtClean="0"/>
              <a:t> </a:t>
            </a:r>
            <a:r>
              <a:rPr lang="en-US" sz="2800" dirty="0" smtClean="0"/>
              <a:t>for each </a:t>
            </a:r>
            <a:r>
              <a:rPr lang="en-US" sz="2800" dirty="0" err="1" smtClean="0"/>
              <a:t>M</a:t>
            </a:r>
            <a:r>
              <a:rPr lang="en-US" sz="2800" baseline="-25000" dirty="0" err="1" smtClean="0"/>
              <a:t>core</a:t>
            </a:r>
            <a:endParaRPr lang="en-US" sz="2800" baseline="-25000" dirty="0" smtClean="0"/>
          </a:p>
          <a:p>
            <a:pPr marL="0" indent="0">
              <a:buNone/>
            </a:pPr>
            <a:endParaRPr lang="en-US" sz="2800" dirty="0" smtClean="0"/>
          </a:p>
          <a:p>
            <a:pPr marL="0" indent="0">
              <a:buNone/>
            </a:pPr>
            <a:r>
              <a:rPr lang="en-US" sz="2800" dirty="0" smtClean="0"/>
              <a:t>=&gt; ONE core mass for which </a:t>
            </a:r>
            <a:r>
              <a:rPr lang="en-US" sz="2800" dirty="0" err="1" smtClean="0"/>
              <a:t>M</a:t>
            </a:r>
            <a:r>
              <a:rPr lang="en-US" sz="2800" baseline="-25000" dirty="0" err="1" smtClean="0"/>
              <a:t>atm</a:t>
            </a:r>
            <a:r>
              <a:rPr lang="en-US" sz="2800" dirty="0" smtClean="0"/>
              <a:t> ~ </a:t>
            </a:r>
            <a:r>
              <a:rPr lang="en-US" sz="2800" dirty="0" err="1" smtClean="0"/>
              <a:t>M</a:t>
            </a:r>
            <a:r>
              <a:rPr lang="en-US" sz="2800" baseline="-25000" dirty="0" err="1" smtClean="0"/>
              <a:t>core</a:t>
            </a:r>
            <a:r>
              <a:rPr lang="en-US" sz="2800" baseline="-25000" dirty="0" smtClean="0"/>
              <a:t> </a:t>
            </a:r>
            <a:r>
              <a:rPr lang="en-US" sz="2800" dirty="0" smtClean="0"/>
              <a:t>= </a:t>
            </a:r>
            <a:r>
              <a:rPr lang="en-US" dirty="0" smtClean="0">
                <a:solidFill>
                  <a:srgbClr val="FFFF00"/>
                </a:solidFill>
              </a:rPr>
              <a:t>“critical core mass”</a:t>
            </a:r>
            <a:endParaRPr lang="en-US" baseline="-25000" dirty="0">
              <a:solidFill>
                <a:srgbClr val="FFFF00"/>
              </a:solidFill>
            </a:endParaRPr>
          </a:p>
        </p:txBody>
      </p:sp>
      <p:grpSp>
        <p:nvGrpSpPr>
          <p:cNvPr id="12" name="Group 11"/>
          <p:cNvGrpSpPr/>
          <p:nvPr/>
        </p:nvGrpSpPr>
        <p:grpSpPr>
          <a:xfrm>
            <a:off x="3668575" y="1324902"/>
            <a:ext cx="5226288" cy="3683182"/>
            <a:chOff x="3668575" y="1204401"/>
            <a:chExt cx="5226288" cy="3683182"/>
          </a:xfrm>
        </p:grpSpPr>
        <p:pic>
          <p:nvPicPr>
            <p:cNvPr id="2" name="Picture 1" descr="acc_co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575" y="1204401"/>
              <a:ext cx="5226288" cy="3683182"/>
            </a:xfrm>
            <a:prstGeom prst="rect">
              <a:avLst/>
            </a:prstGeom>
          </p:spPr>
        </p:pic>
        <p:sp>
          <p:nvSpPr>
            <p:cNvPr id="4" name="TextBox 3"/>
            <p:cNvSpPr txBox="1"/>
            <p:nvPr/>
          </p:nvSpPr>
          <p:spPr>
            <a:xfrm>
              <a:off x="4183832" y="2827939"/>
              <a:ext cx="753940" cy="338554"/>
            </a:xfrm>
            <a:prstGeom prst="rect">
              <a:avLst/>
            </a:prstGeom>
            <a:noFill/>
          </p:spPr>
          <p:txBody>
            <a:bodyPr wrap="square" rtlCol="0">
              <a:spAutoFit/>
            </a:bodyPr>
            <a:lstStyle/>
            <a:p>
              <a:r>
                <a:rPr lang="en-US" sz="1600" dirty="0" smtClean="0">
                  <a:solidFill>
                    <a:srgbClr val="FFFFFF"/>
                  </a:solidFill>
                </a:rPr>
                <a:t>M</a:t>
              </a:r>
              <a:r>
                <a:rPr lang="en-US" sz="1600" baseline="-25000" dirty="0" smtClean="0">
                  <a:solidFill>
                    <a:srgbClr val="FFFFFF"/>
                  </a:solidFill>
                </a:rPr>
                <a:t>core,1</a:t>
              </a:r>
              <a:endParaRPr lang="en-US" sz="1600" baseline="-25000" dirty="0">
                <a:solidFill>
                  <a:srgbClr val="FFFFFF"/>
                </a:solidFill>
              </a:endParaRPr>
            </a:p>
          </p:txBody>
        </p:sp>
        <p:sp>
          <p:nvSpPr>
            <p:cNvPr id="7" name="TextBox 6"/>
            <p:cNvSpPr txBox="1"/>
            <p:nvPr/>
          </p:nvSpPr>
          <p:spPr>
            <a:xfrm>
              <a:off x="4284086" y="2409558"/>
              <a:ext cx="753941" cy="307777"/>
            </a:xfrm>
            <a:prstGeom prst="rect">
              <a:avLst/>
            </a:prstGeom>
            <a:noFill/>
          </p:spPr>
          <p:txBody>
            <a:bodyPr wrap="square" rtlCol="0">
              <a:spAutoFit/>
            </a:bodyPr>
            <a:lstStyle/>
            <a:p>
              <a:r>
                <a:rPr lang="en-US" sz="1400" dirty="0" smtClean="0">
                  <a:solidFill>
                    <a:schemeClr val="bg1"/>
                  </a:solidFill>
                </a:rPr>
                <a:t>M</a:t>
              </a:r>
              <a:r>
                <a:rPr lang="en-US" sz="1400" baseline="-25000" dirty="0" smtClean="0">
                  <a:solidFill>
                    <a:schemeClr val="bg1"/>
                  </a:solidFill>
                </a:rPr>
                <a:t>atm,1</a:t>
              </a:r>
              <a:endParaRPr lang="en-US" sz="1400" baseline="-25000" dirty="0">
                <a:solidFill>
                  <a:schemeClr val="bg1"/>
                </a:solidFill>
              </a:endParaRPr>
            </a:p>
          </p:txBody>
        </p:sp>
        <p:sp>
          <p:nvSpPr>
            <p:cNvPr id="9" name="TextBox 8"/>
            <p:cNvSpPr txBox="1"/>
            <p:nvPr/>
          </p:nvSpPr>
          <p:spPr>
            <a:xfrm>
              <a:off x="6836805" y="2692086"/>
              <a:ext cx="765789" cy="338554"/>
            </a:xfrm>
            <a:prstGeom prst="rect">
              <a:avLst/>
            </a:prstGeom>
            <a:noFill/>
          </p:spPr>
          <p:txBody>
            <a:bodyPr wrap="square" rtlCol="0">
              <a:spAutoFit/>
            </a:bodyPr>
            <a:lstStyle/>
            <a:p>
              <a:r>
                <a:rPr lang="en-US" sz="1600" dirty="0" smtClean="0"/>
                <a:t>M</a:t>
              </a:r>
              <a:r>
                <a:rPr lang="en-US" sz="1600" baseline="-25000" dirty="0" smtClean="0"/>
                <a:t>core,2</a:t>
              </a:r>
              <a:endParaRPr lang="en-US" sz="1600" baseline="-25000" dirty="0"/>
            </a:p>
          </p:txBody>
        </p:sp>
        <p:sp>
          <p:nvSpPr>
            <p:cNvPr id="10" name="TextBox 9"/>
            <p:cNvSpPr txBox="1"/>
            <p:nvPr/>
          </p:nvSpPr>
          <p:spPr>
            <a:xfrm>
              <a:off x="6940110" y="1784490"/>
              <a:ext cx="783447" cy="338554"/>
            </a:xfrm>
            <a:prstGeom prst="rect">
              <a:avLst/>
            </a:prstGeom>
            <a:noFill/>
          </p:spPr>
          <p:txBody>
            <a:bodyPr wrap="square" rtlCol="0">
              <a:spAutoFit/>
            </a:bodyPr>
            <a:lstStyle/>
            <a:p>
              <a:r>
                <a:rPr lang="en-US" sz="1600" dirty="0" smtClean="0">
                  <a:solidFill>
                    <a:schemeClr val="bg1"/>
                  </a:solidFill>
                </a:rPr>
                <a:t>M</a:t>
              </a:r>
              <a:r>
                <a:rPr lang="en-US" sz="1600" baseline="-25000" dirty="0" smtClean="0">
                  <a:solidFill>
                    <a:schemeClr val="bg1"/>
                  </a:solidFill>
                </a:rPr>
                <a:t>atm,</a:t>
              </a:r>
              <a:r>
                <a:rPr lang="en-US" sz="1600" baseline="-25000" dirty="0">
                  <a:solidFill>
                    <a:schemeClr val="bg1"/>
                  </a:solidFill>
                </a:rPr>
                <a:t>2</a:t>
              </a:r>
            </a:p>
          </p:txBody>
        </p:sp>
      </p:grpSp>
      <p:cxnSp>
        <p:nvCxnSpPr>
          <p:cNvPr id="14" name="Straight Arrow Connector 13"/>
          <p:cNvCxnSpPr/>
          <p:nvPr/>
        </p:nvCxnSpPr>
        <p:spPr>
          <a:xfrm>
            <a:off x="5173631" y="3030640"/>
            <a:ext cx="548718"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183832" y="5247425"/>
            <a:ext cx="4342535" cy="1231106"/>
          </a:xfrm>
          <a:prstGeom prst="rect">
            <a:avLst/>
          </a:prstGeom>
          <a:noFill/>
        </p:spPr>
        <p:txBody>
          <a:bodyPr wrap="square" rtlCol="0">
            <a:spAutoFit/>
          </a:bodyPr>
          <a:lstStyle/>
          <a:p>
            <a:r>
              <a:rPr lang="en-US" sz="2800" dirty="0">
                <a:solidFill>
                  <a:srgbClr val="FFFF00"/>
                </a:solidFill>
              </a:rPr>
              <a:t>larger cores </a:t>
            </a:r>
            <a:r>
              <a:rPr lang="en-US" sz="2800" dirty="0"/>
              <a:t>hold </a:t>
            </a:r>
            <a:r>
              <a:rPr lang="en-US" sz="2800" dirty="0">
                <a:solidFill>
                  <a:srgbClr val="FFFF00"/>
                </a:solidFill>
              </a:rPr>
              <a:t>fractionally larger</a:t>
            </a:r>
            <a:r>
              <a:rPr lang="en-US" sz="2800" dirty="0"/>
              <a:t> atmospheres </a:t>
            </a:r>
          </a:p>
          <a:p>
            <a:endParaRPr lang="en-US" dirty="0"/>
          </a:p>
        </p:txBody>
      </p:sp>
      <p:sp>
        <p:nvSpPr>
          <p:cNvPr id="13" name="TextBox 12"/>
          <p:cNvSpPr txBox="1"/>
          <p:nvPr/>
        </p:nvSpPr>
        <p:spPr>
          <a:xfrm>
            <a:off x="1929407" y="306255"/>
            <a:ext cx="5010703" cy="707886"/>
          </a:xfrm>
          <a:prstGeom prst="rect">
            <a:avLst/>
          </a:prstGeom>
          <a:noFill/>
        </p:spPr>
        <p:txBody>
          <a:bodyPr wrap="square" rtlCol="0">
            <a:spAutoFit/>
          </a:bodyPr>
          <a:lstStyle/>
          <a:p>
            <a:r>
              <a:rPr lang="en-US" sz="4000" dirty="0" err="1" smtClean="0"/>
              <a:t>Planetesimal</a:t>
            </a:r>
            <a:r>
              <a:rPr lang="en-US" sz="4000" dirty="0" smtClean="0"/>
              <a:t> accretion</a:t>
            </a:r>
            <a:endParaRPr lang="en-US" sz="4000" dirty="0"/>
          </a:p>
        </p:txBody>
      </p:sp>
    </p:spTree>
    <p:extLst>
      <p:ext uri="{BB962C8B-B14F-4D97-AF65-F5344CB8AC3E}">
        <p14:creationId xmlns:p14="http://schemas.microsoft.com/office/powerpoint/2010/main" val="3160221236"/>
      </p:ext>
    </p:extLst>
  </p:cSld>
  <p:clrMapOvr>
    <a:masterClrMapping/>
  </p:clrMapOvr>
  <mc:AlternateContent xmlns:mc="http://schemas.openxmlformats.org/markup-compatibility/2006" xmlns:p14="http://schemas.microsoft.com/office/powerpoint/2010/main">
    <mc:Choice Requires="p14">
      <p:transition p14:dur="0" advTm="11757"/>
    </mc:Choice>
    <mc:Fallback xmlns="">
      <p:transition xmlns:p14="http://schemas.microsoft.com/office/powerpoint/2010/main" advTm="11757"/>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94" y="283923"/>
            <a:ext cx="8229600" cy="1143000"/>
          </a:xfrm>
        </p:spPr>
        <p:txBody>
          <a:bodyPr>
            <a:normAutofit fontScale="90000"/>
          </a:bodyPr>
          <a:lstStyle/>
          <a:p>
            <a:r>
              <a:rPr lang="en-US" dirty="0" err="1" smtClean="0"/>
              <a:t>Planetesimal</a:t>
            </a:r>
            <a:r>
              <a:rPr lang="en-US" dirty="0" smtClean="0"/>
              <a:t> accretion is not constant at a given location throughout disk life</a:t>
            </a:r>
            <a:endParaRPr lang="en-US" dirty="0"/>
          </a:p>
        </p:txBody>
      </p:sp>
      <p:sp>
        <p:nvSpPr>
          <p:cNvPr id="3" name="Content Placeholder 2"/>
          <p:cNvSpPr>
            <a:spLocks noGrp="1"/>
          </p:cNvSpPr>
          <p:nvPr>
            <p:ph idx="1"/>
          </p:nvPr>
        </p:nvSpPr>
        <p:spPr>
          <a:xfrm>
            <a:off x="440491" y="1707442"/>
            <a:ext cx="8229600" cy="4525963"/>
          </a:xfrm>
        </p:spPr>
        <p:txBody>
          <a:bodyPr>
            <a:normAutofit/>
          </a:bodyPr>
          <a:lstStyle/>
          <a:p>
            <a:r>
              <a:rPr lang="en-US" dirty="0" smtClean="0"/>
              <a:t>e.g., Pollack+96, Ikoma+00</a:t>
            </a:r>
          </a:p>
          <a:p>
            <a:endParaRPr lang="en-US" dirty="0" smtClean="0"/>
          </a:p>
          <a:p>
            <a:endParaRPr lang="en-US" dirty="0" smtClean="0"/>
          </a:p>
          <a:p>
            <a:pPr marL="457200" lvl="1" indent="0">
              <a:buNone/>
            </a:pPr>
            <a:endParaRPr lang="en-US" dirty="0" smtClean="0"/>
          </a:p>
        </p:txBody>
      </p:sp>
      <p:grpSp>
        <p:nvGrpSpPr>
          <p:cNvPr id="5" name="Group 4"/>
          <p:cNvGrpSpPr/>
          <p:nvPr/>
        </p:nvGrpSpPr>
        <p:grpSpPr>
          <a:xfrm>
            <a:off x="830916" y="2520003"/>
            <a:ext cx="7420731" cy="3546287"/>
            <a:chOff x="830916" y="2052080"/>
            <a:chExt cx="7420731" cy="3546287"/>
          </a:xfrm>
        </p:grpSpPr>
        <p:sp>
          <p:nvSpPr>
            <p:cNvPr id="4" name="Rectangle 3"/>
            <p:cNvSpPr/>
            <p:nvPr/>
          </p:nvSpPr>
          <p:spPr>
            <a:xfrm>
              <a:off x="830916" y="2052081"/>
              <a:ext cx="7420731" cy="3546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6" y="2052080"/>
              <a:ext cx="7420731" cy="2510774"/>
            </a:xfrm>
            <a:prstGeom prst="rect">
              <a:avLst/>
            </a:prstGeom>
          </p:spPr>
        </p:pic>
        <p:grpSp>
          <p:nvGrpSpPr>
            <p:cNvPr id="13" name="Group 12"/>
            <p:cNvGrpSpPr/>
            <p:nvPr/>
          </p:nvGrpSpPr>
          <p:grpSpPr>
            <a:xfrm>
              <a:off x="942074" y="4562854"/>
              <a:ext cx="7200866" cy="837879"/>
              <a:chOff x="830915" y="5095970"/>
              <a:chExt cx="7200866" cy="837879"/>
            </a:xfrm>
          </p:grpSpPr>
          <p:sp>
            <p:nvSpPr>
              <p:cNvPr id="9" name="TextBox 8"/>
              <p:cNvSpPr txBox="1"/>
              <p:nvPr/>
            </p:nvSpPr>
            <p:spPr>
              <a:xfrm>
                <a:off x="830915" y="5095970"/>
                <a:ext cx="2237530"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&lt;&lt;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HIGH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
            <p:nvSpPr>
              <p:cNvPr id="10" name="TextBox 9"/>
              <p:cNvSpPr txBox="1"/>
              <p:nvPr/>
            </p:nvSpPr>
            <p:spPr>
              <a:xfrm>
                <a:off x="3068444" y="5102852"/>
                <a:ext cx="2826749" cy="830997"/>
              </a:xfrm>
              <a:prstGeom prst="rect">
                <a:avLst/>
              </a:prstGeom>
              <a:noFill/>
            </p:spPr>
            <p:txBody>
              <a:bodyPr wrap="square" rtlCol="0">
                <a:spAutoFit/>
              </a:bodyPr>
              <a:lstStyle/>
              <a:p>
                <a:r>
                  <a:rPr lang="en-US" sz="2400" dirty="0" err="1" smtClean="0">
                    <a:solidFill>
                      <a:schemeClr val="bg1"/>
                    </a:solidFill>
                  </a:rPr>
                  <a:t>M</a:t>
                </a:r>
                <a:r>
                  <a:rPr lang="en-US" sz="2400" baseline="-25000" dirty="0" err="1" smtClean="0">
                    <a:solidFill>
                      <a:schemeClr val="bg1"/>
                    </a:solidFill>
                  </a:rPr>
                  <a:t>atm</a:t>
                </a:r>
                <a:r>
                  <a:rPr lang="en-US" sz="2400" dirty="0" smtClean="0">
                    <a:solidFill>
                      <a:schemeClr val="bg1"/>
                    </a:solidFill>
                  </a:rPr>
                  <a:t> &lt;&lt; </a:t>
                </a:r>
                <a:r>
                  <a:rPr lang="en-US" sz="2400" dirty="0" err="1" smtClean="0">
                    <a:solidFill>
                      <a:schemeClr val="bg1"/>
                    </a:solidFill>
                  </a:rPr>
                  <a:t>M</a:t>
                </a:r>
                <a:r>
                  <a:rPr lang="en-US" sz="2400" baseline="-25000" dirty="0" err="1" smtClean="0">
                    <a:solidFill>
                      <a:schemeClr val="bg1"/>
                    </a:solidFill>
                  </a:rPr>
                  <a:t>core</a:t>
                </a:r>
                <a:endParaRPr lang="en-US" sz="2400" baseline="-25000" dirty="0" smtClean="0">
                  <a:solidFill>
                    <a:schemeClr val="bg1"/>
                  </a:solidFill>
                </a:endParaRPr>
              </a:p>
              <a:p>
                <a:r>
                  <a:rPr lang="en-US" sz="2400" dirty="0" err="1" smtClean="0">
                    <a:solidFill>
                      <a:schemeClr val="bg1"/>
                    </a:solidFill>
                  </a:rPr>
                  <a:t>dM</a:t>
                </a:r>
                <a:r>
                  <a:rPr lang="en-US" sz="2400" baseline="-25000" dirty="0" err="1" smtClean="0">
                    <a:solidFill>
                      <a:schemeClr val="bg1"/>
                    </a:solidFill>
                  </a:rPr>
                  <a:t>core</a:t>
                </a:r>
                <a:r>
                  <a:rPr lang="en-US" sz="2400" dirty="0" smtClean="0">
                    <a:solidFill>
                      <a:schemeClr val="bg1"/>
                    </a:solidFill>
                  </a:rPr>
                  <a:t>/</a:t>
                </a:r>
                <a:r>
                  <a:rPr lang="en-US" sz="2400" dirty="0" err="1" smtClean="0">
                    <a:solidFill>
                      <a:schemeClr val="bg1"/>
                    </a:solidFill>
                  </a:rPr>
                  <a:t>dt</a:t>
                </a:r>
                <a:r>
                  <a:rPr lang="en-US" sz="2400" dirty="0" smtClean="0">
                    <a:solidFill>
                      <a:schemeClr val="bg1"/>
                    </a:solidFill>
                  </a:rPr>
                  <a:t> goes down</a:t>
                </a:r>
                <a:endParaRPr lang="en-US" sz="2400" dirty="0">
                  <a:solidFill>
                    <a:schemeClr val="bg1"/>
                  </a:solidFill>
                </a:endParaRPr>
              </a:p>
            </p:txBody>
          </p:sp>
          <p:sp>
            <p:nvSpPr>
              <p:cNvPr id="12" name="TextBox 11"/>
              <p:cNvSpPr txBox="1"/>
              <p:nvPr/>
            </p:nvSpPr>
            <p:spPr>
              <a:xfrm>
                <a:off x="6005362" y="5102852"/>
                <a:ext cx="2026419"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grpSp>
    </p:spTree>
    <p:extLst>
      <p:ext uri="{BB962C8B-B14F-4D97-AF65-F5344CB8AC3E}">
        <p14:creationId xmlns:p14="http://schemas.microsoft.com/office/powerpoint/2010/main" val="1292072069"/>
      </p:ext>
    </p:extLst>
  </p:cSld>
  <p:clrMapOvr>
    <a:masterClrMapping/>
  </p:clrMapOvr>
  <mc:AlternateContent xmlns:mc="http://schemas.openxmlformats.org/markup-compatibility/2006" xmlns:p14="http://schemas.microsoft.com/office/powerpoint/2010/main">
    <mc:Choice Requires="p14">
      <p:transition spd="slow" p14:dur="2000" advTm="79145"/>
    </mc:Choice>
    <mc:Fallback xmlns="">
      <p:transition xmlns:p14="http://schemas.microsoft.com/office/powerpoint/2010/main" spd="slow" advTm="79145"/>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94" y="283923"/>
            <a:ext cx="8229600" cy="1143000"/>
          </a:xfrm>
        </p:spPr>
        <p:txBody>
          <a:bodyPr>
            <a:normAutofit fontScale="90000"/>
          </a:bodyPr>
          <a:lstStyle/>
          <a:p>
            <a:r>
              <a:rPr lang="en-US" dirty="0" err="1" smtClean="0"/>
              <a:t>Planetesimal</a:t>
            </a:r>
            <a:r>
              <a:rPr lang="en-US" dirty="0" smtClean="0"/>
              <a:t> accretion is not constant at a given location throughout disk life</a:t>
            </a:r>
            <a:endParaRPr lang="en-US" dirty="0"/>
          </a:p>
        </p:txBody>
      </p:sp>
      <p:sp>
        <p:nvSpPr>
          <p:cNvPr id="3" name="Content Placeholder 2"/>
          <p:cNvSpPr>
            <a:spLocks noGrp="1"/>
          </p:cNvSpPr>
          <p:nvPr>
            <p:ph idx="1"/>
          </p:nvPr>
        </p:nvSpPr>
        <p:spPr>
          <a:xfrm>
            <a:off x="440491" y="1707442"/>
            <a:ext cx="8229600" cy="4525963"/>
          </a:xfrm>
        </p:spPr>
        <p:txBody>
          <a:bodyPr>
            <a:normAutofit/>
          </a:bodyPr>
          <a:lstStyle/>
          <a:p>
            <a:r>
              <a:rPr lang="en-US" dirty="0" smtClean="0"/>
              <a:t>e.g., Pollack+96, Ikoma+00</a:t>
            </a:r>
          </a:p>
          <a:p>
            <a:endParaRPr lang="en-US" dirty="0" smtClean="0"/>
          </a:p>
          <a:p>
            <a:endParaRPr lang="en-US" dirty="0" smtClean="0"/>
          </a:p>
          <a:p>
            <a:pPr marL="457200" lvl="1" indent="0">
              <a:buNone/>
            </a:pPr>
            <a:endParaRPr lang="en-US" dirty="0" smtClean="0"/>
          </a:p>
        </p:txBody>
      </p:sp>
      <p:grpSp>
        <p:nvGrpSpPr>
          <p:cNvPr id="5" name="Group 4"/>
          <p:cNvGrpSpPr/>
          <p:nvPr/>
        </p:nvGrpSpPr>
        <p:grpSpPr>
          <a:xfrm>
            <a:off x="830916" y="2520003"/>
            <a:ext cx="7420731" cy="3546287"/>
            <a:chOff x="830916" y="2052080"/>
            <a:chExt cx="7420731" cy="3546287"/>
          </a:xfrm>
        </p:grpSpPr>
        <p:sp>
          <p:nvSpPr>
            <p:cNvPr id="4" name="Rectangle 3"/>
            <p:cNvSpPr/>
            <p:nvPr/>
          </p:nvSpPr>
          <p:spPr>
            <a:xfrm>
              <a:off x="830916" y="2052081"/>
              <a:ext cx="7420731" cy="3546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6" y="2052080"/>
              <a:ext cx="7420731" cy="2510774"/>
            </a:xfrm>
            <a:prstGeom prst="rect">
              <a:avLst/>
            </a:prstGeom>
          </p:spPr>
        </p:pic>
        <p:grpSp>
          <p:nvGrpSpPr>
            <p:cNvPr id="13" name="Group 12"/>
            <p:cNvGrpSpPr/>
            <p:nvPr/>
          </p:nvGrpSpPr>
          <p:grpSpPr>
            <a:xfrm>
              <a:off x="942074" y="4562854"/>
              <a:ext cx="7200866" cy="837879"/>
              <a:chOff x="830915" y="5095970"/>
              <a:chExt cx="7200866" cy="837879"/>
            </a:xfrm>
          </p:grpSpPr>
          <p:sp>
            <p:nvSpPr>
              <p:cNvPr id="9" name="TextBox 8"/>
              <p:cNvSpPr txBox="1"/>
              <p:nvPr/>
            </p:nvSpPr>
            <p:spPr>
              <a:xfrm>
                <a:off x="830915" y="5095970"/>
                <a:ext cx="2237530"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&lt;&lt;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HIGH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
            <p:nvSpPr>
              <p:cNvPr id="10" name="TextBox 9"/>
              <p:cNvSpPr txBox="1"/>
              <p:nvPr/>
            </p:nvSpPr>
            <p:spPr>
              <a:xfrm>
                <a:off x="3068444" y="5102852"/>
                <a:ext cx="2826749" cy="830997"/>
              </a:xfrm>
              <a:prstGeom prst="rect">
                <a:avLst/>
              </a:prstGeom>
              <a:noFill/>
            </p:spPr>
            <p:txBody>
              <a:bodyPr wrap="square" rtlCol="0">
                <a:spAutoFit/>
              </a:bodyPr>
              <a:lstStyle/>
              <a:p>
                <a:r>
                  <a:rPr lang="en-US" sz="2400" dirty="0" err="1" smtClean="0">
                    <a:solidFill>
                      <a:schemeClr val="bg1"/>
                    </a:solidFill>
                  </a:rPr>
                  <a:t>M</a:t>
                </a:r>
                <a:r>
                  <a:rPr lang="en-US" sz="2400" baseline="-25000" dirty="0" err="1" smtClean="0">
                    <a:solidFill>
                      <a:schemeClr val="bg1"/>
                    </a:solidFill>
                  </a:rPr>
                  <a:t>atm</a:t>
                </a:r>
                <a:r>
                  <a:rPr lang="en-US" sz="2400" dirty="0" smtClean="0">
                    <a:solidFill>
                      <a:schemeClr val="bg1"/>
                    </a:solidFill>
                  </a:rPr>
                  <a:t> &lt;&lt; </a:t>
                </a:r>
                <a:r>
                  <a:rPr lang="en-US" sz="2400" dirty="0" err="1" smtClean="0">
                    <a:solidFill>
                      <a:schemeClr val="bg1"/>
                    </a:solidFill>
                  </a:rPr>
                  <a:t>M</a:t>
                </a:r>
                <a:r>
                  <a:rPr lang="en-US" sz="2400" baseline="-25000" dirty="0" err="1" smtClean="0">
                    <a:solidFill>
                      <a:schemeClr val="bg1"/>
                    </a:solidFill>
                  </a:rPr>
                  <a:t>core</a:t>
                </a:r>
                <a:endParaRPr lang="en-US" sz="2400" baseline="-25000" dirty="0" smtClean="0">
                  <a:solidFill>
                    <a:schemeClr val="bg1"/>
                  </a:solidFill>
                </a:endParaRPr>
              </a:p>
              <a:p>
                <a:r>
                  <a:rPr lang="en-US" sz="2400" dirty="0" err="1" smtClean="0">
                    <a:solidFill>
                      <a:schemeClr val="bg1"/>
                    </a:solidFill>
                  </a:rPr>
                  <a:t>dM</a:t>
                </a:r>
                <a:r>
                  <a:rPr lang="en-US" sz="2400" baseline="-25000" dirty="0" err="1" smtClean="0">
                    <a:solidFill>
                      <a:schemeClr val="bg1"/>
                    </a:solidFill>
                  </a:rPr>
                  <a:t>core</a:t>
                </a:r>
                <a:r>
                  <a:rPr lang="en-US" sz="2400" dirty="0" smtClean="0">
                    <a:solidFill>
                      <a:schemeClr val="bg1"/>
                    </a:solidFill>
                  </a:rPr>
                  <a:t>/</a:t>
                </a:r>
                <a:r>
                  <a:rPr lang="en-US" sz="2400" dirty="0" err="1" smtClean="0">
                    <a:solidFill>
                      <a:schemeClr val="bg1"/>
                    </a:solidFill>
                  </a:rPr>
                  <a:t>dt</a:t>
                </a:r>
                <a:r>
                  <a:rPr lang="en-US" sz="2400" dirty="0" smtClean="0">
                    <a:solidFill>
                      <a:schemeClr val="bg1"/>
                    </a:solidFill>
                  </a:rPr>
                  <a:t> goes down</a:t>
                </a:r>
                <a:endParaRPr lang="en-US" sz="2400" dirty="0">
                  <a:solidFill>
                    <a:schemeClr val="bg1"/>
                  </a:solidFill>
                </a:endParaRPr>
              </a:p>
            </p:txBody>
          </p:sp>
          <p:sp>
            <p:nvSpPr>
              <p:cNvPr id="12" name="TextBox 11"/>
              <p:cNvSpPr txBox="1"/>
              <p:nvPr/>
            </p:nvSpPr>
            <p:spPr>
              <a:xfrm>
                <a:off x="6005362" y="5102852"/>
                <a:ext cx="2026419"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grpSp>
      <p:sp>
        <p:nvSpPr>
          <p:cNvPr id="6" name="Rectangle 5"/>
          <p:cNvSpPr/>
          <p:nvPr/>
        </p:nvSpPr>
        <p:spPr>
          <a:xfrm>
            <a:off x="5016854" y="2304947"/>
            <a:ext cx="3386376" cy="3928457"/>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6200638"/>
      </p:ext>
    </p:extLst>
  </p:cSld>
  <p:clrMapOvr>
    <a:masterClrMapping/>
  </p:clrMapOvr>
  <mc:AlternateContent xmlns:mc="http://schemas.openxmlformats.org/markup-compatibility/2006" xmlns:p14="http://schemas.microsoft.com/office/powerpoint/2010/main">
    <mc:Choice Requires="p14">
      <p:transition spd="slow" p14:dur="2000" advTm="79145"/>
    </mc:Choice>
    <mc:Fallback xmlns="">
      <p:transition xmlns:p14="http://schemas.microsoft.com/office/powerpoint/2010/main" spd="slow" advTm="79145"/>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613356" y="1278568"/>
            <a:ext cx="8229600" cy="1661993"/>
          </a:xfrm>
          <a:prstGeom prst="rect">
            <a:avLst/>
          </a:prstGeom>
          <a:noFill/>
        </p:spPr>
        <p:txBody>
          <a:bodyPr wrap="square" rtlCol="0">
            <a:spAutoFit/>
          </a:bodyPr>
          <a:lstStyle/>
          <a:p>
            <a:pPr>
              <a:buFont typeface="Symbol" charset="0"/>
              <a:buChar char=""/>
            </a:pPr>
            <a:r>
              <a:rPr lang="en-US" sz="3000" dirty="0" smtClean="0"/>
              <a:t>Luminosity </a:t>
            </a:r>
            <a:r>
              <a:rPr lang="en-US" sz="3000" dirty="0"/>
              <a:t>evolution dominated by </a:t>
            </a:r>
            <a:endParaRPr lang="en-US" sz="3000" dirty="0" smtClean="0"/>
          </a:p>
          <a:p>
            <a:pPr marL="0" indent="0">
              <a:buNone/>
            </a:pPr>
            <a:r>
              <a:rPr lang="en-US" sz="3000" dirty="0" smtClean="0">
                <a:solidFill>
                  <a:srgbClr val="FFFF00"/>
                </a:solidFill>
              </a:rPr>
              <a:t>Kelvin</a:t>
            </a:r>
            <a:r>
              <a:rPr lang="en-US" sz="3000" dirty="0">
                <a:solidFill>
                  <a:srgbClr val="FFFF00"/>
                </a:solidFill>
              </a:rPr>
              <a:t>-Helmholtz </a:t>
            </a:r>
            <a:r>
              <a:rPr lang="en-US" sz="3000" dirty="0"/>
              <a:t>contraction</a:t>
            </a:r>
          </a:p>
          <a:p>
            <a:pPr algn="ctr"/>
            <a:endParaRPr lang="en-US" sz="3000" dirty="0"/>
          </a:p>
        </p:txBody>
      </p:sp>
      <p:grpSp>
        <p:nvGrpSpPr>
          <p:cNvPr id="9" name="Group 8"/>
          <p:cNvGrpSpPr/>
          <p:nvPr/>
        </p:nvGrpSpPr>
        <p:grpSpPr>
          <a:xfrm>
            <a:off x="2370688" y="2440550"/>
            <a:ext cx="4396457" cy="4131607"/>
            <a:chOff x="2370688" y="760767"/>
            <a:chExt cx="4396457" cy="4131607"/>
          </a:xfrm>
        </p:grpSpPr>
        <p:grpSp>
          <p:nvGrpSpPr>
            <p:cNvPr id="7" name="Group 6"/>
            <p:cNvGrpSpPr/>
            <p:nvPr/>
          </p:nvGrpSpPr>
          <p:grpSpPr>
            <a:xfrm>
              <a:off x="2370688" y="760767"/>
              <a:ext cx="4396457" cy="4131607"/>
              <a:chOff x="2370688" y="760767"/>
              <a:chExt cx="4396457" cy="4131607"/>
            </a:xfrm>
          </p:grpSpPr>
          <p:pic>
            <p:nvPicPr>
              <p:cNvPr id="5" name="Picture 4" descr="low_ac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688" y="760767"/>
                <a:ext cx="4396457" cy="3426650"/>
              </a:xfrm>
              <a:prstGeom prst="rect">
                <a:avLst/>
              </a:prstGeom>
            </p:spPr>
          </p:pic>
          <p:sp>
            <p:nvSpPr>
              <p:cNvPr id="6" name="Rectangle 5"/>
              <p:cNvSpPr/>
              <p:nvPr/>
            </p:nvSpPr>
            <p:spPr>
              <a:xfrm>
                <a:off x="2370688" y="3994059"/>
                <a:ext cx="4396457" cy="89831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3793971" y="3994059"/>
              <a:ext cx="2033088"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sp>
        <p:nvSpPr>
          <p:cNvPr id="10" name="TextBox 9"/>
          <p:cNvSpPr txBox="1"/>
          <p:nvPr/>
        </p:nvSpPr>
        <p:spPr>
          <a:xfrm>
            <a:off x="960257" y="320293"/>
            <a:ext cx="7552717" cy="707886"/>
          </a:xfrm>
          <a:prstGeom prst="rect">
            <a:avLst/>
          </a:prstGeom>
          <a:noFill/>
        </p:spPr>
        <p:txBody>
          <a:bodyPr wrap="square" rtlCol="0">
            <a:spAutoFit/>
          </a:bodyPr>
          <a:lstStyle/>
          <a:p>
            <a:r>
              <a:rPr lang="en-US" sz="4000" dirty="0" smtClean="0"/>
              <a:t>Low </a:t>
            </a:r>
            <a:r>
              <a:rPr lang="en-US" sz="4000" dirty="0" err="1" smtClean="0"/>
              <a:t>planetesimal</a:t>
            </a:r>
            <a:r>
              <a:rPr lang="en-US" sz="4000" dirty="0" smtClean="0"/>
              <a:t> accretion regime</a:t>
            </a:r>
            <a:endParaRPr lang="en-US" sz="4000" dirty="0"/>
          </a:p>
        </p:txBody>
      </p:sp>
      <p:sp>
        <p:nvSpPr>
          <p:cNvPr id="11" name="TextBox 10"/>
          <p:cNvSpPr txBox="1"/>
          <p:nvPr/>
        </p:nvSpPr>
        <p:spPr>
          <a:xfrm>
            <a:off x="4229504" y="4075708"/>
            <a:ext cx="765789" cy="430887"/>
          </a:xfrm>
          <a:prstGeom prst="rect">
            <a:avLst/>
          </a:prstGeom>
          <a:noFill/>
        </p:spPr>
        <p:txBody>
          <a:bodyPr wrap="square" rtlCol="0">
            <a:spAutoFit/>
          </a:bodyPr>
          <a:lstStyle/>
          <a:p>
            <a:r>
              <a:rPr lang="en-US" sz="2200" dirty="0" err="1" smtClean="0"/>
              <a:t>M</a:t>
            </a:r>
            <a:r>
              <a:rPr lang="en-US" sz="2200" baseline="-25000" dirty="0" err="1" smtClean="0"/>
              <a:t>core</a:t>
            </a:r>
            <a:endParaRPr lang="en-US" sz="2200" baseline="-25000" dirty="0"/>
          </a:p>
        </p:txBody>
      </p:sp>
      <p:sp>
        <p:nvSpPr>
          <p:cNvPr id="12" name="TextBox 11"/>
          <p:cNvSpPr txBox="1"/>
          <p:nvPr/>
        </p:nvSpPr>
        <p:spPr>
          <a:xfrm>
            <a:off x="4400110" y="3227876"/>
            <a:ext cx="783447" cy="430887"/>
          </a:xfrm>
          <a:prstGeom prst="rect">
            <a:avLst/>
          </a:prstGeom>
          <a:noFill/>
        </p:spPr>
        <p:txBody>
          <a:bodyPr wrap="square" rtlCol="0">
            <a:spAutoFit/>
          </a:bodyPr>
          <a:lstStyle/>
          <a:p>
            <a:r>
              <a:rPr lang="en-US" sz="2200" dirty="0" err="1" smtClean="0">
                <a:solidFill>
                  <a:schemeClr val="bg1"/>
                </a:solidFill>
              </a:rPr>
              <a:t>M</a:t>
            </a:r>
            <a:r>
              <a:rPr lang="en-US" sz="2200" baseline="-25000" dirty="0" err="1" smtClean="0">
                <a:solidFill>
                  <a:schemeClr val="bg1"/>
                </a:solidFill>
              </a:rPr>
              <a:t>atm</a:t>
            </a:r>
            <a:endParaRPr lang="en-US" sz="2200" baseline="-25000" dirty="0">
              <a:solidFill>
                <a:schemeClr val="bg1"/>
              </a:solidFill>
            </a:endParaRPr>
          </a:p>
        </p:txBody>
      </p:sp>
      <p:sp>
        <p:nvSpPr>
          <p:cNvPr id="13" name="Rectangle 12"/>
          <p:cNvSpPr/>
          <p:nvPr/>
        </p:nvSpPr>
        <p:spPr>
          <a:xfrm>
            <a:off x="2370687" y="2440550"/>
            <a:ext cx="4396457" cy="4131607"/>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7618"/>
      </p:ext>
    </p:extLst>
  </p:cSld>
  <p:clrMapOvr>
    <a:masterClrMapping/>
  </p:clrMapOvr>
  <mc:AlternateContent xmlns:mc="http://schemas.openxmlformats.org/markup-compatibility/2006" xmlns:p14="http://schemas.microsoft.com/office/powerpoint/2010/main">
    <mc:Choice Requires="p14">
      <p:transition spd="slow" p14:dur="2000" advTm="10993"/>
    </mc:Choice>
    <mc:Fallback xmlns="">
      <p:transition xmlns:p14="http://schemas.microsoft.com/office/powerpoint/2010/main" spd="slow" advTm="10993"/>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233" y="463249"/>
            <a:ext cx="4071584" cy="6143625"/>
          </a:xfrm>
        </p:spPr>
        <p:txBody>
          <a:bodyPr>
            <a:normAutofit/>
          </a:bodyPr>
          <a:lstStyle/>
          <a:p>
            <a:pPr marL="0" indent="0">
              <a:buNone/>
            </a:pPr>
            <a:endParaRPr lang="en-US" sz="2800" dirty="0" smtClean="0"/>
          </a:p>
          <a:p>
            <a:pPr marL="0" indent="0">
              <a:buNone/>
            </a:pPr>
            <a:endParaRPr lang="en-US" sz="2800" dirty="0" smtClean="0"/>
          </a:p>
          <a:p>
            <a:pPr marL="0" indent="0">
              <a:buNone/>
            </a:pPr>
            <a:r>
              <a:rPr lang="en-US" sz="2800" dirty="0" err="1" smtClean="0">
                <a:solidFill>
                  <a:srgbClr val="FFFF00"/>
                </a:solidFill>
              </a:rPr>
              <a:t>M</a:t>
            </a:r>
            <a:r>
              <a:rPr lang="en-US" sz="2800" baseline="-25000" dirty="0" err="1" smtClean="0">
                <a:solidFill>
                  <a:srgbClr val="FFFF00"/>
                </a:solidFill>
              </a:rPr>
              <a:t>atm</a:t>
            </a:r>
            <a:r>
              <a:rPr lang="en-US" sz="2800" dirty="0" smtClean="0"/>
              <a:t> is a function of </a:t>
            </a:r>
            <a:r>
              <a:rPr lang="en-US" sz="2800" dirty="0" smtClean="0">
                <a:solidFill>
                  <a:srgbClr val="FFFF00"/>
                </a:solidFill>
              </a:rPr>
              <a:t>time</a:t>
            </a:r>
          </a:p>
          <a:p>
            <a:pPr marL="0" indent="0">
              <a:buNone/>
            </a:pPr>
            <a:endParaRPr lang="en-US" sz="2800" dirty="0" smtClean="0"/>
          </a:p>
          <a:p>
            <a:pPr marL="0" indent="0">
              <a:buNone/>
            </a:pPr>
            <a:r>
              <a:rPr lang="en-US" sz="2800" dirty="0" smtClean="0"/>
              <a:t> =&gt; EVERY core can have </a:t>
            </a:r>
          </a:p>
          <a:p>
            <a:pPr marL="0" indent="0" algn="ctr">
              <a:buNone/>
            </a:pPr>
            <a:r>
              <a:rPr lang="en-US" sz="2800" dirty="0" err="1" smtClean="0"/>
              <a:t>M</a:t>
            </a:r>
            <a:r>
              <a:rPr lang="en-US" sz="2800" baseline="-25000" dirty="0" err="1" smtClean="0"/>
              <a:t>atm</a:t>
            </a:r>
            <a:r>
              <a:rPr lang="en-US" sz="2800" dirty="0" smtClean="0"/>
              <a:t> ~ </a:t>
            </a:r>
            <a:r>
              <a:rPr lang="en-US" sz="2800" dirty="0" err="1" smtClean="0"/>
              <a:t>M</a:t>
            </a:r>
            <a:r>
              <a:rPr lang="en-US" sz="2800" baseline="-25000" dirty="0" err="1" smtClean="0"/>
              <a:t>core</a:t>
            </a:r>
            <a:endParaRPr lang="en-US" sz="2800" baseline="-25000" dirty="0" smtClean="0"/>
          </a:p>
          <a:p>
            <a:pPr marL="0" indent="0">
              <a:buNone/>
            </a:pPr>
            <a:endParaRPr lang="en-US" sz="2800" baseline="-25000" dirty="0" smtClean="0"/>
          </a:p>
          <a:p>
            <a:pPr marL="0" indent="0">
              <a:buNone/>
            </a:pPr>
            <a:endParaRPr lang="en-US" sz="2800" baseline="-25000" dirty="0" smtClean="0"/>
          </a:p>
          <a:p>
            <a:pPr marL="0" indent="0">
              <a:buNone/>
            </a:pPr>
            <a:r>
              <a:rPr lang="en-US" sz="2800" dirty="0" smtClean="0"/>
              <a:t>=&gt; </a:t>
            </a:r>
            <a:r>
              <a:rPr lang="en-US" sz="2800" dirty="0" err="1" smtClean="0"/>
              <a:t>M</a:t>
            </a:r>
            <a:r>
              <a:rPr lang="en-US" sz="2800" baseline="-25000" dirty="0" err="1" smtClean="0"/>
              <a:t>crit</a:t>
            </a:r>
            <a:r>
              <a:rPr lang="en-US" sz="2800" dirty="0" smtClean="0"/>
              <a:t> = </a:t>
            </a:r>
            <a:r>
              <a:rPr lang="en-US" sz="2800" dirty="0" err="1" smtClean="0"/>
              <a:t>M</a:t>
            </a:r>
            <a:r>
              <a:rPr lang="en-US" sz="2800" baseline="-25000" dirty="0" err="1" smtClean="0"/>
              <a:t>core</a:t>
            </a:r>
            <a:r>
              <a:rPr lang="en-US" sz="2800" dirty="0" smtClean="0"/>
              <a:t> for which  </a:t>
            </a:r>
            <a:r>
              <a:rPr lang="en-US" sz="2800" dirty="0" err="1" smtClean="0"/>
              <a:t>M</a:t>
            </a:r>
            <a:r>
              <a:rPr lang="en-US" sz="2800" baseline="-25000" dirty="0" err="1" smtClean="0"/>
              <a:t>atm</a:t>
            </a:r>
            <a:r>
              <a:rPr lang="en-US" sz="2800" dirty="0" smtClean="0"/>
              <a:t>(</a:t>
            </a:r>
            <a:r>
              <a:rPr lang="en-US" sz="2800" dirty="0" err="1" smtClean="0"/>
              <a:t>t</a:t>
            </a:r>
            <a:r>
              <a:rPr lang="en-US" sz="2800" baseline="-25000" dirty="0" err="1" smtClean="0"/>
              <a:t>disk</a:t>
            </a:r>
            <a:r>
              <a:rPr lang="en-US" sz="2800" dirty="0" smtClean="0"/>
              <a:t>) ~ </a:t>
            </a:r>
            <a:r>
              <a:rPr lang="en-US" sz="2800" dirty="0" err="1" smtClean="0"/>
              <a:t>M</a:t>
            </a:r>
            <a:r>
              <a:rPr lang="en-US" sz="2800" baseline="-25000" dirty="0" err="1" smtClean="0"/>
              <a:t>core</a:t>
            </a:r>
            <a:endParaRPr lang="en-US" sz="2800" dirty="0"/>
          </a:p>
          <a:p>
            <a:pPr marL="0" indent="0">
              <a:buNone/>
            </a:pPr>
            <a:endParaRPr lang="en-US" sz="2800" baseline="-25000" dirty="0">
              <a:solidFill>
                <a:srgbClr val="FFFF00"/>
              </a:solidFill>
            </a:endParaRPr>
          </a:p>
        </p:txBody>
      </p:sp>
      <p:cxnSp>
        <p:nvCxnSpPr>
          <p:cNvPr id="14" name="Straight Arrow Connector 13"/>
          <p:cNvCxnSpPr/>
          <p:nvPr/>
        </p:nvCxnSpPr>
        <p:spPr>
          <a:xfrm>
            <a:off x="5173631" y="3030640"/>
            <a:ext cx="548718"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6046074" y="265450"/>
            <a:ext cx="2653096" cy="5871063"/>
            <a:chOff x="5383188" y="470384"/>
            <a:chExt cx="2653096" cy="5871063"/>
          </a:xfrm>
        </p:grpSpPr>
        <p:pic>
          <p:nvPicPr>
            <p:cNvPr id="16" name="Picture 15" descr="KH_core (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188" y="470384"/>
              <a:ext cx="2535231" cy="5871063"/>
            </a:xfrm>
            <a:prstGeom prst="rect">
              <a:avLst/>
            </a:prstGeom>
          </p:spPr>
        </p:pic>
        <p:sp>
          <p:nvSpPr>
            <p:cNvPr id="17" name="TextBox 16"/>
            <p:cNvSpPr txBox="1"/>
            <p:nvPr/>
          </p:nvSpPr>
          <p:spPr>
            <a:xfrm>
              <a:off x="6229133" y="874058"/>
              <a:ext cx="711075"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18" name="TextBox 17"/>
            <p:cNvSpPr txBox="1"/>
            <p:nvPr/>
          </p:nvSpPr>
          <p:spPr>
            <a:xfrm>
              <a:off x="6217812" y="2481007"/>
              <a:ext cx="706718"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19" name="TextBox 18"/>
            <p:cNvSpPr txBox="1"/>
            <p:nvPr/>
          </p:nvSpPr>
          <p:spPr>
            <a:xfrm>
              <a:off x="6237070" y="4846619"/>
              <a:ext cx="796145"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20" name="TextBox 19"/>
            <p:cNvSpPr txBox="1"/>
            <p:nvPr/>
          </p:nvSpPr>
          <p:spPr>
            <a:xfrm>
              <a:off x="6990823" y="674003"/>
              <a:ext cx="1045461"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smtClean="0">
                  <a:solidFill>
                    <a:srgbClr val="000000"/>
                  </a:solidFill>
                </a:rPr>
                <a:t>1</a:t>
              </a:r>
              <a:r>
                <a:rPr lang="en-US" dirty="0" smtClean="0">
                  <a:solidFill>
                    <a:srgbClr val="000000"/>
                  </a:solidFill>
                </a:rPr>
                <a:t>)</a:t>
              </a:r>
              <a:endParaRPr lang="en-US" baseline="-25000" dirty="0">
                <a:solidFill>
                  <a:srgbClr val="000000"/>
                </a:solidFill>
              </a:endParaRPr>
            </a:p>
          </p:txBody>
        </p:sp>
        <p:cxnSp>
          <p:nvCxnSpPr>
            <p:cNvPr id="21" name="Straight Connector 20"/>
            <p:cNvCxnSpPr/>
            <p:nvPr/>
          </p:nvCxnSpPr>
          <p:spPr>
            <a:xfrm flipV="1">
              <a:off x="6940208" y="945928"/>
              <a:ext cx="140042" cy="136470"/>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990823" y="1819638"/>
              <a:ext cx="1045461"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a:solidFill>
                    <a:srgbClr val="000000"/>
                  </a:solidFill>
                </a:rPr>
                <a:t>2</a:t>
              </a:r>
              <a:r>
                <a:rPr lang="en-US" dirty="0" smtClean="0">
                  <a:solidFill>
                    <a:srgbClr val="000000"/>
                  </a:solidFill>
                </a:rPr>
                <a:t>)</a:t>
              </a:r>
              <a:endParaRPr lang="en-US" baseline="-25000" dirty="0">
                <a:solidFill>
                  <a:srgbClr val="000000"/>
                </a:solidFill>
              </a:endParaRPr>
            </a:p>
          </p:txBody>
        </p:sp>
        <p:cxnSp>
          <p:nvCxnSpPr>
            <p:cNvPr id="23" name="Straight Connector 22"/>
            <p:cNvCxnSpPr/>
            <p:nvPr/>
          </p:nvCxnSpPr>
          <p:spPr>
            <a:xfrm flipV="1">
              <a:off x="6838157" y="2188970"/>
              <a:ext cx="242093" cy="204564"/>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774297" y="4346498"/>
              <a:ext cx="1885982"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a:solidFill>
                    <a:srgbClr val="000000"/>
                  </a:solidFill>
                </a:rPr>
                <a:t>3</a:t>
              </a:r>
              <a:r>
                <a:rPr lang="en-US" dirty="0" smtClean="0">
                  <a:solidFill>
                    <a:srgbClr val="000000"/>
                  </a:solidFill>
                </a:rPr>
                <a:t>) ~ </a:t>
              </a:r>
              <a:r>
                <a:rPr lang="en-US" dirty="0" err="1" smtClean="0">
                  <a:solidFill>
                    <a:srgbClr val="000000"/>
                  </a:solidFill>
                </a:rPr>
                <a:t>M</a:t>
              </a:r>
              <a:r>
                <a:rPr lang="en-US" baseline="-25000" dirty="0" err="1" smtClean="0">
                  <a:solidFill>
                    <a:srgbClr val="000000"/>
                  </a:solidFill>
                </a:rPr>
                <a:t>core</a:t>
              </a:r>
              <a:endParaRPr lang="en-US" baseline="-25000" dirty="0">
                <a:solidFill>
                  <a:srgbClr val="000000"/>
                </a:solidFill>
              </a:endParaRPr>
            </a:p>
          </p:txBody>
        </p:sp>
      </p:grpSp>
      <p:sp>
        <p:nvSpPr>
          <p:cNvPr id="5" name="TextBox 4"/>
          <p:cNvSpPr txBox="1"/>
          <p:nvPr/>
        </p:nvSpPr>
        <p:spPr>
          <a:xfrm>
            <a:off x="222497" y="433217"/>
            <a:ext cx="5687983" cy="646331"/>
          </a:xfrm>
          <a:prstGeom prst="rect">
            <a:avLst/>
          </a:prstGeom>
          <a:noFill/>
        </p:spPr>
        <p:txBody>
          <a:bodyPr wrap="square" rtlCol="0">
            <a:spAutoFit/>
          </a:bodyPr>
          <a:lstStyle/>
          <a:p>
            <a:r>
              <a:rPr lang="en-US" sz="3600" dirty="0" smtClean="0"/>
              <a:t>Kelvin-Helmholtz contraction</a:t>
            </a:r>
            <a:endParaRPr lang="en-US" sz="3600" dirty="0"/>
          </a:p>
        </p:txBody>
      </p:sp>
    </p:spTree>
    <p:extLst>
      <p:ext uri="{BB962C8B-B14F-4D97-AF65-F5344CB8AC3E}">
        <p14:creationId xmlns:p14="http://schemas.microsoft.com/office/powerpoint/2010/main" val="3000247420"/>
      </p:ext>
    </p:extLst>
  </p:cSld>
  <p:clrMapOvr>
    <a:masterClrMapping/>
  </p:clrMapOvr>
  <mc:AlternateContent xmlns:mc="http://schemas.openxmlformats.org/markup-compatibility/2006" xmlns:p14="http://schemas.microsoft.com/office/powerpoint/2010/main">
    <mc:Choice Requires="p14">
      <p:transition p14:dur="0" advTm="7113"/>
    </mc:Choice>
    <mc:Fallback xmlns="">
      <p:transition xmlns:p14="http://schemas.microsoft.com/office/powerpoint/2010/main" advTm="7113"/>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57200" y="1693431"/>
            <a:ext cx="8229600" cy="2215991"/>
            <a:chOff x="457200" y="2085428"/>
            <a:chExt cx="8229600" cy="2215991"/>
          </a:xfrm>
        </p:grpSpPr>
        <p:sp>
          <p:nvSpPr>
            <p:cNvPr id="4" name="Rectangle 3"/>
            <p:cNvSpPr/>
            <p:nvPr/>
          </p:nvSpPr>
          <p:spPr>
            <a:xfrm>
              <a:off x="457200" y="2150211"/>
              <a:ext cx="8229600" cy="1977541"/>
            </a:xfrm>
            <a:prstGeom prst="rect">
              <a:avLst/>
            </a:prstGeom>
            <a:solidFill>
              <a:srgbClr val="FFFF00"/>
            </a:solidFill>
            <a:ln w="635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68206" y="2085428"/>
              <a:ext cx="7744768" cy="2215991"/>
            </a:xfrm>
            <a:prstGeom prst="rect">
              <a:avLst/>
            </a:prstGeom>
            <a:noFill/>
          </p:spPr>
          <p:txBody>
            <a:bodyPr wrap="square" rtlCol="0">
              <a:spAutoFit/>
            </a:bodyPr>
            <a:lstStyle/>
            <a:p>
              <a:pPr algn="ctr"/>
              <a:r>
                <a:rPr lang="en-US" sz="3000" dirty="0" smtClean="0">
                  <a:solidFill>
                    <a:schemeClr val="bg1"/>
                  </a:solidFill>
                </a:rPr>
                <a:t>Determine </a:t>
              </a:r>
              <a:r>
                <a:rPr lang="en-US" sz="3000" dirty="0">
                  <a:solidFill>
                    <a:schemeClr val="bg1"/>
                  </a:solidFill>
                </a:rPr>
                <a:t>the minimum core </a:t>
              </a:r>
              <a:r>
                <a:rPr lang="en-US" sz="3000" dirty="0" smtClean="0">
                  <a:solidFill>
                    <a:schemeClr val="bg1"/>
                  </a:solidFill>
                </a:rPr>
                <a:t>mass, </a:t>
              </a:r>
              <a:r>
                <a:rPr lang="en-US" sz="3000" dirty="0" err="1" smtClean="0">
                  <a:solidFill>
                    <a:schemeClr val="bg1"/>
                  </a:solidFill>
                </a:rPr>
                <a:t>M</a:t>
              </a:r>
              <a:r>
                <a:rPr lang="en-US" sz="3000" baseline="-25000" dirty="0" err="1" smtClean="0">
                  <a:solidFill>
                    <a:schemeClr val="bg1"/>
                  </a:solidFill>
                </a:rPr>
                <a:t>crit</a:t>
              </a:r>
              <a:r>
                <a:rPr lang="en-US" sz="3000" dirty="0">
                  <a:solidFill>
                    <a:schemeClr val="bg1"/>
                  </a:solidFill>
                </a:rPr>
                <a:t>,</a:t>
              </a:r>
              <a:r>
                <a:rPr lang="en-US" sz="3000" dirty="0" smtClean="0">
                  <a:solidFill>
                    <a:schemeClr val="bg1"/>
                  </a:solidFill>
                </a:rPr>
                <a:t> </a:t>
              </a:r>
              <a:r>
                <a:rPr lang="en-US" sz="3000" dirty="0">
                  <a:solidFill>
                    <a:schemeClr val="bg1"/>
                  </a:solidFill>
                </a:rPr>
                <a:t>to form a giant planet during the disk lifetime </a:t>
              </a:r>
              <a:r>
                <a:rPr lang="en-US" sz="3000" dirty="0" smtClean="0">
                  <a:solidFill>
                    <a:schemeClr val="bg1"/>
                  </a:solidFill>
                </a:rPr>
                <a:t>in the low </a:t>
              </a:r>
              <a:r>
                <a:rPr lang="en-US" sz="3000" dirty="0" err="1" smtClean="0">
                  <a:solidFill>
                    <a:schemeClr val="bg1"/>
                  </a:solidFill>
                </a:rPr>
                <a:t>planetesimal</a:t>
              </a:r>
              <a:r>
                <a:rPr lang="en-US" sz="3000" dirty="0" smtClean="0">
                  <a:solidFill>
                    <a:schemeClr val="bg1"/>
                  </a:solidFill>
                </a:rPr>
                <a:t> accretion regime when </a:t>
              </a:r>
              <a:r>
                <a:rPr lang="en-US" sz="3000" dirty="0">
                  <a:solidFill>
                    <a:schemeClr val="bg1"/>
                  </a:solidFill>
                </a:rPr>
                <a:t>atmosphere dominated by KH contraction</a:t>
              </a:r>
            </a:p>
            <a:p>
              <a:endParaRPr lang="en-US" dirty="0"/>
            </a:p>
          </p:txBody>
        </p:sp>
      </p:grpSp>
      <p:sp>
        <p:nvSpPr>
          <p:cNvPr id="7" name="TextBox 6"/>
          <p:cNvSpPr txBox="1"/>
          <p:nvPr/>
        </p:nvSpPr>
        <p:spPr>
          <a:xfrm>
            <a:off x="3543156" y="486077"/>
            <a:ext cx="2006740" cy="1015663"/>
          </a:xfrm>
          <a:prstGeom prst="rect">
            <a:avLst/>
          </a:prstGeom>
          <a:noFill/>
        </p:spPr>
        <p:txBody>
          <a:bodyPr wrap="square" rtlCol="0">
            <a:spAutoFit/>
          </a:bodyPr>
          <a:lstStyle/>
          <a:p>
            <a:r>
              <a:rPr lang="en-US" sz="6000" dirty="0" smtClean="0">
                <a:solidFill>
                  <a:srgbClr val="FFFF00"/>
                </a:solidFill>
              </a:rPr>
              <a:t>GOAL</a:t>
            </a:r>
            <a:endParaRPr lang="en-US" sz="6000" dirty="0">
              <a:solidFill>
                <a:srgbClr val="FFFF00"/>
              </a:solidFill>
            </a:endParaRPr>
          </a:p>
        </p:txBody>
      </p:sp>
      <p:sp>
        <p:nvSpPr>
          <p:cNvPr id="8" name="Rectangle 7"/>
          <p:cNvSpPr/>
          <p:nvPr/>
        </p:nvSpPr>
        <p:spPr>
          <a:xfrm>
            <a:off x="457200" y="4348459"/>
            <a:ext cx="8229600" cy="1977541"/>
          </a:xfrm>
          <a:prstGeom prst="rect">
            <a:avLst/>
          </a:prstGeom>
          <a:solidFill>
            <a:srgbClr val="FFFF00"/>
          </a:solidFill>
          <a:ln w="635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920606" y="4433028"/>
            <a:ext cx="7744768" cy="1754327"/>
          </a:xfrm>
          <a:prstGeom prst="rect">
            <a:avLst/>
          </a:prstGeom>
          <a:noFill/>
        </p:spPr>
        <p:txBody>
          <a:bodyPr wrap="square" rtlCol="0">
            <a:spAutoFit/>
          </a:bodyPr>
          <a:lstStyle/>
          <a:p>
            <a:pPr algn="ctr"/>
            <a:r>
              <a:rPr lang="en-US" sz="3000" dirty="0" smtClean="0">
                <a:solidFill>
                  <a:schemeClr val="bg1"/>
                </a:solidFill>
              </a:rPr>
              <a:t>Calculate </a:t>
            </a:r>
            <a:r>
              <a:rPr lang="en-US" sz="3000" dirty="0" err="1" smtClean="0">
                <a:solidFill>
                  <a:schemeClr val="bg1"/>
                </a:solidFill>
              </a:rPr>
              <a:t>M</a:t>
            </a:r>
            <a:r>
              <a:rPr lang="en-US" sz="3000" baseline="-25000" dirty="0" err="1" smtClean="0">
                <a:solidFill>
                  <a:schemeClr val="bg1"/>
                </a:solidFill>
              </a:rPr>
              <a:t>crit</a:t>
            </a:r>
            <a:r>
              <a:rPr lang="en-US" sz="3000" dirty="0" smtClean="0">
                <a:solidFill>
                  <a:schemeClr val="bg1"/>
                </a:solidFill>
              </a:rPr>
              <a:t> with </a:t>
            </a:r>
          </a:p>
          <a:p>
            <a:pPr algn="ctr"/>
            <a:r>
              <a:rPr lang="en-US" sz="3000" dirty="0" smtClean="0">
                <a:solidFill>
                  <a:srgbClr val="0000FF"/>
                </a:solidFill>
              </a:rPr>
              <a:t>REALISTIC EQUATION OF STATE</a:t>
            </a:r>
          </a:p>
          <a:p>
            <a:pPr algn="ctr"/>
            <a:r>
              <a:rPr lang="en-US" sz="3000" dirty="0" smtClean="0">
                <a:solidFill>
                  <a:srgbClr val="0000FF"/>
                </a:solidFill>
              </a:rPr>
              <a:t>REALISTIC DUST OPACITIES  </a:t>
            </a:r>
            <a:endParaRPr lang="en-US" sz="3000" dirty="0">
              <a:solidFill>
                <a:srgbClr val="0000FF"/>
              </a:solidFill>
            </a:endParaRPr>
          </a:p>
          <a:p>
            <a:endParaRPr lang="en-US" dirty="0"/>
          </a:p>
        </p:txBody>
      </p:sp>
    </p:spTree>
    <p:extLst>
      <p:ext uri="{BB962C8B-B14F-4D97-AF65-F5344CB8AC3E}">
        <p14:creationId xmlns:p14="http://schemas.microsoft.com/office/powerpoint/2010/main" val="782331192"/>
      </p:ext>
    </p:extLst>
  </p:cSld>
  <p:clrMapOvr>
    <a:masterClrMapping/>
  </p:clrMapOvr>
  <mc:AlternateContent xmlns:mc="http://schemas.openxmlformats.org/markup-compatibility/2006" xmlns:p14="http://schemas.microsoft.com/office/powerpoint/2010/main">
    <mc:Choice Requires="p14">
      <p:transition spd="slow" p14:dur="2000" advTm="24298"/>
    </mc:Choice>
    <mc:Fallback xmlns="">
      <p:transition xmlns:p14="http://schemas.microsoft.com/office/powerpoint/2010/main" spd="slow" advTm="24298"/>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361"/>
            <a:ext cx="8229600" cy="1143000"/>
          </a:xfrm>
        </p:spPr>
        <p:txBody>
          <a:bodyPr/>
          <a:lstStyle/>
          <a:p>
            <a:r>
              <a:rPr lang="en-US" dirty="0" smtClean="0"/>
              <a:t>Model Assumptions</a:t>
            </a:r>
            <a:endParaRPr lang="en-US" dirty="0"/>
          </a:p>
        </p:txBody>
      </p:sp>
      <p:sp>
        <p:nvSpPr>
          <p:cNvPr id="3" name="Content Placeholder 2"/>
          <p:cNvSpPr>
            <a:spLocks noGrp="1"/>
          </p:cNvSpPr>
          <p:nvPr>
            <p:ph idx="1"/>
          </p:nvPr>
        </p:nvSpPr>
        <p:spPr>
          <a:xfrm>
            <a:off x="457200" y="1270922"/>
            <a:ext cx="8229600" cy="5267600"/>
          </a:xfrm>
        </p:spPr>
        <p:txBody>
          <a:bodyPr>
            <a:normAutofit fontScale="92500" lnSpcReduction="10000"/>
          </a:bodyPr>
          <a:lstStyle/>
          <a:p>
            <a:r>
              <a:rPr lang="en-US" sz="2800" dirty="0" smtClean="0"/>
              <a:t>Negligible </a:t>
            </a:r>
            <a:r>
              <a:rPr lang="en-US" sz="2800" dirty="0" err="1" smtClean="0"/>
              <a:t>planetesimal</a:t>
            </a:r>
            <a:r>
              <a:rPr lang="en-US" sz="2800" dirty="0" smtClean="0"/>
              <a:t> accretion =&gt; solid core of </a:t>
            </a:r>
            <a:r>
              <a:rPr lang="en-US" sz="2800" dirty="0" smtClean="0">
                <a:solidFill>
                  <a:srgbClr val="FFFF00"/>
                </a:solidFill>
              </a:rPr>
              <a:t>fixed mass </a:t>
            </a:r>
            <a:r>
              <a:rPr lang="en-US" sz="2800" dirty="0" err="1" smtClean="0"/>
              <a:t>M</a:t>
            </a:r>
            <a:r>
              <a:rPr lang="en-US" sz="2800" baseline="-25000" dirty="0" err="1" smtClean="0"/>
              <a:t>c</a:t>
            </a:r>
            <a:endParaRPr lang="en-US" sz="2800" baseline="-25000" dirty="0" smtClean="0"/>
          </a:p>
          <a:p>
            <a:endParaRPr lang="en-US" sz="2800" baseline="-25000" dirty="0" smtClean="0"/>
          </a:p>
          <a:p>
            <a:r>
              <a:rPr lang="en-US" sz="2800" dirty="0" smtClean="0">
                <a:solidFill>
                  <a:srgbClr val="FFFFFF"/>
                </a:solidFill>
              </a:rPr>
              <a:t>Atmosphere is </a:t>
            </a:r>
            <a:r>
              <a:rPr lang="en-US" sz="2800" dirty="0" smtClean="0">
                <a:solidFill>
                  <a:srgbClr val="FFFF00"/>
                </a:solidFill>
              </a:rPr>
              <a:t>embedded in the gas disk</a:t>
            </a:r>
            <a:r>
              <a:rPr lang="en-US" sz="2800" dirty="0" smtClean="0">
                <a:solidFill>
                  <a:srgbClr val="FFFFFF"/>
                </a:solidFill>
              </a:rPr>
              <a:t>, </a:t>
            </a:r>
            <a:r>
              <a:rPr lang="en-US" sz="2800" dirty="0" smtClean="0">
                <a:solidFill>
                  <a:srgbClr val="FFFF00"/>
                </a:solidFill>
              </a:rPr>
              <a:t>spherically symmetric </a:t>
            </a:r>
            <a:r>
              <a:rPr lang="en-US" sz="2800" dirty="0" smtClean="0">
                <a:solidFill>
                  <a:srgbClr val="FFFFFF"/>
                </a:solidFill>
              </a:rPr>
              <a:t>and in </a:t>
            </a:r>
            <a:r>
              <a:rPr lang="en-US" sz="2800" dirty="0" smtClean="0">
                <a:solidFill>
                  <a:srgbClr val="FFFF00"/>
                </a:solidFill>
              </a:rPr>
              <a:t>hydrostatic balance</a:t>
            </a:r>
          </a:p>
          <a:p>
            <a:endParaRPr lang="en-US" sz="2800" dirty="0">
              <a:solidFill>
                <a:srgbClr val="FFFFFF"/>
              </a:solidFill>
            </a:endParaRPr>
          </a:p>
          <a:p>
            <a:r>
              <a:rPr lang="en-US" sz="2800" dirty="0" smtClean="0">
                <a:solidFill>
                  <a:srgbClr val="FFFFFF"/>
                </a:solidFill>
              </a:rPr>
              <a:t>Two layer atmosphere: </a:t>
            </a:r>
            <a:r>
              <a:rPr lang="en-US" sz="2800" dirty="0" smtClean="0">
                <a:solidFill>
                  <a:srgbClr val="FFFF00"/>
                </a:solidFill>
              </a:rPr>
              <a:t>inner convective </a:t>
            </a:r>
            <a:r>
              <a:rPr lang="en-US" sz="2800" dirty="0" smtClean="0">
                <a:solidFill>
                  <a:srgbClr val="FFFFFF"/>
                </a:solidFill>
              </a:rPr>
              <a:t>region and </a:t>
            </a:r>
            <a:r>
              <a:rPr lang="en-US" sz="2800" dirty="0" smtClean="0">
                <a:solidFill>
                  <a:srgbClr val="FFFF00"/>
                </a:solidFill>
              </a:rPr>
              <a:t>outer </a:t>
            </a:r>
            <a:r>
              <a:rPr lang="en-US" sz="2800" dirty="0" err="1" smtClean="0">
                <a:solidFill>
                  <a:srgbClr val="FFFF00"/>
                </a:solidFill>
              </a:rPr>
              <a:t>radiative</a:t>
            </a:r>
            <a:r>
              <a:rPr lang="en-US" sz="2800" dirty="0" smtClean="0">
                <a:solidFill>
                  <a:srgbClr val="FFFF00"/>
                </a:solidFill>
              </a:rPr>
              <a:t> </a:t>
            </a:r>
            <a:r>
              <a:rPr lang="en-US" sz="2800" dirty="0" smtClean="0">
                <a:solidFill>
                  <a:srgbClr val="FFFFFF"/>
                </a:solidFill>
              </a:rPr>
              <a:t>region </a:t>
            </a:r>
          </a:p>
          <a:p>
            <a:endParaRPr lang="en-US" sz="2800" dirty="0" smtClean="0">
              <a:solidFill>
                <a:srgbClr val="FFFFFF"/>
              </a:solidFill>
            </a:endParaRPr>
          </a:p>
          <a:p>
            <a:r>
              <a:rPr lang="en-US" sz="2800" dirty="0" smtClean="0">
                <a:solidFill>
                  <a:srgbClr val="FFFF00"/>
                </a:solidFill>
              </a:rPr>
              <a:t>Constant luminosity </a:t>
            </a:r>
            <a:r>
              <a:rPr lang="en-US" sz="2800" dirty="0" smtClean="0">
                <a:solidFill>
                  <a:srgbClr val="FFFFFF"/>
                </a:solidFill>
              </a:rPr>
              <a:t>throughout the </a:t>
            </a:r>
            <a:r>
              <a:rPr lang="en-US" sz="2800" dirty="0" err="1" smtClean="0">
                <a:solidFill>
                  <a:srgbClr val="FFFFFF"/>
                </a:solidFill>
              </a:rPr>
              <a:t>radiative</a:t>
            </a:r>
            <a:r>
              <a:rPr lang="en-US" sz="2800" dirty="0" smtClean="0">
                <a:solidFill>
                  <a:srgbClr val="FFFFFF"/>
                </a:solidFill>
              </a:rPr>
              <a:t> region</a:t>
            </a:r>
          </a:p>
          <a:p>
            <a:endParaRPr lang="en-US" sz="2800" dirty="0" smtClean="0">
              <a:solidFill>
                <a:srgbClr val="FFFFFF"/>
              </a:solidFill>
            </a:endParaRPr>
          </a:p>
          <a:p>
            <a:r>
              <a:rPr lang="en-US" sz="2800" dirty="0" smtClean="0">
                <a:solidFill>
                  <a:srgbClr val="FFFF00"/>
                </a:solidFill>
              </a:rPr>
              <a:t>Static profiles </a:t>
            </a:r>
            <a:r>
              <a:rPr lang="en-US" sz="2800" dirty="0" smtClean="0">
                <a:solidFill>
                  <a:srgbClr val="FFFFFF"/>
                </a:solidFill>
              </a:rPr>
              <a:t>connected by global </a:t>
            </a:r>
            <a:r>
              <a:rPr lang="en-US" sz="2800" dirty="0" smtClean="0">
                <a:solidFill>
                  <a:srgbClr val="FFFF00"/>
                </a:solidFill>
              </a:rPr>
              <a:t>cooling</a:t>
            </a:r>
            <a:r>
              <a:rPr lang="en-US" sz="2800" dirty="0" smtClean="0">
                <a:solidFill>
                  <a:srgbClr val="FFFFFF"/>
                </a:solidFill>
              </a:rPr>
              <a:t> </a:t>
            </a:r>
            <a:r>
              <a:rPr lang="en-US" sz="2800" dirty="0" smtClean="0">
                <a:solidFill>
                  <a:srgbClr val="FFFF00"/>
                </a:solidFill>
              </a:rPr>
              <a:t>equation</a:t>
            </a:r>
            <a:r>
              <a:rPr lang="en-US" sz="2800" dirty="0" smtClean="0">
                <a:solidFill>
                  <a:srgbClr val="FFFFFF"/>
                </a:solidFill>
              </a:rPr>
              <a:t>, </a:t>
            </a:r>
            <a:r>
              <a:rPr lang="en-US" sz="2800" i="1" dirty="0" smtClean="0">
                <a:solidFill>
                  <a:srgbClr val="FFFF00"/>
                </a:solidFill>
              </a:rPr>
              <a:t>L ~ -</a:t>
            </a:r>
            <a:r>
              <a:rPr lang="en-US" sz="2800" i="1" dirty="0" err="1" smtClean="0">
                <a:solidFill>
                  <a:srgbClr val="FFFF00"/>
                </a:solidFill>
              </a:rPr>
              <a:t>dE</a:t>
            </a:r>
            <a:r>
              <a:rPr lang="en-US" sz="2800" i="1" dirty="0" smtClean="0">
                <a:solidFill>
                  <a:srgbClr val="FFFF00"/>
                </a:solidFill>
              </a:rPr>
              <a:t>/</a:t>
            </a:r>
            <a:r>
              <a:rPr lang="en-US" sz="2800" i="1" dirty="0" err="1" smtClean="0">
                <a:solidFill>
                  <a:srgbClr val="FFFF00"/>
                </a:solidFill>
              </a:rPr>
              <a:t>dt</a:t>
            </a:r>
            <a:endParaRPr lang="en-US" sz="2800" dirty="0" smtClean="0">
              <a:solidFill>
                <a:srgbClr val="FFFF00"/>
              </a:solidFill>
            </a:endParaRPr>
          </a:p>
          <a:p>
            <a:endParaRPr lang="en-US" dirty="0" smtClean="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2163588432"/>
      </p:ext>
    </p:extLst>
  </p:cSld>
  <p:clrMapOvr>
    <a:masterClrMapping/>
  </p:clrMapOvr>
  <mc:AlternateContent xmlns:mc="http://schemas.openxmlformats.org/markup-compatibility/2006" xmlns:p14="http://schemas.microsoft.com/office/powerpoint/2010/main">
    <mc:Choice Requires="p14">
      <p:transition spd="slow" p14:dur="2000" advTm="44348"/>
    </mc:Choice>
    <mc:Fallback xmlns="">
      <p:transition xmlns:p14="http://schemas.microsoft.com/office/powerpoint/2010/main" spd="slow" advTm="44348"/>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19151</TotalTime>
  <Words>1831</Words>
  <Application>Microsoft Macintosh PowerPoint</Application>
  <PresentationFormat>On-screen Show (4:3)</PresentationFormat>
  <Paragraphs>172</Paragraphs>
  <Slides>22</Slides>
  <Notes>10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 Black </vt:lpstr>
      <vt:lpstr>Minimum Core Masses for Giant Planet Formation</vt:lpstr>
      <vt:lpstr>Core Accretion at high planetesimal accretion rates yields steady state</vt:lpstr>
      <vt:lpstr>PowerPoint Presentation</vt:lpstr>
      <vt:lpstr>Planetesimal accretion is not constant at a given location throughout disk life</vt:lpstr>
      <vt:lpstr>Planetesimal accretion is not constant at a given location throughout disk life</vt:lpstr>
      <vt:lpstr>PowerPoint Presentation</vt:lpstr>
      <vt:lpstr>PowerPoint Presentation</vt:lpstr>
      <vt:lpstr>PowerPoint Presentation</vt:lpstr>
      <vt:lpstr>Model Assumptions</vt:lpstr>
      <vt:lpstr>PowerPoint Presentation</vt:lpstr>
      <vt:lpstr>PowerPoint Presentation</vt:lpstr>
      <vt:lpstr>   Adiabatic gradient                 is                            variable for realistic EOS</vt:lpstr>
      <vt:lpstr>   Adiabatic gradient                 is                            variable for realistic EOS</vt:lpstr>
      <vt:lpstr>Variations in       due to non-ideal EOS effects INCREASE the atmospheric evolutionary time</vt:lpstr>
      <vt:lpstr>Critical Core Mass</vt:lpstr>
      <vt:lpstr>PowerPoint Presentation</vt:lpstr>
      <vt:lpstr>PowerPoint Presentation</vt:lpstr>
      <vt:lpstr>Grain growth opacity DECREASES Mcrit</vt:lpstr>
      <vt:lpstr>Grain growth opacity DECREASES Mcrit</vt:lpstr>
      <vt:lpstr>Coagulation p=2.5 may decrease Mcrit by up to one order of magnitude!</vt:lpstr>
      <vt:lpstr>Mcrit, KH &lt; Mcrit, acc</vt:lpstr>
      <vt:lpstr>Summary</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Minimum Core Mass for Giant Planet Formation</dc:title>
  <dc:creator>Ana-Maria Piso</dc:creator>
  <cp:lastModifiedBy>Ana-Maria Piso</cp:lastModifiedBy>
  <cp:revision>225</cp:revision>
  <dcterms:created xsi:type="dcterms:W3CDTF">2013-05-20T23:08:21Z</dcterms:created>
  <dcterms:modified xsi:type="dcterms:W3CDTF">2015-03-17T01:47:32Z</dcterms:modified>
</cp:coreProperties>
</file>