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311" r:id="rId3"/>
    <p:sldId id="312" r:id="rId4"/>
    <p:sldId id="306" r:id="rId5"/>
    <p:sldId id="307" r:id="rId6"/>
    <p:sldId id="257" r:id="rId7"/>
    <p:sldId id="270" r:id="rId8"/>
    <p:sldId id="285" r:id="rId9"/>
    <p:sldId id="258" r:id="rId10"/>
    <p:sldId id="276" r:id="rId11"/>
    <p:sldId id="277" r:id="rId12"/>
    <p:sldId id="274" r:id="rId13"/>
    <p:sldId id="259" r:id="rId14"/>
    <p:sldId id="304" r:id="rId15"/>
    <p:sldId id="291" r:id="rId16"/>
    <p:sldId id="292" r:id="rId17"/>
    <p:sldId id="310" r:id="rId18"/>
    <p:sldId id="308" r:id="rId19"/>
    <p:sldId id="309" r:id="rId20"/>
    <p:sldId id="303" r:id="rId21"/>
    <p:sldId id="302" r:id="rId22"/>
    <p:sldId id="265" r:id="rId23"/>
    <p:sldId id="296" r:id="rId24"/>
    <p:sldId id="297" r:id="rId25"/>
    <p:sldId id="298" r:id="rId26"/>
    <p:sldId id="299" r:id="rId27"/>
    <p:sldId id="300" r:id="rId28"/>
    <p:sldId id="301" r:id="rId29"/>
    <p:sldId id="313" r:id="rId30"/>
    <p:sldId id="314" r:id="rId31"/>
    <p:sldId id="315" r:id="rId32"/>
    <p:sldId id="316" r:id="rId33"/>
    <p:sldId id="317" r:id="rId34"/>
    <p:sldId id="318" r:id="rId35"/>
    <p:sldId id="331" r:id="rId36"/>
    <p:sldId id="319" r:id="rId37"/>
    <p:sldId id="320" r:id="rId38"/>
    <p:sldId id="321" r:id="rId39"/>
    <p:sldId id="322" r:id="rId40"/>
    <p:sldId id="328" r:id="rId41"/>
    <p:sldId id="329" r:id="rId42"/>
    <p:sldId id="323" r:id="rId43"/>
    <p:sldId id="330" r:id="rId44"/>
    <p:sldId id="324" r:id="rId45"/>
    <p:sldId id="325" r:id="rId46"/>
    <p:sldId id="326" r:id="rId47"/>
    <p:sldId id="335" r:id="rId48"/>
    <p:sldId id="332" r:id="rId49"/>
    <p:sldId id="333" r:id="rId50"/>
    <p:sldId id="334" r:id="rId51"/>
    <p:sldId id="327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C2F1BD-6951-BB4E-999E-1A3C896B33A1}">
          <p14:sldIdLst>
            <p14:sldId id="256"/>
            <p14:sldId id="311"/>
            <p14:sldId id="312"/>
            <p14:sldId id="306"/>
            <p14:sldId id="307"/>
            <p14:sldId id="257"/>
            <p14:sldId id="270"/>
            <p14:sldId id="285"/>
            <p14:sldId id="258"/>
            <p14:sldId id="276"/>
            <p14:sldId id="277"/>
            <p14:sldId id="274"/>
            <p14:sldId id="259"/>
            <p14:sldId id="304"/>
          </p14:sldIdLst>
        </p14:section>
        <p14:section name="Untitled Section" id="{E95DD4B7-C620-3B47-BD4C-68460915B0CF}">
          <p14:sldIdLst>
            <p14:sldId id="291"/>
            <p14:sldId id="292"/>
            <p14:sldId id="310"/>
            <p14:sldId id="308"/>
            <p14:sldId id="309"/>
            <p14:sldId id="303"/>
            <p14:sldId id="302"/>
            <p14:sldId id="265"/>
            <p14:sldId id="296"/>
            <p14:sldId id="297"/>
            <p14:sldId id="298"/>
            <p14:sldId id="299"/>
            <p14:sldId id="300"/>
            <p14:sldId id="301"/>
            <p14:sldId id="313"/>
            <p14:sldId id="314"/>
            <p14:sldId id="315"/>
            <p14:sldId id="316"/>
            <p14:sldId id="317"/>
            <p14:sldId id="318"/>
            <p14:sldId id="331"/>
            <p14:sldId id="319"/>
            <p14:sldId id="320"/>
            <p14:sldId id="321"/>
            <p14:sldId id="322"/>
            <p14:sldId id="328"/>
            <p14:sldId id="329"/>
            <p14:sldId id="323"/>
            <p14:sldId id="330"/>
            <p14:sldId id="324"/>
            <p14:sldId id="325"/>
            <p14:sldId id="326"/>
            <p14:sldId id="335"/>
            <p14:sldId id="332"/>
            <p14:sldId id="333"/>
            <p14:sldId id="334"/>
            <p14:sldId id="32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a-Maria Piso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117E"/>
    <a:srgbClr val="4D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9216" autoAdjust="0"/>
  </p:normalViewPr>
  <p:slideViewPr>
    <p:cSldViewPr snapToGrid="0" snapToObjects="1">
      <p:cViewPr>
        <p:scale>
          <a:sx n="94" d="100"/>
          <a:sy n="94" d="100"/>
        </p:scale>
        <p:origin x="-103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commentAuthors" Target="commentAuthors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48D-A559-6F41-A85D-9198382D8E74}" type="datetime1">
              <a:rPr lang="en-US" smtClean="0"/>
              <a:t>9/29/15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F503E-FB01-774D-B215-308DA8CA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269D8-8511-224D-9EC2-608B032B74D9}" type="datetime1">
              <a:rPr lang="en-US" smtClean="0"/>
              <a:t>9/29/15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712D-D2CB-8747-9EC4-89869EAA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97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43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the green </a:t>
            </a:r>
            <a:r>
              <a:rPr lang="en-US" dirty="0" err="1" smtClean="0"/>
              <a:t>TWHya</a:t>
            </a:r>
            <a:r>
              <a:rPr lang="en-US" dirty="0" smtClean="0"/>
              <a:t> figure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24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the while and make the</a:t>
            </a:r>
            <a:r>
              <a:rPr lang="en-US" baseline="0" dirty="0" smtClean="0"/>
              <a:t> figure </a:t>
            </a:r>
            <a:r>
              <a:rPr lang="en-US" dirty="0" smtClean="0"/>
              <a:t>bigger.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6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spitzer</a:t>
            </a:r>
            <a:r>
              <a:rPr lang="en-US" baseline="0" dirty="0" smtClean="0"/>
              <a:t> water in disks spectrum image and  DCO+ image.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1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slide before this with model predictions. </a:t>
            </a:r>
            <a:r>
              <a:rPr lang="en-US" dirty="0" err="1" smtClean="0"/>
              <a:t>Arxiv</a:t>
            </a:r>
            <a:r>
              <a:rPr lang="en-US" dirty="0" smtClean="0"/>
              <a:t> paper by </a:t>
            </a:r>
            <a:r>
              <a:rPr lang="en-US" dirty="0" err="1" smtClean="0"/>
              <a:t>katherine</a:t>
            </a:r>
            <a:r>
              <a:rPr lang="en-US" dirty="0" smtClean="0"/>
              <a:t> lodders.2009 figure 1.8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</a:t>
            </a:r>
            <a:r>
              <a:rPr lang="en-US" dirty="0" err="1" smtClean="0"/>
              <a:t>TWHya</a:t>
            </a:r>
            <a:r>
              <a:rPr lang="en-US" dirty="0" smtClean="0"/>
              <a:t>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0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one slides</a:t>
            </a:r>
            <a:r>
              <a:rPr lang="en-US" baseline="0" dirty="0" smtClean="0"/>
              <a:t> 20, 21, 31 before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80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09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4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19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34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9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09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Giant Planet Formation and Snowlines in </a:t>
            </a:r>
            <a:r>
              <a:rPr lang="en-US" dirty="0" err="1" smtClean="0"/>
              <a:t>Protoplanetary</a:t>
            </a:r>
            <a:r>
              <a:rPr lang="en-US" dirty="0" smtClean="0"/>
              <a:t> Disks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65" y="2774169"/>
            <a:ext cx="8908835" cy="1476329"/>
          </a:xfrm>
        </p:spPr>
        <p:txBody>
          <a:bodyPr>
            <a:normAutofit/>
          </a:bodyPr>
          <a:lstStyle/>
          <a:p>
            <a:r>
              <a:rPr lang="en-US" sz="3400" u="sng" dirty="0" smtClean="0"/>
              <a:t>Ana-Maria Piso</a:t>
            </a:r>
            <a:r>
              <a:rPr lang="en-US" sz="3400" u="sng" baseline="30000" dirty="0" smtClean="0"/>
              <a:t>1</a:t>
            </a:r>
            <a:r>
              <a:rPr lang="en-US" sz="3400" u="sng" dirty="0" smtClean="0"/>
              <a:t> </a:t>
            </a:r>
          </a:p>
          <a:p>
            <a:pPr algn="l"/>
            <a:r>
              <a:rPr lang="en-US" sz="2600" dirty="0" smtClean="0"/>
              <a:t>Karin Öberg</a:t>
            </a:r>
            <a:r>
              <a:rPr lang="en-US" sz="2600" baseline="30000" dirty="0" smtClean="0"/>
              <a:t>1</a:t>
            </a:r>
            <a:r>
              <a:rPr lang="en-US" sz="2600" dirty="0" smtClean="0"/>
              <a:t>, </a:t>
            </a:r>
            <a:r>
              <a:rPr lang="en-US" sz="2600" dirty="0"/>
              <a:t>Ruth Murray-</a:t>
            </a:r>
            <a:r>
              <a:rPr lang="en-US" sz="2600" dirty="0" smtClean="0"/>
              <a:t>Clay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, </a:t>
            </a:r>
            <a:r>
              <a:rPr lang="en-US" sz="2600" dirty="0"/>
              <a:t>Andrew </a:t>
            </a:r>
            <a:r>
              <a:rPr lang="en-US" sz="2600" dirty="0" smtClean="0"/>
              <a:t>Youdin</a:t>
            </a:r>
            <a:r>
              <a:rPr lang="en-US" sz="2600" baseline="30000" dirty="0" smtClean="0"/>
              <a:t>3</a:t>
            </a:r>
            <a:r>
              <a:rPr lang="en-US" sz="2600" dirty="0" smtClean="0"/>
              <a:t>, </a:t>
            </a:r>
            <a:r>
              <a:rPr lang="en-US" sz="2600" dirty="0" err="1"/>
              <a:t>Til</a:t>
            </a:r>
            <a:r>
              <a:rPr lang="en-US" sz="2600" dirty="0"/>
              <a:t> </a:t>
            </a:r>
            <a:r>
              <a:rPr lang="en-US" sz="2600" dirty="0" smtClean="0"/>
              <a:t>Birnstiel</a:t>
            </a:r>
            <a:r>
              <a:rPr lang="en-US" sz="2600" baseline="30000" dirty="0" smtClean="0"/>
              <a:t>1</a:t>
            </a:r>
            <a:endParaRPr lang="en-US" sz="2600" dirty="0"/>
          </a:p>
          <a:p>
            <a:endParaRPr lang="en-US" sz="3000" u="sng" dirty="0" smtClean="0"/>
          </a:p>
          <a:p>
            <a:endParaRPr lang="en-US" sz="3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106706" y="4739521"/>
            <a:ext cx="4781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CIPS Seminar</a:t>
            </a:r>
            <a:r>
              <a:rPr lang="en-US" sz="2200" dirty="0"/>
              <a:t>:</a:t>
            </a:r>
            <a:r>
              <a:rPr lang="en-US" sz="2200" dirty="0" smtClean="0"/>
              <a:t> September 30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 , 2015 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2106706" y="5812117"/>
            <a:ext cx="4900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aseline="30000" dirty="0" smtClean="0"/>
              <a:t>1</a:t>
            </a:r>
            <a:r>
              <a:rPr lang="en-US" dirty="0" smtClean="0"/>
              <a:t>Harvard</a:t>
            </a:r>
            <a:r>
              <a:rPr lang="en-US" dirty="0"/>
              <a:t>-Smithsonian Center for </a:t>
            </a:r>
            <a:r>
              <a:rPr lang="en-US" dirty="0" smtClean="0"/>
              <a:t>Astrophysics</a:t>
            </a:r>
          </a:p>
          <a:p>
            <a:pPr algn="ctr"/>
            <a:r>
              <a:rPr lang="en-US" baseline="30000" dirty="0" smtClean="0"/>
              <a:t>2</a:t>
            </a:r>
            <a:r>
              <a:rPr lang="en-US" dirty="0" smtClean="0"/>
              <a:t>University of California Santa Barbara</a:t>
            </a:r>
          </a:p>
          <a:p>
            <a:pPr algn="ctr"/>
            <a:r>
              <a:rPr lang="en-US" baseline="30000" dirty="0" smtClean="0"/>
              <a:t>3</a:t>
            </a:r>
            <a:r>
              <a:rPr lang="en-US" dirty="0" smtClean="0"/>
              <a:t>Steward Observatory, University of Arizona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8384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34"/>
    </mc:Choice>
    <mc:Fallback xmlns="">
      <p:transition xmlns:p14="http://schemas.microsoft.com/office/powerpoint/2010/main" spd="slow" advTm="795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13356" y="1278568"/>
            <a:ext cx="8229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Symbol" charset="0"/>
              <a:buChar char=""/>
            </a:pPr>
            <a:r>
              <a:rPr lang="en-US" sz="3000" dirty="0" smtClean="0"/>
              <a:t>Atmospheric </a:t>
            </a:r>
            <a:r>
              <a:rPr lang="en-US" sz="3000" dirty="0"/>
              <a:t>evolution dominated by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>
                <a:solidFill>
                  <a:srgbClr val="FFFF00"/>
                </a:solidFill>
              </a:rPr>
              <a:t>Kelvin</a:t>
            </a:r>
            <a:r>
              <a:rPr lang="en-US" sz="3000" dirty="0">
                <a:solidFill>
                  <a:srgbClr val="FFFF00"/>
                </a:solidFill>
              </a:rPr>
              <a:t>-Helmholtz </a:t>
            </a:r>
            <a:r>
              <a:rPr lang="en-US" sz="3000" dirty="0"/>
              <a:t>contraction</a:t>
            </a:r>
          </a:p>
          <a:p>
            <a:pPr algn="ctr"/>
            <a:endParaRPr lang="en-US" sz="3000" dirty="0"/>
          </a:p>
        </p:txBody>
      </p:sp>
      <p:grpSp>
        <p:nvGrpSpPr>
          <p:cNvPr id="9" name="Group 8"/>
          <p:cNvGrpSpPr/>
          <p:nvPr/>
        </p:nvGrpSpPr>
        <p:grpSpPr>
          <a:xfrm>
            <a:off x="2370688" y="2440550"/>
            <a:ext cx="4396457" cy="4131607"/>
            <a:chOff x="2370688" y="760767"/>
            <a:chExt cx="4396457" cy="4131607"/>
          </a:xfrm>
        </p:grpSpPr>
        <p:grpSp>
          <p:nvGrpSpPr>
            <p:cNvPr id="7" name="Group 6"/>
            <p:cNvGrpSpPr/>
            <p:nvPr/>
          </p:nvGrpSpPr>
          <p:grpSpPr>
            <a:xfrm>
              <a:off x="2370688" y="760767"/>
              <a:ext cx="4396457" cy="4131607"/>
              <a:chOff x="2370688" y="760767"/>
              <a:chExt cx="4396457" cy="4131607"/>
            </a:xfrm>
          </p:grpSpPr>
          <p:pic>
            <p:nvPicPr>
              <p:cNvPr id="5" name="Picture 4" descr="low_acc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0688" y="760767"/>
                <a:ext cx="4396457" cy="3426650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2370688" y="3994059"/>
                <a:ext cx="4396457" cy="8983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793971" y="3994059"/>
              <a:ext cx="203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rgbClr val="000000"/>
                  </a:solidFill>
                </a:rPr>
                <a:t>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>
                  <a:solidFill>
                    <a:srgbClr val="000000"/>
                  </a:solidFill>
                </a:rPr>
                <a:t> ≤ 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core</a:t>
              </a:r>
              <a:endParaRPr lang="en-US" sz="2400" baseline="-25000" dirty="0" smtClean="0">
                <a:solidFill>
                  <a:srgbClr val="000000"/>
                </a:solidFill>
              </a:endParaRPr>
            </a:p>
            <a:p>
              <a:r>
                <a:rPr lang="en-US" sz="2400" dirty="0" smtClean="0">
                  <a:solidFill>
                    <a:srgbClr val="000000"/>
                  </a:solidFill>
                </a:rPr>
                <a:t>LOW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dM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core</a:t>
              </a:r>
              <a:r>
                <a:rPr lang="en-US" sz="2400" dirty="0" smtClean="0">
                  <a:solidFill>
                    <a:srgbClr val="000000"/>
                  </a:solidFill>
                </a:rPr>
                <a:t>/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dt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60257" y="320293"/>
            <a:ext cx="7552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Low</a:t>
            </a:r>
            <a:r>
              <a:rPr lang="en-US" sz="4000" dirty="0" smtClean="0"/>
              <a:t> </a:t>
            </a:r>
            <a:r>
              <a:rPr lang="en-US" sz="4000" dirty="0" err="1" smtClean="0"/>
              <a:t>planetesimal</a:t>
            </a:r>
            <a:r>
              <a:rPr lang="en-US" sz="4000" dirty="0" smtClean="0"/>
              <a:t> accretion regime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4229504" y="4075708"/>
            <a:ext cx="765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M</a:t>
            </a:r>
            <a:r>
              <a:rPr lang="en-US" sz="2200" baseline="-25000" dirty="0" err="1" smtClean="0"/>
              <a:t>core</a:t>
            </a:r>
            <a:endParaRPr lang="en-US" sz="22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400110" y="3227876"/>
            <a:ext cx="783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bg1"/>
                </a:solidFill>
              </a:rPr>
              <a:t>M</a:t>
            </a:r>
            <a:r>
              <a:rPr lang="en-US" sz="2200" baseline="-25000" dirty="0" err="1" smtClean="0">
                <a:solidFill>
                  <a:schemeClr val="bg1"/>
                </a:solidFill>
              </a:rPr>
              <a:t>atm</a:t>
            </a:r>
            <a:endParaRPr lang="en-US" sz="2200" baseline="-25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70687" y="2440550"/>
            <a:ext cx="4396457" cy="41316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93"/>
    </mc:Choice>
    <mc:Fallback xmlns="">
      <p:transition xmlns:p14="http://schemas.microsoft.com/office/powerpoint/2010/main" spd="slow" advTm="1099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33" y="463249"/>
            <a:ext cx="4071584" cy="61436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FFFF00"/>
                </a:solidFill>
              </a:rPr>
              <a:t>M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atm</a:t>
            </a:r>
            <a:r>
              <a:rPr lang="en-US" sz="2800" dirty="0" smtClean="0"/>
              <a:t> is a function of </a:t>
            </a:r>
            <a:r>
              <a:rPr lang="en-US" sz="2800" dirty="0" smtClean="0">
                <a:solidFill>
                  <a:srgbClr val="FFFF00"/>
                </a:solidFill>
              </a:rPr>
              <a:t>time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=&gt; EVERY core can have </a:t>
            </a:r>
          </a:p>
          <a:p>
            <a:pPr marL="0" indent="0" algn="ctr">
              <a:buNone/>
            </a:pP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baseline="-25000" dirty="0" smtClean="0"/>
          </a:p>
          <a:p>
            <a:pPr marL="0" indent="0">
              <a:buNone/>
            </a:pPr>
            <a:endParaRPr lang="en-US" sz="2800" baseline="-25000" dirty="0" smtClean="0"/>
          </a:p>
          <a:p>
            <a:pPr marL="0" indent="0">
              <a:buNone/>
            </a:pPr>
            <a:endParaRPr lang="en-US" sz="2800" baseline="-25000" dirty="0" smtClean="0"/>
          </a:p>
          <a:p>
            <a:pPr>
              <a:buFont typeface="Symbol" charset="0"/>
              <a:buChar char=""/>
            </a:pPr>
            <a:r>
              <a:rPr lang="en-US" sz="2800" dirty="0" smtClean="0">
                <a:solidFill>
                  <a:srgbClr val="FFFF00"/>
                </a:solidFill>
              </a:rPr>
              <a:t>“critical core mass”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crit</a:t>
            </a:r>
            <a:r>
              <a:rPr lang="en-US" sz="2800" dirty="0" smtClean="0"/>
              <a:t> =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r>
              <a:rPr lang="en-US" sz="2800" dirty="0" smtClean="0"/>
              <a:t> for which</a:t>
            </a:r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(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disk</a:t>
            </a:r>
            <a:r>
              <a:rPr lang="en-US" sz="2800" dirty="0" smtClean="0"/>
              <a:t>)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dirty="0"/>
          </a:p>
          <a:p>
            <a:pPr marL="0" indent="0">
              <a:buNone/>
            </a:pPr>
            <a:endParaRPr lang="en-US" sz="2800" baseline="-25000" dirty="0">
              <a:solidFill>
                <a:srgbClr val="FFFF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173631" y="3030640"/>
            <a:ext cx="548718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046074" y="265450"/>
            <a:ext cx="2653096" cy="5871063"/>
            <a:chOff x="5383188" y="470384"/>
            <a:chExt cx="2653096" cy="5871063"/>
          </a:xfrm>
        </p:grpSpPr>
        <p:pic>
          <p:nvPicPr>
            <p:cNvPr id="16" name="Picture 15" descr="KH_core (1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188" y="470384"/>
              <a:ext cx="2535231" cy="587106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229133" y="874058"/>
              <a:ext cx="7110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17812" y="2481007"/>
              <a:ext cx="706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37070" y="4846619"/>
              <a:ext cx="796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90823" y="674003"/>
              <a:ext cx="104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6940208" y="945928"/>
              <a:ext cx="140042" cy="13647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990823" y="1819638"/>
              <a:ext cx="104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>
                  <a:solidFill>
                    <a:srgbClr val="000000"/>
                  </a:solidFill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6838157" y="2188970"/>
              <a:ext cx="242093" cy="204564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74297" y="4346498"/>
              <a:ext cx="188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>
                  <a:solidFill>
                    <a:srgbClr val="000000"/>
                  </a:solidFill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</a:rPr>
                <a:t>) ~ </a:t>
              </a:r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core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22497" y="433217"/>
            <a:ext cx="5687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Kelvin-Helmholtz contraction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0024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13"/>
    </mc:Choice>
    <mc:Fallback xmlns="">
      <p:transition xmlns:p14="http://schemas.microsoft.com/office/powerpoint/2010/main" advTm="711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57200" y="1693431"/>
            <a:ext cx="8229600" cy="2215991"/>
            <a:chOff x="457200" y="2085428"/>
            <a:chExt cx="8229600" cy="2215991"/>
          </a:xfrm>
        </p:grpSpPr>
        <p:sp>
          <p:nvSpPr>
            <p:cNvPr id="4" name="Rectangle 3"/>
            <p:cNvSpPr/>
            <p:nvPr/>
          </p:nvSpPr>
          <p:spPr>
            <a:xfrm>
              <a:off x="457200" y="2150211"/>
              <a:ext cx="8229600" cy="1977541"/>
            </a:xfrm>
            <a:prstGeom prst="rect">
              <a:avLst/>
            </a:prstGeom>
            <a:solidFill>
              <a:srgbClr val="FFFF00"/>
            </a:solidFill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8206" y="2085428"/>
              <a:ext cx="774476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chemeClr val="bg1"/>
                  </a:solidFill>
                </a:rPr>
                <a:t>Determine </a:t>
              </a:r>
              <a:r>
                <a:rPr lang="en-US" sz="3000" dirty="0">
                  <a:solidFill>
                    <a:schemeClr val="bg1"/>
                  </a:solidFill>
                </a:rPr>
                <a:t>the minimum core </a:t>
              </a:r>
              <a:r>
                <a:rPr lang="en-US" sz="3000" dirty="0" smtClean="0">
                  <a:solidFill>
                    <a:schemeClr val="bg1"/>
                  </a:solidFill>
                </a:rPr>
                <a:t>mass, </a:t>
              </a:r>
              <a:r>
                <a:rPr lang="en-US" sz="3000" dirty="0" err="1" smtClean="0">
                  <a:solidFill>
                    <a:schemeClr val="bg1"/>
                  </a:solidFill>
                </a:rPr>
                <a:t>M</a:t>
              </a:r>
              <a:r>
                <a:rPr lang="en-US" sz="3000" baseline="-25000" dirty="0" err="1" smtClean="0">
                  <a:solidFill>
                    <a:schemeClr val="bg1"/>
                  </a:solidFill>
                </a:rPr>
                <a:t>crit</a:t>
              </a:r>
              <a:r>
                <a:rPr lang="en-US" sz="3000" dirty="0">
                  <a:solidFill>
                    <a:schemeClr val="bg1"/>
                  </a:solidFill>
                </a:rPr>
                <a:t>,</a:t>
              </a:r>
              <a:r>
                <a:rPr lang="en-US" sz="3000" dirty="0" smtClean="0">
                  <a:solidFill>
                    <a:schemeClr val="bg1"/>
                  </a:solidFill>
                </a:rPr>
                <a:t> </a:t>
              </a:r>
              <a:r>
                <a:rPr lang="en-US" sz="3000" dirty="0">
                  <a:solidFill>
                    <a:schemeClr val="bg1"/>
                  </a:solidFill>
                </a:rPr>
                <a:t>to form a giant planet during the disk lifetime </a:t>
              </a:r>
              <a:r>
                <a:rPr lang="en-US" sz="3000" dirty="0" smtClean="0">
                  <a:solidFill>
                    <a:schemeClr val="bg1"/>
                  </a:solidFill>
                </a:rPr>
                <a:t>in the low </a:t>
              </a:r>
              <a:r>
                <a:rPr lang="en-US" sz="3000" dirty="0" err="1" smtClean="0">
                  <a:solidFill>
                    <a:schemeClr val="bg1"/>
                  </a:solidFill>
                </a:rPr>
                <a:t>planetesimal</a:t>
              </a:r>
              <a:r>
                <a:rPr lang="en-US" sz="3000" dirty="0" smtClean="0">
                  <a:solidFill>
                    <a:schemeClr val="bg1"/>
                  </a:solidFill>
                </a:rPr>
                <a:t> accretion regime when </a:t>
              </a:r>
              <a:r>
                <a:rPr lang="en-US" sz="3000" dirty="0">
                  <a:solidFill>
                    <a:schemeClr val="bg1"/>
                  </a:solidFill>
                </a:rPr>
                <a:t>atmosphere dominated by KH contraction</a:t>
              </a:r>
            </a:p>
            <a:p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543156" y="486077"/>
            <a:ext cx="2006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348459"/>
            <a:ext cx="8229600" cy="1977541"/>
          </a:xfrm>
          <a:prstGeom prst="rect">
            <a:avLst/>
          </a:prstGeom>
          <a:solidFill>
            <a:srgbClr val="FFFF00"/>
          </a:solidFill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20606" y="4433028"/>
            <a:ext cx="774476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Calculate </a:t>
            </a:r>
            <a:r>
              <a:rPr lang="en-US" sz="3000" dirty="0" err="1" smtClean="0">
                <a:solidFill>
                  <a:schemeClr val="bg1"/>
                </a:solidFill>
              </a:rPr>
              <a:t>M</a:t>
            </a:r>
            <a:r>
              <a:rPr lang="en-US" sz="30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3000" dirty="0" smtClean="0">
                <a:solidFill>
                  <a:schemeClr val="bg1"/>
                </a:solidFill>
              </a:rPr>
              <a:t> with </a:t>
            </a:r>
          </a:p>
          <a:p>
            <a:pPr algn="ctr"/>
            <a:r>
              <a:rPr lang="en-US" sz="3000" dirty="0" smtClean="0">
                <a:solidFill>
                  <a:srgbClr val="0000FF"/>
                </a:solidFill>
              </a:rPr>
              <a:t>REALISTIC EQUATION OF STATE (EOS)</a:t>
            </a:r>
          </a:p>
          <a:p>
            <a:pPr algn="ctr"/>
            <a:r>
              <a:rPr lang="en-US" sz="3000" dirty="0" smtClean="0">
                <a:solidFill>
                  <a:srgbClr val="0000FF"/>
                </a:solidFill>
              </a:rPr>
              <a:t>REALISTIC DUST OPACITIES  </a:t>
            </a:r>
            <a:endParaRPr lang="en-US" sz="30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98"/>
    </mc:Choice>
    <mc:Fallback xmlns="">
      <p:transition xmlns:p14="http://schemas.microsoft.com/office/powerpoint/2010/main" spd="slow" advTm="2429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361"/>
            <a:ext cx="8229600" cy="1143000"/>
          </a:xfrm>
        </p:spPr>
        <p:txBody>
          <a:bodyPr/>
          <a:lstStyle/>
          <a:p>
            <a:r>
              <a:rPr lang="en-US" dirty="0" smtClean="0"/>
              <a:t>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922"/>
            <a:ext cx="8229600" cy="5267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Negligible </a:t>
            </a:r>
            <a:r>
              <a:rPr lang="en-US" sz="2800" dirty="0" err="1" smtClean="0"/>
              <a:t>planetesimal</a:t>
            </a:r>
            <a:r>
              <a:rPr lang="en-US" sz="2800" dirty="0" smtClean="0"/>
              <a:t> accretion =&gt; solid core of </a:t>
            </a:r>
            <a:r>
              <a:rPr lang="en-US" sz="2800" dirty="0" smtClean="0">
                <a:solidFill>
                  <a:srgbClr val="FFFF00"/>
                </a:solidFill>
              </a:rPr>
              <a:t>fixed mass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</a:t>
            </a:r>
            <a:endParaRPr lang="en-US" sz="2800" baseline="-25000" dirty="0" smtClean="0"/>
          </a:p>
          <a:p>
            <a:endParaRPr lang="en-US" sz="2800" baseline="-25000" dirty="0" smtClean="0"/>
          </a:p>
          <a:p>
            <a:r>
              <a:rPr lang="en-US" sz="2800" dirty="0" smtClean="0">
                <a:solidFill>
                  <a:srgbClr val="FFFFFF"/>
                </a:solidFill>
              </a:rPr>
              <a:t>Atmosphere is </a:t>
            </a:r>
            <a:r>
              <a:rPr lang="en-US" sz="2800" dirty="0" smtClean="0">
                <a:solidFill>
                  <a:srgbClr val="FFFF00"/>
                </a:solidFill>
              </a:rPr>
              <a:t>embedded in the gas disk</a:t>
            </a:r>
            <a:r>
              <a:rPr lang="en-US" sz="2800" dirty="0" smtClean="0">
                <a:solidFill>
                  <a:srgbClr val="FFFFFF"/>
                </a:solidFill>
              </a:rPr>
              <a:t>, </a:t>
            </a:r>
            <a:r>
              <a:rPr lang="en-US" sz="2800" dirty="0" smtClean="0">
                <a:solidFill>
                  <a:srgbClr val="FFFF00"/>
                </a:solidFill>
              </a:rPr>
              <a:t>spherically symmetric </a:t>
            </a:r>
            <a:r>
              <a:rPr lang="en-US" sz="2800" dirty="0" smtClean="0">
                <a:solidFill>
                  <a:srgbClr val="FFFFFF"/>
                </a:solidFill>
              </a:rPr>
              <a:t>and in </a:t>
            </a:r>
            <a:r>
              <a:rPr lang="en-US" sz="2800" dirty="0" smtClean="0">
                <a:solidFill>
                  <a:srgbClr val="FFFF00"/>
                </a:solidFill>
              </a:rPr>
              <a:t>hydrostatic balance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FF"/>
                </a:solidFill>
              </a:rPr>
              <a:t>Two layer atmosphere: </a:t>
            </a:r>
            <a:r>
              <a:rPr lang="en-US" sz="2800" dirty="0" smtClean="0">
                <a:solidFill>
                  <a:srgbClr val="FFFF00"/>
                </a:solidFill>
              </a:rPr>
              <a:t>inner convective </a:t>
            </a:r>
            <a:r>
              <a:rPr lang="en-US" sz="2800" dirty="0" smtClean="0">
                <a:solidFill>
                  <a:srgbClr val="FFFFFF"/>
                </a:solidFill>
              </a:rPr>
              <a:t>region and </a:t>
            </a:r>
            <a:r>
              <a:rPr lang="en-US" sz="2800" dirty="0" smtClean="0">
                <a:solidFill>
                  <a:srgbClr val="FFFF00"/>
                </a:solidFill>
              </a:rPr>
              <a:t>outer </a:t>
            </a:r>
            <a:r>
              <a:rPr lang="en-US" sz="2800" dirty="0" err="1" smtClean="0">
                <a:solidFill>
                  <a:srgbClr val="FFFF00"/>
                </a:solidFill>
              </a:rPr>
              <a:t>radiative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FFFFFF"/>
                </a:solidFill>
              </a:rPr>
              <a:t>region 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00"/>
                </a:solidFill>
              </a:rPr>
              <a:t>Constant luminosity </a:t>
            </a:r>
            <a:r>
              <a:rPr lang="en-US" sz="2800" dirty="0" smtClean="0">
                <a:solidFill>
                  <a:srgbClr val="FFFFFF"/>
                </a:solidFill>
              </a:rPr>
              <a:t>throughout the </a:t>
            </a:r>
            <a:r>
              <a:rPr lang="en-US" sz="2800" dirty="0" err="1" smtClean="0">
                <a:solidFill>
                  <a:srgbClr val="FFFFFF"/>
                </a:solidFill>
              </a:rPr>
              <a:t>radiative</a:t>
            </a:r>
            <a:r>
              <a:rPr lang="en-US" sz="2800" dirty="0" smtClean="0">
                <a:solidFill>
                  <a:srgbClr val="FFFFFF"/>
                </a:solidFill>
              </a:rPr>
              <a:t> region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6844" y="6459338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ee Piso</a:t>
            </a:r>
            <a:r>
              <a:rPr lang="en-US" sz="1400" dirty="0"/>
              <a:t> </a:t>
            </a:r>
            <a:r>
              <a:rPr lang="en-US" sz="1400" dirty="0" smtClean="0"/>
              <a:t>&amp; </a:t>
            </a:r>
            <a:r>
              <a:rPr lang="en-US" sz="1400" dirty="0" err="1" smtClean="0"/>
              <a:t>Youdin</a:t>
            </a:r>
            <a:r>
              <a:rPr lang="en-US" sz="1400" dirty="0"/>
              <a:t> </a:t>
            </a:r>
            <a:r>
              <a:rPr lang="en-US" sz="1400" dirty="0" smtClean="0"/>
              <a:t>(2014) for details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8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48"/>
    </mc:Choice>
    <mc:Fallback xmlns="">
      <p:transition xmlns:p14="http://schemas.microsoft.com/office/powerpoint/2010/main" spd="slow" advTm="443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P_vs_r_SPF1_tal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3" y="1339891"/>
            <a:ext cx="4359818" cy="3044952"/>
          </a:xfrm>
          <a:prstGeom prst="rect">
            <a:avLst/>
          </a:prstGeom>
        </p:spPr>
      </p:pic>
      <p:pic>
        <p:nvPicPr>
          <p:cNvPr id="5" name="Picture 4" descr="tplot_SPF1_tal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059" y="3683000"/>
            <a:ext cx="4427807" cy="309243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5777"/>
            <a:ext cx="8229600" cy="1465583"/>
          </a:xfrm>
        </p:spPr>
        <p:txBody>
          <a:bodyPr>
            <a:normAutofit fontScale="90000"/>
          </a:bodyPr>
          <a:lstStyle/>
          <a:p>
            <a:r>
              <a:rPr lang="en-US" sz="4200" dirty="0">
                <a:solidFill>
                  <a:srgbClr val="FFFF00"/>
                </a:solidFill>
              </a:rPr>
              <a:t>Static profiles </a:t>
            </a:r>
            <a:r>
              <a:rPr lang="en-US" sz="4200" dirty="0">
                <a:solidFill>
                  <a:srgbClr val="FFFFFF"/>
                </a:solidFill>
              </a:rPr>
              <a:t>connected by global </a:t>
            </a:r>
            <a:r>
              <a:rPr lang="en-US" sz="4200" dirty="0">
                <a:solidFill>
                  <a:srgbClr val="FFFF00"/>
                </a:solidFill>
              </a:rPr>
              <a:t>cooling</a:t>
            </a:r>
            <a:r>
              <a:rPr lang="en-US" sz="4200" dirty="0">
                <a:solidFill>
                  <a:srgbClr val="FFFFFF"/>
                </a:solidFill>
              </a:rPr>
              <a:t> </a:t>
            </a:r>
            <a:r>
              <a:rPr lang="en-US" sz="4200" dirty="0" smtClean="0">
                <a:solidFill>
                  <a:srgbClr val="FFFF00"/>
                </a:solidFill>
              </a:rPr>
              <a:t>equation</a:t>
            </a:r>
            <a:r>
              <a:rPr lang="en-US" sz="4200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3059" y="2417826"/>
            <a:ext cx="2582333" cy="707886"/>
          </a:xfrm>
          <a:prstGeom prst="rect">
            <a:avLst/>
          </a:prstGeom>
          <a:scene3d>
            <a:camera prst="orthographicFront">
              <a:rot lat="0" lon="0" rev="189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4000" i="1" dirty="0">
                <a:solidFill>
                  <a:srgbClr val="FFFF00"/>
                </a:solidFill>
              </a:rPr>
              <a:t>L ~ -</a:t>
            </a:r>
            <a:r>
              <a:rPr lang="en-US" sz="4000" i="1" dirty="0" err="1">
                <a:solidFill>
                  <a:srgbClr val="FFFF00"/>
                </a:solidFill>
              </a:rPr>
              <a:t>dE</a:t>
            </a:r>
            <a:r>
              <a:rPr lang="en-US" sz="4000" i="1" dirty="0">
                <a:solidFill>
                  <a:srgbClr val="FFFF00"/>
                </a:solidFill>
              </a:rPr>
              <a:t>/</a:t>
            </a:r>
            <a:r>
              <a:rPr lang="en-US" sz="4000" i="1" dirty="0" err="1">
                <a:solidFill>
                  <a:srgbClr val="FFFF00"/>
                </a:solidFill>
              </a:rPr>
              <a:t>dt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22898" y="2295371"/>
            <a:ext cx="1203876" cy="124360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1190978" y="4642786"/>
            <a:ext cx="1998133" cy="818214"/>
          </a:xfrm>
          <a:prstGeom prst="rect">
            <a:avLst/>
          </a:prstGeom>
          <a:solidFill>
            <a:srgbClr val="FFFF00"/>
          </a:solidFill>
          <a:ln w="50800">
            <a:solidFill>
              <a:srgbClr val="0000FF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3071" y="5578115"/>
            <a:ext cx="45299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Adiabatic gradient </a:t>
            </a:r>
            <a:r>
              <a:rPr lang="en-US" sz="2400" dirty="0" smtClean="0"/>
              <a:t>relates </a:t>
            </a:r>
            <a:r>
              <a:rPr lang="en-US" sz="2400" i="1" dirty="0" smtClean="0">
                <a:solidFill>
                  <a:srgbClr val="FFFF00"/>
                </a:solidFill>
              </a:rPr>
              <a:t>P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FFFF00"/>
                </a:solidFill>
              </a:rPr>
              <a:t>T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FFFF00"/>
                </a:solidFill>
              </a:rPr>
              <a:t>rho</a:t>
            </a:r>
            <a:r>
              <a:rPr lang="en-US" sz="2400" dirty="0" smtClean="0"/>
              <a:t> =&gt; determines atmospheric profile and </a:t>
            </a:r>
            <a:r>
              <a:rPr lang="en-US" sz="2400" dirty="0" err="1" smtClean="0"/>
              <a:t>parametrizes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EOS</a:t>
            </a:r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42285" y="3996484"/>
            <a:ext cx="21494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a = 10 AU, </a:t>
            </a:r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5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81389" y="6397945"/>
            <a:ext cx="21494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a = 10 AU, </a:t>
            </a:r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5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26431" y="1862370"/>
            <a:ext cx="868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RADIATIVE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1221" y="1860917"/>
            <a:ext cx="1034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CONVECTIVE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288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95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6520" y="3324326"/>
            <a:ext cx="4507468" cy="742227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229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35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648560" y="2350736"/>
            <a:ext cx="7890793" cy="4207747"/>
            <a:chOff x="648560" y="1918416"/>
            <a:chExt cx="7890793" cy="4207747"/>
          </a:xfrm>
        </p:grpSpPr>
        <p:grpSp>
          <p:nvGrpSpPr>
            <p:cNvPr id="18" name="Group 17"/>
            <p:cNvGrpSpPr/>
            <p:nvPr/>
          </p:nvGrpSpPr>
          <p:grpSpPr>
            <a:xfrm>
              <a:off x="648560" y="1918416"/>
              <a:ext cx="7890793" cy="4207747"/>
              <a:chOff x="553977" y="2418285"/>
              <a:chExt cx="7728656" cy="370787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53977" y="2418285"/>
                <a:ext cx="7728656" cy="37078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700806" y="2617117"/>
                <a:ext cx="7457536" cy="3342962"/>
                <a:chOff x="687294" y="3363028"/>
                <a:chExt cx="7457536" cy="3342962"/>
              </a:xfrm>
            </p:grpSpPr>
            <p:pic>
              <p:nvPicPr>
                <p:cNvPr id="5" name="Picture 4" descr="delad_S_exolunch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294" y="3363028"/>
                  <a:ext cx="3682005" cy="3263900"/>
                </a:xfrm>
                <a:prstGeom prst="rect">
                  <a:avLst/>
                </a:prstGeom>
              </p:spPr>
            </p:pic>
            <p:pic>
              <p:nvPicPr>
                <p:cNvPr id="6" name="Picture 5" descr="delad_S_exolunch_3_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0230" y="3442090"/>
                  <a:ext cx="3784600" cy="3263900"/>
                </a:xfrm>
                <a:prstGeom prst="rect">
                  <a:avLst/>
                </a:prstGeom>
              </p:spPr>
            </p:pic>
          </p:grpSp>
          <p:cxnSp>
            <p:nvCxnSpPr>
              <p:cNvPr id="13" name="Straight Arrow Connector 12"/>
              <p:cNvCxnSpPr/>
              <p:nvPr/>
            </p:nvCxnSpPr>
            <p:spPr>
              <a:xfrm>
                <a:off x="5118074" y="2787477"/>
                <a:ext cx="1614257" cy="113406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  <a:lumOff val="3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4530056" y="2462021"/>
                <a:ext cx="1606698" cy="325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Saumon+95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3651875" y="5675980"/>
              <a:ext cx="166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Our extension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cxnSp>
        <p:nvCxnSpPr>
          <p:cNvPr id="39" name="Straight Arrow Connector 38"/>
          <p:cNvCxnSpPr/>
          <p:nvPr/>
        </p:nvCxnSpPr>
        <p:spPr>
          <a:xfrm flipH="1" flipV="1">
            <a:off x="2810492" y="4672172"/>
            <a:ext cx="1475549" cy="1444476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286041" y="4672172"/>
            <a:ext cx="1172660" cy="1444476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798778" y="2769700"/>
            <a:ext cx="1519397" cy="655047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74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48560" y="2350736"/>
            <a:ext cx="7890793" cy="42077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98469" y="2576373"/>
            <a:ext cx="7613985" cy="3793636"/>
            <a:chOff x="687294" y="3363028"/>
            <a:chExt cx="7457536" cy="3342962"/>
          </a:xfrm>
        </p:grpSpPr>
        <p:pic>
          <p:nvPicPr>
            <p:cNvPr id="5" name="Picture 4" descr="delad_S_exolunch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294" y="3363028"/>
              <a:ext cx="3682005" cy="3263900"/>
            </a:xfrm>
            <a:prstGeom prst="rect">
              <a:avLst/>
            </a:prstGeom>
          </p:spPr>
        </p:pic>
        <p:pic>
          <p:nvPicPr>
            <p:cNvPr id="6" name="Picture 5" descr="delad_S_exolunch_3_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230" y="3442090"/>
              <a:ext cx="3784600" cy="326390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2075848" y="2470947"/>
            <a:ext cx="163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H2 dissociation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10492" y="2839711"/>
            <a:ext cx="686516" cy="95555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99432" y="2839711"/>
            <a:ext cx="386609" cy="29251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48759" y="2475660"/>
            <a:ext cx="138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 ionization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114277" y="4561646"/>
            <a:ext cx="1359612" cy="158718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4421" y="6116647"/>
            <a:ext cx="1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Ideal gas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488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1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cxnSp>
        <p:nvCxnSpPr>
          <p:cNvPr id="23" name="Straight Arrow Connector 22"/>
          <p:cNvCxnSpPr/>
          <p:nvPr/>
        </p:nvCxnSpPr>
        <p:spPr>
          <a:xfrm flipH="1" flipV="1">
            <a:off x="3497011" y="4958164"/>
            <a:ext cx="3469286" cy="1190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236800" y="5057740"/>
            <a:ext cx="729497" cy="1091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65654" y="6195621"/>
            <a:ext cx="36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Partially excited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rotational states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533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pic>
        <p:nvPicPr>
          <p:cNvPr id="35" name="Picture 34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562059" y="1385759"/>
            <a:ext cx="79772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H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</a:t>
            </a:r>
            <a:r>
              <a:rPr lang="en-US" sz="2200" dirty="0"/>
              <a:t>spin isomers        </a:t>
            </a:r>
            <a:r>
              <a:rPr lang="en-US" sz="2200" dirty="0">
                <a:solidFill>
                  <a:srgbClr val="FFFF00"/>
                </a:solidFill>
              </a:rPr>
              <a:t>ORTHOHYDROGEN</a:t>
            </a:r>
            <a:r>
              <a:rPr lang="en-US" sz="2200" dirty="0"/>
              <a:t> and       </a:t>
            </a:r>
            <a:r>
              <a:rPr lang="en-US" sz="2200" dirty="0">
                <a:solidFill>
                  <a:srgbClr val="FFFF00"/>
                </a:solidFill>
              </a:rPr>
              <a:t>PARAHYDROGEN</a:t>
            </a:r>
            <a:r>
              <a:rPr lang="en-US" sz="2200" dirty="0"/>
              <a:t> can be in </a:t>
            </a:r>
            <a:r>
              <a:rPr lang="en-US" sz="2200" b="1" dirty="0">
                <a:solidFill>
                  <a:srgbClr val="FFFF00"/>
                </a:solidFill>
              </a:rPr>
              <a:t>thermal equilibrium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rgbClr val="FFFF00"/>
                </a:solidFill>
              </a:rPr>
              <a:t>fixed ratio</a:t>
            </a:r>
            <a:r>
              <a:rPr lang="en-US" sz="2200" dirty="0">
                <a:solidFill>
                  <a:srgbClr val="FFFF00"/>
                </a:solidFill>
              </a:rPr>
              <a:t>           </a:t>
            </a:r>
          </a:p>
        </p:txBody>
      </p:sp>
      <p:grpSp>
        <p:nvGrpSpPr>
          <p:cNvPr id="24" name="Group 23"/>
          <p:cNvGrpSpPr/>
          <p:nvPr/>
        </p:nvGrpSpPr>
        <p:grpSpPr>
          <a:xfrm rot="10800000">
            <a:off x="2658093" y="1492850"/>
            <a:ext cx="152400" cy="271538"/>
            <a:chOff x="1204358" y="3024299"/>
            <a:chExt cx="152400" cy="271538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12043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3567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21401" y="1492850"/>
            <a:ext cx="145073" cy="271539"/>
            <a:chOff x="3609591" y="3024299"/>
            <a:chExt cx="145073" cy="271539"/>
          </a:xfrm>
        </p:grpSpPr>
        <p:cxnSp>
          <p:nvCxnSpPr>
            <p:cNvPr id="29" name="Straight Arrow Connector 28"/>
            <p:cNvCxnSpPr/>
            <p:nvPr/>
          </p:nvCxnSpPr>
          <p:spPr>
            <a:xfrm rot="10800000">
              <a:off x="3609591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754664" y="3024300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66927" y="3132226"/>
            <a:ext cx="1315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Ortho-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equilibrium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96556" y="3012853"/>
            <a:ext cx="1315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Fixed 3:1 </a:t>
            </a:r>
            <a:r>
              <a:rPr lang="en-US" dirty="0" err="1" smtClean="0">
                <a:solidFill>
                  <a:srgbClr val="0000FF"/>
                </a:solidFill>
              </a:rPr>
              <a:t>ortho</a:t>
            </a:r>
            <a:r>
              <a:rPr lang="en-US" dirty="0" smtClean="0">
                <a:solidFill>
                  <a:srgbClr val="0000FF"/>
                </a:solidFill>
              </a:rPr>
              <a:t>-to-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ratio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497011" y="4958164"/>
            <a:ext cx="3469286" cy="1190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236800" y="5057740"/>
            <a:ext cx="729497" cy="1091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65654" y="6195621"/>
            <a:ext cx="36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Partially excited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rotational states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7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c_vs_a_poly_real_exolunch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13" y="1377108"/>
            <a:ext cx="6864688" cy="51614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69317" y="6092494"/>
            <a:ext cx="279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t_disk</a:t>
            </a:r>
            <a:r>
              <a:rPr lang="en-US" sz="1600" dirty="0" smtClean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ISM opacity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192" y="6179247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6655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Variations in       due to non-ideal EOS effects </a:t>
            </a:r>
            <a:r>
              <a:rPr lang="en-US" sz="3200" dirty="0" smtClean="0">
                <a:solidFill>
                  <a:srgbClr val="FFFF00"/>
                </a:solidFill>
              </a:rPr>
              <a:t>INCREASE</a:t>
            </a:r>
            <a:r>
              <a:rPr lang="en-US" sz="3200" dirty="0" smtClean="0"/>
              <a:t> </a:t>
            </a:r>
            <a:r>
              <a:rPr lang="en-US" sz="3200" dirty="0" err="1" smtClean="0"/>
              <a:t>M</a:t>
            </a:r>
            <a:r>
              <a:rPr lang="en-US" sz="3200" baseline="-25000" dirty="0" err="1" smtClean="0"/>
              <a:t>crit</a:t>
            </a:r>
            <a:endParaRPr lang="en-US" sz="3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27885" y="393744"/>
            <a:ext cx="584168" cy="450291"/>
            <a:chOff x="3046593" y="236149"/>
            <a:chExt cx="584168" cy="450291"/>
          </a:xfrm>
        </p:grpSpPr>
        <p:sp>
          <p:nvSpPr>
            <p:cNvPr id="13" name="Isosceles Triangle 12"/>
            <p:cNvSpPr/>
            <p:nvPr/>
          </p:nvSpPr>
          <p:spPr>
            <a:xfrm>
              <a:off x="3046593" y="236149"/>
              <a:ext cx="313050" cy="28885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24084" y="378663"/>
              <a:ext cx="406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ad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7893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6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7464" y="4458615"/>
            <a:ext cx="3295833" cy="814117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0722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8633" y="566336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8" name="Picture 7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6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pic>
        <p:nvPicPr>
          <p:cNvPr id="4" name="Picture 3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677" y="3958422"/>
            <a:ext cx="2310490" cy="1846659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~8 M</a:t>
            </a:r>
            <a:r>
              <a:rPr lang="en-US" sz="2400" baseline="-25000" dirty="0" smtClean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bg1"/>
                </a:solidFill>
              </a:rPr>
              <a:t> @ 5 AU</a:t>
            </a: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~5 </a:t>
            </a:r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-US" sz="2400" baseline="-250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bg1"/>
                </a:solidFill>
              </a:rPr>
              <a:t> @ </a:t>
            </a:r>
            <a:r>
              <a:rPr lang="en-US" sz="2400" dirty="0" smtClean="0">
                <a:solidFill>
                  <a:schemeClr val="bg1"/>
                </a:solidFill>
              </a:rPr>
              <a:t>100 </a:t>
            </a:r>
            <a:r>
              <a:rPr lang="en-US" sz="2400" dirty="0">
                <a:solidFill>
                  <a:schemeClr val="bg1"/>
                </a:solidFill>
              </a:rPr>
              <a:t>AU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91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088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Coagulation </a:t>
            </a:r>
            <a:r>
              <a:rPr lang="en-US" sz="3400" i="1" dirty="0" smtClean="0">
                <a:solidFill>
                  <a:srgbClr val="FFFF00"/>
                </a:solidFill>
              </a:rPr>
              <a:t>p=2.5</a:t>
            </a:r>
            <a:r>
              <a:rPr lang="en-US" sz="3400" dirty="0" smtClean="0">
                <a:solidFill>
                  <a:srgbClr val="FFFF00"/>
                </a:solidFill>
              </a:rPr>
              <a:t> </a:t>
            </a:r>
            <a:r>
              <a:rPr lang="en-US" sz="3400" dirty="0" smtClean="0"/>
              <a:t>may </a:t>
            </a:r>
            <a:r>
              <a:rPr lang="en-US" sz="3400" dirty="0" smtClean="0">
                <a:solidFill>
                  <a:srgbClr val="FFFF00"/>
                </a:solidFill>
              </a:rPr>
              <a:t>decrease</a:t>
            </a:r>
            <a:r>
              <a:rPr lang="en-US" sz="3400" dirty="0" smtClean="0"/>
              <a:t> </a:t>
            </a:r>
            <a:r>
              <a:rPr lang="en-US" sz="3400" dirty="0" err="1" smtClean="0"/>
              <a:t>M</a:t>
            </a:r>
            <a:r>
              <a:rPr lang="en-US" sz="3400" baseline="-25000" dirty="0" err="1" smtClean="0"/>
              <a:t>crit</a:t>
            </a:r>
            <a:r>
              <a:rPr lang="en-US" sz="3400" dirty="0" smtClean="0"/>
              <a:t> by up to </a:t>
            </a:r>
            <a:r>
              <a:rPr lang="en-US" sz="3400" dirty="0" smtClean="0">
                <a:solidFill>
                  <a:srgbClr val="FFFF00"/>
                </a:solidFill>
              </a:rPr>
              <a:t>one order of magnitude</a:t>
            </a:r>
            <a:r>
              <a:rPr lang="en-US" sz="3400" dirty="0" smtClean="0"/>
              <a:t>!</a:t>
            </a:r>
            <a:endParaRPr lang="en-US" sz="3400" dirty="0"/>
          </a:p>
        </p:txBody>
      </p:sp>
      <p:pic>
        <p:nvPicPr>
          <p:cNvPr id="4" name="Picture 3" descr="tco_vs_a_Mc4_com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04" y="1520947"/>
            <a:ext cx="6515938" cy="48992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5012" y="5842391"/>
            <a:ext cx="1255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R</a:t>
            </a:r>
            <a:r>
              <a:rPr lang="en-US" sz="1600" dirty="0" smtClean="0">
                <a:solidFill>
                  <a:srgbClr val="000000"/>
                </a:solidFill>
              </a:rPr>
              <a:t>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7211" y="6054076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7658" y="1557028"/>
            <a:ext cx="14620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4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13767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938"/>
            <a:ext cx="8229600" cy="1143000"/>
          </a:xfrm>
        </p:spPr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>
                <a:solidFill>
                  <a:srgbClr val="FFFF00"/>
                </a:solidFill>
              </a:rPr>
              <a:t>Part 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552"/>
            <a:ext cx="8229600" cy="510418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dissociation and </a:t>
            </a:r>
            <a:r>
              <a:rPr lang="en-US" dirty="0" smtClean="0">
                <a:solidFill>
                  <a:srgbClr val="FFFFFF"/>
                </a:solidFill>
              </a:rPr>
              <a:t>variable occupation of H</a:t>
            </a:r>
            <a:r>
              <a:rPr lang="en-US" baseline="-25000" dirty="0" smtClean="0">
                <a:solidFill>
                  <a:srgbClr val="FFFFFF"/>
                </a:solidFill>
              </a:rPr>
              <a:t>2 </a:t>
            </a:r>
            <a:r>
              <a:rPr lang="en-US" dirty="0" smtClean="0">
                <a:solidFill>
                  <a:srgbClr val="FFFFFF"/>
                </a:solidFill>
              </a:rPr>
              <a:t>rotational states </a:t>
            </a:r>
            <a:r>
              <a:rPr lang="en-US" dirty="0" smtClean="0">
                <a:solidFill>
                  <a:srgbClr val="FFFF00"/>
                </a:solidFill>
              </a:rPr>
              <a:t>INCREASE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r>
              <a:rPr lang="en-US" dirty="0" smtClean="0"/>
              <a:t> when compared to an ideal gas </a:t>
            </a:r>
            <a:r>
              <a:rPr lang="en-US" dirty="0" err="1" smtClean="0"/>
              <a:t>polytrope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r>
              <a:rPr lang="en-US" dirty="0" smtClean="0"/>
              <a:t> compared to ISM opacity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FFFF"/>
                </a:solidFill>
              </a:rPr>
              <a:t>M</a:t>
            </a:r>
            <a:r>
              <a:rPr lang="en-US" baseline="-25000" dirty="0" err="1" smtClean="0">
                <a:solidFill>
                  <a:srgbClr val="FFFFFF"/>
                </a:solidFill>
              </a:rPr>
              <a:t>crit</a:t>
            </a:r>
            <a:r>
              <a:rPr lang="en-US" dirty="0" smtClean="0">
                <a:solidFill>
                  <a:srgbClr val="FFFFFF"/>
                </a:solidFill>
              </a:rPr>
              <a:t> ~</a:t>
            </a:r>
            <a:r>
              <a:rPr lang="en-US" dirty="0" smtClean="0">
                <a:solidFill>
                  <a:srgbClr val="FFFF00"/>
                </a:solidFill>
              </a:rPr>
              <a:t> 8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at </a:t>
            </a:r>
            <a:r>
              <a:rPr lang="en-US" dirty="0" smtClean="0">
                <a:solidFill>
                  <a:srgbClr val="FFFF00"/>
                </a:solidFill>
              </a:rPr>
              <a:t>5 AU </a:t>
            </a:r>
            <a:r>
              <a:rPr lang="en-US" dirty="0" smtClean="0">
                <a:solidFill>
                  <a:srgbClr val="FFFFFF"/>
                </a:solidFill>
              </a:rPr>
              <a:t>and ~ </a:t>
            </a:r>
            <a:r>
              <a:rPr lang="en-US" dirty="0" smtClean="0">
                <a:solidFill>
                  <a:srgbClr val="FFFF00"/>
                </a:solidFill>
              </a:rPr>
              <a:t>5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at </a:t>
            </a:r>
            <a:r>
              <a:rPr lang="en-US" dirty="0" smtClean="0">
                <a:solidFill>
                  <a:srgbClr val="FFFF00"/>
                </a:solidFill>
              </a:rPr>
              <a:t>100 AU </a:t>
            </a:r>
            <a:r>
              <a:rPr lang="en-US" dirty="0" smtClean="0">
                <a:solidFill>
                  <a:srgbClr val="FFFFFF"/>
                </a:solidFill>
              </a:rPr>
              <a:t>for a </a:t>
            </a:r>
            <a:r>
              <a:rPr lang="en-US" dirty="0" smtClean="0">
                <a:solidFill>
                  <a:srgbClr val="FFFF00"/>
                </a:solidFill>
              </a:rPr>
              <a:t>realistic EOS </a:t>
            </a:r>
            <a:r>
              <a:rPr lang="en-US" dirty="0" smtClean="0"/>
              <a:t>with H</a:t>
            </a:r>
            <a:r>
              <a:rPr lang="en-US" baseline="-25000" dirty="0" smtClean="0"/>
              <a:t>2</a:t>
            </a:r>
            <a:r>
              <a:rPr lang="en-US" dirty="0" smtClean="0"/>
              <a:t> spin isomers in thermal equilibrium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and grain growth opacity with standard collisional cascade (</a:t>
            </a:r>
            <a:r>
              <a:rPr lang="en-US" i="1" dirty="0" smtClean="0">
                <a:solidFill>
                  <a:srgbClr val="FFFF00"/>
                </a:solidFill>
              </a:rPr>
              <a:t>p=3.5</a:t>
            </a:r>
            <a:r>
              <a:rPr lang="en-US" dirty="0" smtClean="0">
                <a:solidFill>
                  <a:srgbClr val="FFFFFF"/>
                </a:solidFill>
              </a:rPr>
              <a:t>) and </a:t>
            </a:r>
            <a:r>
              <a:rPr lang="en-US" dirty="0" err="1" smtClean="0">
                <a:solidFill>
                  <a:srgbClr val="FFFF00"/>
                </a:solidFill>
              </a:rPr>
              <a:t>s</a:t>
            </a:r>
            <a:r>
              <a:rPr lang="en-US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dirty="0" smtClean="0">
                <a:solidFill>
                  <a:srgbClr val="FFFF00"/>
                </a:solidFill>
              </a:rPr>
              <a:t>=1 cm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err="1" smtClean="0">
                <a:solidFill>
                  <a:srgbClr val="FFFFFF"/>
                </a:solidFill>
              </a:rPr>
              <a:t>M</a:t>
            </a:r>
            <a:r>
              <a:rPr lang="en-US" baseline="-25000" dirty="0" err="1" smtClean="0">
                <a:solidFill>
                  <a:srgbClr val="FFFFFF"/>
                </a:solidFill>
              </a:rPr>
              <a:t>crit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may decrease by up to one order of magnitude </a:t>
            </a:r>
            <a:r>
              <a:rPr lang="en-US" dirty="0" smtClean="0">
                <a:solidFill>
                  <a:srgbClr val="FFFFFF"/>
                </a:solidFill>
              </a:rPr>
              <a:t>if coagulation is taken into account (</a:t>
            </a:r>
            <a:r>
              <a:rPr lang="en-US" i="1" dirty="0" smtClean="0">
                <a:solidFill>
                  <a:srgbClr val="FFFF00"/>
                </a:solidFill>
              </a:rPr>
              <a:t>p=2.5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baseline="-25000" dirty="0" smtClean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47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5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1715767"/>
            <a:ext cx="8782563" cy="1336579"/>
          </a:xfrm>
        </p:spPr>
        <p:txBody>
          <a:bodyPr>
            <a:noAutofit/>
          </a:bodyPr>
          <a:lstStyle/>
          <a:p>
            <a:pPr algn="l"/>
            <a:r>
              <a:rPr lang="en-US" sz="3300" dirty="0" smtClean="0">
                <a:solidFill>
                  <a:srgbClr val="FFFF00"/>
                </a:solidFill>
              </a:rPr>
              <a:t>Minimum Core Masses for Giant Planet Formation</a:t>
            </a:r>
            <a:endParaRPr lang="en-US" sz="33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1421" y="756558"/>
            <a:ext cx="2175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Part I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 descr="acc_sketch (2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8" y="3377155"/>
            <a:ext cx="6855224" cy="231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15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1715767"/>
            <a:ext cx="8782563" cy="1336579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rgbClr val="FFFF00"/>
                </a:solidFill>
              </a:rPr>
              <a:t>Snowline Locations in </a:t>
            </a:r>
            <a:r>
              <a:rPr lang="en-US" sz="3300" dirty="0" err="1" smtClean="0">
                <a:solidFill>
                  <a:srgbClr val="FFFF00"/>
                </a:solidFill>
              </a:rPr>
              <a:t>Protoplanetary</a:t>
            </a:r>
            <a:r>
              <a:rPr lang="en-US" sz="3300" dirty="0" smtClean="0">
                <a:solidFill>
                  <a:srgbClr val="FFFF00"/>
                </a:solidFill>
              </a:rPr>
              <a:t> Disks and </a:t>
            </a:r>
            <a:br>
              <a:rPr lang="en-US" sz="3300" dirty="0" smtClean="0">
                <a:solidFill>
                  <a:srgbClr val="FFFF00"/>
                </a:solidFill>
              </a:rPr>
            </a:br>
            <a:r>
              <a:rPr lang="en-US" sz="3300" dirty="0" smtClean="0">
                <a:solidFill>
                  <a:srgbClr val="FFFF00"/>
                </a:solidFill>
              </a:rPr>
              <a:t>C/O ratios</a:t>
            </a:r>
            <a:endParaRPr lang="en-US" sz="33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1421" y="756558"/>
            <a:ext cx="2175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Part II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3" name="Picture 2" descr="2013_sciencealma_0009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29" y="3052346"/>
            <a:ext cx="3796140" cy="38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84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solidFill>
                  <a:srgbClr val="FFFF00"/>
                </a:solidFill>
              </a:rPr>
              <a:t>BASIC IDEA</a:t>
            </a:r>
            <a:endParaRPr lang="en-US" sz="5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2308"/>
            <a:ext cx="8094133" cy="3818469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Understand the disk well enough to: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Predict what kind of planet compositions result from planet formation in different parts of the disk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Back-track the planet formation location based on the planet composition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8769"/>
            <a:ext cx="8229600" cy="1143000"/>
          </a:xfrm>
        </p:spPr>
        <p:txBody>
          <a:bodyPr/>
          <a:lstStyle/>
          <a:p>
            <a:r>
              <a:rPr lang="en-US" dirty="0" smtClean="0"/>
              <a:t>Disk structure is </a:t>
            </a:r>
            <a:r>
              <a:rPr lang="en-US" dirty="0" smtClean="0">
                <a:solidFill>
                  <a:srgbClr val="FFFF00"/>
                </a:solidFill>
              </a:rPr>
              <a:t>complex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37474" y="6208221"/>
            <a:ext cx="249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Henning&amp;Semenov</a:t>
            </a:r>
            <a:r>
              <a:rPr lang="en-US" sz="1400" dirty="0" smtClean="0"/>
              <a:t> (2013)</a:t>
            </a:r>
            <a:endParaRPr lang="en-US" sz="1400" dirty="0"/>
          </a:p>
        </p:txBody>
      </p:sp>
      <p:pic>
        <p:nvPicPr>
          <p:cNvPr id="4" name="Picture 3" descr="disk_semeno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5" y="719614"/>
            <a:ext cx="8972172" cy="51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6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56" y="45302"/>
            <a:ext cx="8664222" cy="1489251"/>
          </a:xfrm>
        </p:spPr>
        <p:txBody>
          <a:bodyPr>
            <a:noAutofit/>
          </a:bodyPr>
          <a:lstStyle/>
          <a:p>
            <a:r>
              <a:rPr lang="en-US" sz="4000" dirty="0" smtClean="0"/>
              <a:t>Volatile compounds have been detected in </a:t>
            </a:r>
            <a:r>
              <a:rPr lang="en-US" sz="4000" dirty="0" err="1" smtClean="0"/>
              <a:t>protoplanetary</a:t>
            </a:r>
            <a:r>
              <a:rPr lang="en-US" sz="4000" dirty="0" smtClean="0"/>
              <a:t> disks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055119" y="4788609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Oberg+11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3" name="Picture 2" descr="217219main_20080312a-brows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68" y="1466764"/>
            <a:ext cx="7549808" cy="539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34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155222"/>
            <a:ext cx="9017000" cy="1693334"/>
          </a:xfrm>
        </p:spPr>
        <p:txBody>
          <a:bodyPr>
            <a:no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Snowlines</a:t>
            </a:r>
            <a:r>
              <a:rPr lang="en-US" sz="3400" dirty="0" smtClean="0"/>
              <a:t> of </a:t>
            </a:r>
            <a:r>
              <a:rPr lang="en-US" sz="3400" dirty="0" smtClean="0">
                <a:solidFill>
                  <a:srgbClr val="FFFF00"/>
                </a:solidFill>
              </a:rPr>
              <a:t>volatile molecules </a:t>
            </a:r>
            <a:r>
              <a:rPr lang="en-US" sz="3400" dirty="0" smtClean="0"/>
              <a:t>have been detected in disks</a:t>
            </a:r>
            <a:endParaRPr lang="en-US" sz="3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9" y="2408767"/>
            <a:ext cx="8753010" cy="3560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9119" y="5678004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Qi+13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46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303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C/O ratio </a:t>
            </a:r>
            <a:r>
              <a:rPr lang="en-US" sz="3400" dirty="0" smtClean="0"/>
              <a:t>is an important signature of </a:t>
            </a:r>
            <a:r>
              <a:rPr lang="en-US" sz="3400" dirty="0" smtClean="0">
                <a:solidFill>
                  <a:srgbClr val="FFFF00"/>
                </a:solidFill>
              </a:rPr>
              <a:t>atmospheric chemistry </a:t>
            </a: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5" name="Picture 4" descr="lodders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047" y="1188303"/>
            <a:ext cx="4798009" cy="54591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2454" y="6330725"/>
            <a:ext cx="1191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Lodders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2009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3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20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Some giant planets </a:t>
            </a:r>
            <a:r>
              <a:rPr lang="en-US" sz="3600" dirty="0">
                <a:solidFill>
                  <a:srgbClr val="FFFF00"/>
                </a:solidFill>
              </a:rPr>
              <a:t>may</a:t>
            </a:r>
            <a:r>
              <a:rPr lang="en-US" sz="3600" dirty="0"/>
              <a:t> have C/O ratios different from the stellar value of 0.54</a:t>
            </a:r>
            <a:br>
              <a:rPr lang="en-US" sz="3600" dirty="0"/>
            </a:b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07" y="1417638"/>
            <a:ext cx="7387593" cy="5200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6007" y="6308167"/>
            <a:ext cx="159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Madhusudhan+11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7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WHY?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0090"/>
            <a:ext cx="8404578" cy="2802466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Possible explanation: main carriers of C and O, i.e. 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O, CO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and CO, have different condensation temperatures =&gt; </a:t>
            </a:r>
            <a:r>
              <a:rPr lang="en-US" dirty="0">
                <a:solidFill>
                  <a:schemeClr val="bg1"/>
                </a:solidFill>
              </a:rPr>
              <a:t>variations in the abundances of C and O </a:t>
            </a:r>
            <a:r>
              <a:rPr lang="en-US" dirty="0" smtClean="0">
                <a:solidFill>
                  <a:schemeClr val="bg1"/>
                </a:solidFill>
              </a:rPr>
              <a:t>in solids </a:t>
            </a:r>
            <a:r>
              <a:rPr lang="en-US" dirty="0">
                <a:solidFill>
                  <a:schemeClr val="bg1"/>
                </a:solidFill>
              </a:rPr>
              <a:t>and gas between the snow lines of </a:t>
            </a:r>
            <a:r>
              <a:rPr lang="en-US" dirty="0" smtClean="0">
                <a:solidFill>
                  <a:schemeClr val="bg1"/>
                </a:solidFill>
              </a:rPr>
              <a:t>these volatiles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9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0776" y="622955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After 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749300"/>
            <a:ext cx="8636000" cy="534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15109" y="5760001"/>
            <a:ext cx="931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335059" y="3810000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30977" y="1947116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07161" y="2692351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621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1"/>
            <a:ext cx="8475133" cy="2215444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Understand how radial drift and gas accretion affect snowline locations, and thus the C/O ratio in gas and dust throughout the disk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5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1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Giant planet formation requires fast </a:t>
            </a:r>
            <a:r>
              <a:rPr lang="en-US" dirty="0"/>
              <a:t>c</a:t>
            </a:r>
            <a:r>
              <a:rPr lang="en-US" dirty="0" smtClean="0"/>
              <a:t>ore </a:t>
            </a:r>
            <a:r>
              <a:rPr lang="en-US" dirty="0"/>
              <a:t>g</a:t>
            </a:r>
            <a:r>
              <a:rPr lang="en-US" dirty="0" smtClean="0"/>
              <a:t>rowth</a:t>
            </a:r>
            <a:endParaRPr lang="en-US" dirty="0"/>
          </a:p>
        </p:txBody>
      </p:sp>
      <p:pic>
        <p:nvPicPr>
          <p:cNvPr id="4" name="Picture 3" descr="acc_sketch (2)_SPF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99" y="1783317"/>
            <a:ext cx="6969854" cy="44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3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drift of solids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691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Gas moves at </a:t>
            </a:r>
            <a:r>
              <a:rPr lang="en-US" dirty="0" smtClean="0">
                <a:solidFill>
                  <a:srgbClr val="FFFF00"/>
                </a:solidFill>
              </a:rPr>
              <a:t>sub-</a:t>
            </a:r>
            <a:r>
              <a:rPr lang="en-US" dirty="0" err="1" smtClean="0">
                <a:solidFill>
                  <a:srgbClr val="FFFF00"/>
                </a:solidFill>
              </a:rPr>
              <a:t>Keplerian</a:t>
            </a:r>
            <a:r>
              <a:rPr lang="en-US" dirty="0" smtClean="0">
                <a:solidFill>
                  <a:srgbClr val="FFFF00"/>
                </a:solidFill>
              </a:rPr>
              <a:t> velocity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</a:t>
            </a:r>
            <a:r>
              <a:rPr lang="en-US" baseline="-25000" dirty="0" err="1" smtClean="0"/>
              <a:t>gas</a:t>
            </a:r>
            <a:r>
              <a:rPr lang="en-US" dirty="0" smtClean="0"/>
              <a:t> ~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K</a:t>
            </a:r>
            <a:r>
              <a:rPr lang="en-US" dirty="0" smtClean="0"/>
              <a:t> (1-c</a:t>
            </a:r>
            <a:r>
              <a:rPr lang="en-US" baseline="-25000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 / v</a:t>
            </a:r>
            <a:r>
              <a:rPr lang="en-US" baseline="-25000" dirty="0" smtClean="0"/>
              <a:t>k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Small particles </a:t>
            </a:r>
            <a:r>
              <a:rPr lang="en-US" dirty="0" smtClean="0"/>
              <a:t>(~micron size) move with the gas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Large particles </a:t>
            </a:r>
            <a:r>
              <a:rPr lang="en-US" dirty="0" smtClean="0"/>
              <a:t>(~km size) are unaffected by gas drag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“Intermediate sized” particles </a:t>
            </a:r>
            <a:r>
              <a:rPr lang="en-US" dirty="0" smtClean="0"/>
              <a:t>(~cm-m size) experience a headwind and </a:t>
            </a:r>
            <a:r>
              <a:rPr lang="en-US" dirty="0" smtClean="0">
                <a:solidFill>
                  <a:srgbClr val="FFFF00"/>
                </a:solidFill>
              </a:rPr>
              <a:t>drift towards the star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813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Gas disk accretes </a:t>
            </a:r>
            <a:r>
              <a:rPr lang="en-US" dirty="0" smtClean="0"/>
              <a:t>onto the central star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alpha-disk prescription: </a:t>
            </a:r>
            <a:r>
              <a:rPr lang="en-US" dirty="0" err="1" smtClean="0"/>
              <a:t>ν</a:t>
            </a:r>
            <a:r>
              <a:rPr lang="en-US" dirty="0" smtClean="0"/>
              <a:t> = α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s</a:t>
            </a:r>
            <a:r>
              <a:rPr lang="en-US" dirty="0" smtClean="0"/>
              <a:t> 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45" y="2251284"/>
            <a:ext cx="6886222" cy="4232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1000" y="613649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Armitage</a:t>
            </a:r>
            <a:r>
              <a:rPr lang="en-US" sz="1400" dirty="0" smtClean="0">
                <a:solidFill>
                  <a:schemeClr val="bg1"/>
                </a:solidFill>
              </a:rPr>
              <a:t> 2009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80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Timescales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FF00"/>
                </a:solidFill>
              </a:rPr>
              <a:t>desorption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ARE comparable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74468" y="6396860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 descr="drift_timescales_betaS1_gas_acc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06" y="1634066"/>
            <a:ext cx="6683023" cy="50122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52823" y="6242971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6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39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affects </a:t>
            </a:r>
            <a:r>
              <a:rPr lang="en-US" dirty="0" smtClean="0">
                <a:solidFill>
                  <a:srgbClr val="FFFF00"/>
                </a:solidFill>
              </a:rPr>
              <a:t>snowline location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 descr="desorption_distance_passive_active_colorbar_test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88" y="889002"/>
            <a:ext cx="5418667" cy="58401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0357" y="6396860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83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We determined </a:t>
            </a:r>
            <a:r>
              <a:rPr lang="en-US" sz="3600" dirty="0" smtClean="0">
                <a:solidFill>
                  <a:srgbClr val="FFFF00"/>
                </a:solidFill>
              </a:rPr>
              <a:t>upper limits </a:t>
            </a:r>
            <a:r>
              <a:rPr lang="en-US" sz="3600" dirty="0" smtClean="0"/>
              <a:t>for the </a:t>
            </a:r>
            <a:r>
              <a:rPr lang="en-US" sz="3600" dirty="0" smtClean="0">
                <a:solidFill>
                  <a:srgbClr val="FFFF00"/>
                </a:solidFill>
              </a:rPr>
              <a:t>C/O ratio</a:t>
            </a:r>
            <a:r>
              <a:rPr lang="en-US" sz="3600" dirty="0" smtClean="0"/>
              <a:t> across the disk</a:t>
            </a:r>
            <a:endParaRPr lang="en-US" sz="3600" dirty="0"/>
          </a:p>
        </p:txBody>
      </p:sp>
      <p:pic>
        <p:nvPicPr>
          <p:cNvPr id="3" name="Picture 2" descr="C_O_ratio_passive_active_disk_many_colorbar_complete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45" y="1163638"/>
            <a:ext cx="5446888" cy="54468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68157" y="6242971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9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desorption distance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FF00"/>
                </a:solidFill>
              </a:rPr>
              <a:t>transition disks</a:t>
            </a:r>
            <a:r>
              <a:rPr lang="en-US" dirty="0" smtClean="0"/>
              <a:t> agrees with </a:t>
            </a:r>
            <a:r>
              <a:rPr lang="en-US" dirty="0" smtClean="0">
                <a:solidFill>
                  <a:srgbClr val="FFFF00"/>
                </a:solidFill>
              </a:rPr>
              <a:t>observations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 descr="desorption_distance_transition_disk_100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22" y="1761066"/>
            <a:ext cx="6033911" cy="45254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6022" y="5860638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144100" y="2297619"/>
            <a:ext cx="0" cy="3024675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prstDash val="sysDash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35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>
                <a:solidFill>
                  <a:srgbClr val="FFFF00"/>
                </a:solidFill>
              </a:rPr>
              <a:t>Part II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affect desorption and </a:t>
            </a:r>
            <a:r>
              <a:rPr lang="en-US" dirty="0" smtClean="0">
                <a:solidFill>
                  <a:srgbClr val="FFFF00"/>
                </a:solidFill>
              </a:rPr>
              <a:t>move the snowline locations </a:t>
            </a:r>
            <a:r>
              <a:rPr lang="en-US" dirty="0" smtClean="0"/>
              <a:t>compared to a static disk</a:t>
            </a:r>
          </a:p>
          <a:p>
            <a:endParaRPr lang="en-US" dirty="0" smtClean="0"/>
          </a:p>
          <a:p>
            <a:r>
              <a:rPr lang="en-US" dirty="0" smtClean="0"/>
              <a:t>The H</a:t>
            </a:r>
            <a:r>
              <a:rPr lang="en-US" baseline="-25000" dirty="0" smtClean="0"/>
              <a:t>2</a:t>
            </a:r>
            <a:r>
              <a:rPr lang="en-US" dirty="0" smtClean="0"/>
              <a:t>O, CO</a:t>
            </a:r>
            <a:r>
              <a:rPr lang="en-US" baseline="-25000" dirty="0" smtClean="0"/>
              <a:t>2</a:t>
            </a:r>
            <a:r>
              <a:rPr lang="en-US" dirty="0" smtClean="0"/>
              <a:t> and CO snowlines are created by the </a:t>
            </a:r>
            <a:r>
              <a:rPr lang="en-US" dirty="0" smtClean="0">
                <a:solidFill>
                  <a:srgbClr val="FFFF00"/>
                </a:solidFill>
              </a:rPr>
              <a:t>largest drifting particles </a:t>
            </a:r>
            <a:r>
              <a:rPr lang="en-US" dirty="0" smtClean="0"/>
              <a:t>in our model, i.e. </a:t>
            </a:r>
            <a:r>
              <a:rPr lang="en-US" i="1" dirty="0" smtClean="0">
                <a:solidFill>
                  <a:srgbClr val="FFFF00"/>
                </a:solidFill>
              </a:rPr>
              <a:t>s</a:t>
            </a:r>
            <a:r>
              <a:rPr lang="en-US" dirty="0" smtClean="0">
                <a:solidFill>
                  <a:srgbClr val="FFFF00"/>
                </a:solidFill>
              </a:rPr>
              <a:t> ~ 7 m</a:t>
            </a:r>
          </a:p>
          <a:p>
            <a:endParaRPr lang="en-US" dirty="0" smtClean="0"/>
          </a:p>
          <a:p>
            <a:r>
              <a:rPr lang="en-US" dirty="0" smtClean="0"/>
              <a:t>Snowlines move </a:t>
            </a:r>
            <a:r>
              <a:rPr lang="en-US" dirty="0" smtClean="0">
                <a:solidFill>
                  <a:srgbClr val="FFFF00"/>
                </a:solidFill>
              </a:rPr>
              <a:t>inwards</a:t>
            </a:r>
            <a:r>
              <a:rPr lang="en-US" dirty="0" smtClean="0"/>
              <a:t> as the </a:t>
            </a:r>
            <a:r>
              <a:rPr lang="en-US" dirty="0" smtClean="0">
                <a:solidFill>
                  <a:srgbClr val="FFFF00"/>
                </a:solidFill>
              </a:rPr>
              <a:t>particle size increases 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~60% </a:t>
            </a:r>
            <a:r>
              <a:rPr lang="en-US" dirty="0" smtClean="0"/>
              <a:t>for</a:t>
            </a:r>
            <a:r>
              <a:rPr lang="en-US" dirty="0" smtClean="0">
                <a:solidFill>
                  <a:srgbClr val="FFFF00"/>
                </a:solidFill>
              </a:rPr>
              <a:t> H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O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~60% </a:t>
            </a:r>
            <a:r>
              <a:rPr lang="en-US" dirty="0" smtClean="0">
                <a:solidFill>
                  <a:srgbClr val="FFFFFF"/>
                </a:solidFill>
              </a:rPr>
              <a:t>for</a:t>
            </a:r>
            <a:r>
              <a:rPr lang="en-US" dirty="0" smtClean="0">
                <a:solidFill>
                  <a:srgbClr val="FFFF00"/>
                </a:solidFill>
              </a:rPr>
              <a:t> CO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~50% </a:t>
            </a:r>
            <a:r>
              <a:rPr lang="en-US" dirty="0" smtClean="0">
                <a:solidFill>
                  <a:srgbClr val="FFFFFF"/>
                </a:solidFill>
              </a:rPr>
              <a:t>for</a:t>
            </a:r>
            <a:r>
              <a:rPr lang="en-US" dirty="0" smtClean="0">
                <a:solidFill>
                  <a:srgbClr val="FFFF00"/>
                </a:solidFill>
              </a:rPr>
              <a:t> CO</a:t>
            </a:r>
          </a:p>
          <a:p>
            <a:endParaRPr lang="en-US" dirty="0" smtClean="0"/>
          </a:p>
          <a:p>
            <a:r>
              <a:rPr lang="en-US" dirty="0" smtClean="0"/>
              <a:t>Our results for a </a:t>
            </a:r>
            <a:r>
              <a:rPr lang="en-US" dirty="0" smtClean="0">
                <a:solidFill>
                  <a:srgbClr val="FFFF00"/>
                </a:solidFill>
              </a:rPr>
              <a:t>transition disk </a:t>
            </a:r>
            <a:r>
              <a:rPr lang="en-US" dirty="0" smtClean="0"/>
              <a:t>are consistent with </a:t>
            </a:r>
            <a:r>
              <a:rPr lang="en-US" dirty="0" smtClean="0">
                <a:solidFill>
                  <a:srgbClr val="FFFF00"/>
                </a:solidFill>
              </a:rPr>
              <a:t>observations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13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387" y="2702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NEXT STEPS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" name="Picture 2" descr="disk_semeno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5" y="1016834"/>
            <a:ext cx="8972172" cy="51548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37474" y="6208221"/>
            <a:ext cx="249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Henning&amp;Semenov</a:t>
            </a:r>
            <a:r>
              <a:rPr lang="en-US" sz="1400" dirty="0" smtClean="0"/>
              <a:t> (2013)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7156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N/O ratios</a:t>
            </a:r>
            <a:r>
              <a:rPr lang="en-US" dirty="0" smtClean="0"/>
              <a:t> may be used as tracers of disk chemistry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Nitrogen is </a:t>
            </a:r>
            <a:r>
              <a:rPr lang="en-US" dirty="0"/>
              <a:t>p</a:t>
            </a:r>
            <a:r>
              <a:rPr lang="en-US" dirty="0" smtClean="0"/>
              <a:t>rimarily found as </a:t>
            </a:r>
            <a:r>
              <a:rPr lang="en-US" dirty="0" smtClean="0">
                <a:solidFill>
                  <a:srgbClr val="FFFF00"/>
                </a:solidFill>
              </a:rPr>
              <a:t>N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/>
              <a:t>, but </a:t>
            </a:r>
            <a:r>
              <a:rPr lang="en-US" dirty="0" smtClean="0">
                <a:solidFill>
                  <a:srgbClr val="FFFF00"/>
                </a:solidFill>
              </a:rPr>
              <a:t>~10%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FFFF00"/>
                </a:solidFill>
              </a:rPr>
              <a:t>nitrogen abundance</a:t>
            </a:r>
            <a:r>
              <a:rPr lang="en-US" dirty="0" smtClean="0"/>
              <a:t> may be carried by </a:t>
            </a:r>
            <a:r>
              <a:rPr lang="en-US" dirty="0" smtClean="0">
                <a:solidFill>
                  <a:srgbClr val="FFFF00"/>
                </a:solidFill>
              </a:rPr>
              <a:t>NH</a:t>
            </a:r>
            <a:r>
              <a:rPr lang="en-US" baseline="-25000" dirty="0" smtClean="0">
                <a:solidFill>
                  <a:srgbClr val="FFFF00"/>
                </a:solidFill>
              </a:rPr>
              <a:t>3</a:t>
            </a:r>
            <a:r>
              <a:rPr lang="en-US" baseline="-25000" dirty="0" smtClean="0"/>
              <a:t> </a:t>
            </a:r>
            <a:r>
              <a:rPr lang="en-US" dirty="0" smtClean="0"/>
              <a:t>(e.g., </a:t>
            </a:r>
            <a:r>
              <a:rPr lang="en-US" dirty="0" err="1" smtClean="0"/>
              <a:t>Lahuis</a:t>
            </a:r>
            <a:r>
              <a:rPr lang="en-US" dirty="0" smtClean="0"/>
              <a:t> </a:t>
            </a:r>
            <a:r>
              <a:rPr lang="en-US" dirty="0"/>
              <a:t>&amp; van </a:t>
            </a:r>
            <a:r>
              <a:rPr lang="en-US" dirty="0" err="1" smtClean="0"/>
              <a:t>Dishoeck</a:t>
            </a:r>
            <a:r>
              <a:rPr lang="en-US" dirty="0"/>
              <a:t> </a:t>
            </a:r>
            <a:r>
              <a:rPr lang="en-US" dirty="0" smtClean="0"/>
              <a:t>2000)</a:t>
            </a:r>
          </a:p>
          <a:p>
            <a:endParaRPr lang="en-US" dirty="0" smtClean="0"/>
          </a:p>
          <a:p>
            <a:r>
              <a:rPr lang="en-US" dirty="0" smtClean="0"/>
              <a:t>Can use </a:t>
            </a:r>
            <a:r>
              <a:rPr lang="en-US" dirty="0">
                <a:solidFill>
                  <a:srgbClr val="FFFF00"/>
                </a:solidFill>
              </a:rPr>
              <a:t>abundance patterns </a:t>
            </a:r>
            <a:r>
              <a:rPr lang="en-US" dirty="0"/>
              <a:t>both from the </a:t>
            </a:r>
            <a:r>
              <a:rPr lang="en-US" dirty="0">
                <a:solidFill>
                  <a:srgbClr val="FFFF00"/>
                </a:solidFill>
              </a:rPr>
              <a:t>Solar S</a:t>
            </a:r>
            <a:r>
              <a:rPr lang="en-US" dirty="0" smtClean="0">
                <a:solidFill>
                  <a:srgbClr val="FFFF00"/>
                </a:solidFill>
              </a:rPr>
              <a:t>ystem</a:t>
            </a:r>
            <a:r>
              <a:rPr lang="en-US" dirty="0" smtClean="0"/>
              <a:t> and </a:t>
            </a:r>
            <a:r>
              <a:rPr lang="en-US" dirty="0"/>
              <a:t>from </a:t>
            </a:r>
            <a:r>
              <a:rPr lang="en-US" dirty="0">
                <a:solidFill>
                  <a:srgbClr val="FFFF00"/>
                </a:solidFill>
              </a:rPr>
              <a:t>disk chemistry models </a:t>
            </a:r>
            <a:r>
              <a:rPr lang="en-US" dirty="0"/>
              <a:t>(e.g., Schwarz &amp; Bergin 2014</a:t>
            </a:r>
            <a:r>
              <a:rPr lang="en-US" dirty="0" smtClean="0"/>
              <a:t>) to define the </a:t>
            </a:r>
            <a:r>
              <a:rPr lang="en-US" dirty="0" smtClean="0">
                <a:solidFill>
                  <a:srgbClr val="FFFF00"/>
                </a:solidFill>
              </a:rPr>
              <a:t>range of abundance of different nitrogen carriers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66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04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Nitrogen </a:t>
            </a:r>
            <a:r>
              <a:rPr lang="en-US" sz="4000" dirty="0" smtClean="0"/>
              <a:t>gas is</a:t>
            </a:r>
            <a:r>
              <a:rPr lang="en-US" sz="4000" dirty="0" smtClean="0">
                <a:solidFill>
                  <a:srgbClr val="FFFF00"/>
                </a:solidFill>
              </a:rPr>
              <a:t> highly abundant </a:t>
            </a:r>
            <a:r>
              <a:rPr lang="en-US" sz="4000" dirty="0" smtClean="0">
                <a:solidFill>
                  <a:srgbClr val="FFFFFF"/>
                </a:solidFill>
              </a:rPr>
              <a:t>compared to </a:t>
            </a:r>
            <a:r>
              <a:rPr lang="en-US" sz="4000" dirty="0" smtClean="0">
                <a:solidFill>
                  <a:srgbClr val="FFFF00"/>
                </a:solidFill>
              </a:rPr>
              <a:t>oxygen </a:t>
            </a:r>
            <a:r>
              <a:rPr lang="en-US" sz="4000" dirty="0" smtClean="0">
                <a:solidFill>
                  <a:srgbClr val="FFFFFF"/>
                </a:solidFill>
              </a:rPr>
              <a:t>gas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Picture 4" descr="N_O_ratio_sing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24" y="1391119"/>
            <a:ext cx="7030442" cy="527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9144000" cy="4177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31410" y="5510511"/>
            <a:ext cx="1810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Marois+2010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230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2110" y="123488"/>
            <a:ext cx="6209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Additional </a:t>
            </a:r>
            <a:r>
              <a:rPr lang="en-US" sz="3000" dirty="0" smtClean="0">
                <a:solidFill>
                  <a:srgbClr val="FFFF00"/>
                </a:solidFill>
              </a:rPr>
              <a:t>chemical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rgbClr val="FFFF00"/>
                </a:solidFill>
              </a:rPr>
              <a:t>dynamical</a:t>
            </a:r>
            <a:r>
              <a:rPr lang="en-US" sz="3000" dirty="0" smtClean="0"/>
              <a:t> processes to be </a:t>
            </a:r>
            <a:r>
              <a:rPr lang="en-US" sz="3000" dirty="0" smtClean="0">
                <a:solidFill>
                  <a:srgbClr val="FFFF00"/>
                </a:solidFill>
              </a:rPr>
              <a:t>explored</a:t>
            </a:r>
            <a:endParaRPr lang="en-US" sz="30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79385" y="6469371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 descr="paper_tab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43" y="1186190"/>
            <a:ext cx="6829650" cy="52690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72753" y="1924484"/>
            <a:ext cx="206632" cy="1609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72753" y="2290714"/>
            <a:ext cx="206632" cy="1609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566516" y="1917350"/>
            <a:ext cx="379693" cy="325030"/>
            <a:chOff x="7566516" y="1917350"/>
            <a:chExt cx="379693" cy="325030"/>
          </a:xfrm>
          <a:effectLst/>
        </p:grpSpPr>
        <p:cxnSp>
          <p:nvCxnSpPr>
            <p:cNvPr id="8" name="Straight Connector 7"/>
            <p:cNvCxnSpPr/>
            <p:nvPr/>
          </p:nvCxnSpPr>
          <p:spPr>
            <a:xfrm>
              <a:off x="7566516" y="2037094"/>
              <a:ext cx="175652" cy="20528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7738601" y="1917350"/>
              <a:ext cx="207608" cy="31789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566516" y="2290714"/>
            <a:ext cx="379693" cy="325030"/>
            <a:chOff x="7566516" y="1917350"/>
            <a:chExt cx="379693" cy="325030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>
              <a:off x="7566516" y="2037094"/>
              <a:ext cx="175652" cy="20528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7738601" y="1917350"/>
              <a:ext cx="207608" cy="31789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1792110" y="3012724"/>
            <a:ext cx="5774406" cy="48635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92110" y="4168652"/>
            <a:ext cx="5774406" cy="48635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92110" y="5712580"/>
            <a:ext cx="5774406" cy="48635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6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TAKEAWAY POINT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40090"/>
            <a:ext cx="8404578" cy="2802466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Radial drift and viscous gas accretion move the snowline locations inwards. This affects the C/O ratio in gas and dust throughout the disk, and thus has direct implications in shaping the compositions of nascent giant planets.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4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Core Accretion at </a:t>
            </a:r>
            <a:r>
              <a:rPr lang="en-US" dirty="0" smtClean="0">
                <a:solidFill>
                  <a:srgbClr val="FFFF00"/>
                </a:solidFill>
              </a:rPr>
              <a:t>high </a:t>
            </a:r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 rates </a:t>
            </a:r>
            <a:r>
              <a:rPr lang="en-US" dirty="0" smtClean="0"/>
              <a:t>yields </a:t>
            </a:r>
            <a:r>
              <a:rPr lang="en-US" dirty="0" smtClean="0">
                <a:solidFill>
                  <a:srgbClr val="FFFF00"/>
                </a:solidFill>
              </a:rPr>
              <a:t>steady state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Content Placeholder 5" descr="core_acc_sketch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7" b="10717"/>
          <a:stretch>
            <a:fillRect/>
          </a:stretch>
        </p:blipFill>
        <p:spPr>
          <a:xfrm>
            <a:off x="1443031" y="2602893"/>
            <a:ext cx="6376781" cy="3506984"/>
          </a:xfrm>
        </p:spPr>
      </p:pic>
      <p:sp>
        <p:nvSpPr>
          <p:cNvPr id="7" name="TextBox 6"/>
          <p:cNvSpPr txBox="1"/>
          <p:nvPr/>
        </p:nvSpPr>
        <p:spPr>
          <a:xfrm>
            <a:off x="1035958" y="1721289"/>
            <a:ext cx="6410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=&gt; </a:t>
            </a:r>
            <a:r>
              <a:rPr lang="en-US" sz="3600" dirty="0" err="1" smtClean="0">
                <a:solidFill>
                  <a:srgbClr val="FFFF00"/>
                </a:solidFill>
              </a:rPr>
              <a:t>M</a:t>
            </a:r>
            <a:r>
              <a:rPr lang="en-US" sz="3600" baseline="-25000" dirty="0" err="1" smtClean="0">
                <a:solidFill>
                  <a:srgbClr val="FFFF00"/>
                </a:solidFill>
              </a:rPr>
              <a:t>atm</a:t>
            </a:r>
            <a:r>
              <a:rPr lang="en-US" sz="3600" dirty="0" smtClean="0"/>
              <a:t> is a function of </a:t>
            </a:r>
            <a:r>
              <a:rPr lang="en-US" sz="3600" dirty="0" err="1" smtClean="0">
                <a:solidFill>
                  <a:srgbClr val="FFFF00"/>
                </a:solidFill>
              </a:rPr>
              <a:t>M</a:t>
            </a:r>
            <a:r>
              <a:rPr lang="en-US" sz="3600" baseline="-25000" dirty="0" err="1" smtClean="0">
                <a:solidFill>
                  <a:srgbClr val="FFFF00"/>
                </a:solidFill>
              </a:rPr>
              <a:t>core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1937" y="3977348"/>
            <a:ext cx="802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M</a:t>
            </a:r>
            <a:r>
              <a:rPr lang="en-US" sz="2200" baseline="-25000" dirty="0" err="1" smtClean="0"/>
              <a:t>core</a:t>
            </a:r>
            <a:endParaRPr lang="en-US" sz="2200" baseline="-25000" dirty="0"/>
          </a:p>
        </p:txBody>
      </p:sp>
    </p:spTree>
    <p:extLst>
      <p:ext uri="{BB962C8B-B14F-4D97-AF65-F5344CB8AC3E}">
        <p14:creationId xmlns:p14="http://schemas.microsoft.com/office/powerpoint/2010/main" val="320464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47"/>
    </mc:Choice>
    <mc:Fallback xmlns="">
      <p:transition xmlns:p14="http://schemas.microsoft.com/office/powerpoint/2010/main" spd="slow" advTm="5184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50" y="1613647"/>
            <a:ext cx="3558255" cy="5000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ONE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for each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baseline="-250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=&gt; ONE core mass for which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</a:t>
            </a:r>
            <a:r>
              <a:rPr lang="en-US" dirty="0" smtClean="0">
                <a:solidFill>
                  <a:srgbClr val="FFFF00"/>
                </a:solidFill>
              </a:rPr>
              <a:t>“critical core mass”</a:t>
            </a:r>
            <a:endParaRPr lang="en-US" baseline="-25000" dirty="0">
              <a:solidFill>
                <a:srgbClr val="FFFF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668575" y="1716692"/>
            <a:ext cx="5226288" cy="3683182"/>
            <a:chOff x="3668575" y="1204401"/>
            <a:chExt cx="5226288" cy="3683182"/>
          </a:xfrm>
        </p:grpSpPr>
        <p:pic>
          <p:nvPicPr>
            <p:cNvPr id="2" name="Picture 1" descr="acc_cor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575" y="1204401"/>
              <a:ext cx="5226288" cy="368318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183832" y="2827939"/>
              <a:ext cx="753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</a:rPr>
                <a:t>M</a:t>
              </a:r>
              <a:r>
                <a:rPr lang="en-US" sz="1600" baseline="-25000" dirty="0" smtClean="0">
                  <a:solidFill>
                    <a:srgbClr val="FFFFFF"/>
                  </a:solidFill>
                </a:rPr>
                <a:t>core,1</a:t>
              </a:r>
              <a:endParaRPr lang="en-US" sz="16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84086" y="2409558"/>
              <a:ext cx="753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</a:t>
              </a:r>
              <a:r>
                <a:rPr lang="en-US" sz="1400" baseline="-25000" dirty="0" smtClean="0">
                  <a:solidFill>
                    <a:schemeClr val="bg1"/>
                  </a:solidFill>
                </a:rPr>
                <a:t>atm,1</a:t>
              </a:r>
              <a:endParaRPr lang="en-US" sz="1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36805" y="2692086"/>
              <a:ext cx="765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</a:t>
              </a:r>
              <a:r>
                <a:rPr lang="en-US" sz="1600" baseline="-25000" dirty="0" smtClean="0"/>
                <a:t>core,2</a:t>
              </a:r>
              <a:endParaRPr lang="en-US" sz="160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40110" y="1784490"/>
              <a:ext cx="783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M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atm,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5173631" y="3462960"/>
            <a:ext cx="548718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6642" y="342311"/>
            <a:ext cx="6021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High</a:t>
            </a:r>
            <a:r>
              <a:rPr lang="en-US" sz="4000" dirty="0" smtClean="0"/>
              <a:t> </a:t>
            </a:r>
            <a:r>
              <a:rPr lang="en-US" sz="4000" dirty="0" err="1"/>
              <a:t>p</a:t>
            </a:r>
            <a:r>
              <a:rPr lang="en-US" sz="4000" dirty="0" err="1" smtClean="0"/>
              <a:t>lanetesimal</a:t>
            </a:r>
            <a:r>
              <a:rPr lang="en-US" sz="4000" dirty="0" smtClean="0"/>
              <a:t> accretion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6022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757"/>
    </mc:Choice>
    <mc:Fallback xmlns="">
      <p:transition xmlns:p14="http://schemas.microsoft.com/office/powerpoint/2010/main" advTm="1175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4" y="2839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FF00"/>
                </a:solidFill>
              </a:rPr>
              <a:t>not constant </a:t>
            </a:r>
            <a:r>
              <a:rPr lang="en-US" dirty="0" smtClean="0"/>
              <a:t>at a </a:t>
            </a:r>
            <a:r>
              <a:rPr lang="en-US" dirty="0" smtClean="0">
                <a:solidFill>
                  <a:srgbClr val="FFFF00"/>
                </a:solidFill>
              </a:rPr>
              <a:t>given location </a:t>
            </a:r>
            <a:r>
              <a:rPr lang="en-US" dirty="0" smtClean="0"/>
              <a:t>throughout disk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91" y="17074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e.g., Pollack+96, Ikoma+00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30916" y="2520003"/>
            <a:ext cx="7420731" cy="3546287"/>
            <a:chOff x="830916" y="2052080"/>
            <a:chExt cx="7420731" cy="3546287"/>
          </a:xfrm>
        </p:grpSpPr>
        <p:sp>
          <p:nvSpPr>
            <p:cNvPr id="4" name="Rectangle 3"/>
            <p:cNvSpPr/>
            <p:nvPr/>
          </p:nvSpPr>
          <p:spPr>
            <a:xfrm>
              <a:off x="830916" y="2052081"/>
              <a:ext cx="7420731" cy="3546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cc_sketch (2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16" y="2052080"/>
              <a:ext cx="7420731" cy="25107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942074" y="4562854"/>
              <a:ext cx="7200866" cy="837879"/>
              <a:chOff x="830915" y="5095970"/>
              <a:chExt cx="7200866" cy="83787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0915" y="5095970"/>
                <a:ext cx="22375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HIGH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8444" y="5102852"/>
                <a:ext cx="2826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atm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endParaRPr lang="en-US" sz="2400" baseline="-250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goes down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005362" y="5102852"/>
                <a:ext cx="20264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≤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LOW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207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45"/>
    </mc:Choice>
    <mc:Fallback xmlns="">
      <p:transition xmlns:p14="http://schemas.microsoft.com/office/powerpoint/2010/main" spd="slow" advTm="791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4" y="2839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not constant </a:t>
            </a:r>
            <a:r>
              <a:rPr lang="en-US" dirty="0" smtClean="0"/>
              <a:t>at a </a:t>
            </a:r>
            <a:r>
              <a:rPr lang="en-US" dirty="0" smtClean="0">
                <a:solidFill>
                  <a:srgbClr val="FFFF00"/>
                </a:solidFill>
              </a:rPr>
              <a:t>given location </a:t>
            </a:r>
            <a:r>
              <a:rPr lang="en-US" dirty="0" smtClean="0"/>
              <a:t>throughout disk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91" y="17074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e.g., Pollack+96, Ikoma+00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30916" y="2520003"/>
            <a:ext cx="7420731" cy="3546287"/>
            <a:chOff x="830916" y="2052080"/>
            <a:chExt cx="7420731" cy="3546287"/>
          </a:xfrm>
        </p:grpSpPr>
        <p:sp>
          <p:nvSpPr>
            <p:cNvPr id="4" name="Rectangle 3"/>
            <p:cNvSpPr/>
            <p:nvPr/>
          </p:nvSpPr>
          <p:spPr>
            <a:xfrm>
              <a:off x="830916" y="2052081"/>
              <a:ext cx="7420731" cy="3546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cc_sketch (2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16" y="2052080"/>
              <a:ext cx="7420731" cy="25107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942074" y="4562854"/>
              <a:ext cx="5064278" cy="837879"/>
              <a:chOff x="830915" y="5095970"/>
              <a:chExt cx="5064278" cy="83787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0915" y="5095970"/>
                <a:ext cx="22375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HIGH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8444" y="5102852"/>
                <a:ext cx="2826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atm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endParaRPr lang="en-US" sz="2400" baseline="-250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goes down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5016854" y="2304947"/>
            <a:ext cx="3386376" cy="392845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16521" y="5037659"/>
            <a:ext cx="2026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atm</a:t>
            </a:r>
            <a:r>
              <a:rPr lang="en-US" sz="2400" dirty="0" smtClean="0">
                <a:solidFill>
                  <a:srgbClr val="000000"/>
                </a:solidFill>
              </a:rPr>
              <a:t> ≤ </a:t>
            </a:r>
            <a:r>
              <a:rPr lang="en-US" sz="2400" dirty="0" err="1" smtClean="0">
                <a:solidFill>
                  <a:srgbClr val="000000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core</a:t>
            </a:r>
            <a:endParaRPr lang="en-US" sz="2400" baseline="-250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LOW </a:t>
            </a:r>
            <a:r>
              <a:rPr lang="en-US" sz="2400" dirty="0" err="1" smtClean="0">
                <a:solidFill>
                  <a:srgbClr val="000000"/>
                </a:solidFill>
              </a:rPr>
              <a:t>dM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core</a:t>
            </a:r>
            <a:r>
              <a:rPr lang="en-US" sz="2400" dirty="0" smtClean="0">
                <a:solidFill>
                  <a:srgbClr val="000000"/>
                </a:solidFill>
              </a:rPr>
              <a:t>/</a:t>
            </a:r>
            <a:r>
              <a:rPr lang="en-US" sz="2400" dirty="0" err="1" smtClean="0">
                <a:solidFill>
                  <a:srgbClr val="000000"/>
                </a:solidFill>
              </a:rPr>
              <a:t>dt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0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45"/>
    </mc:Choice>
    <mc:Fallback xmlns="">
      <p:transition xmlns:p14="http://schemas.microsoft.com/office/powerpoint/2010/main" spd="slow" advTm="791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35644</TotalTime>
  <Words>1503</Words>
  <Application>Microsoft Macintosh PowerPoint</Application>
  <PresentationFormat>On-screen Show (4:3)</PresentationFormat>
  <Paragraphs>249</Paragraphs>
  <Slides>51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 Black </vt:lpstr>
      <vt:lpstr>Giant Planet Formation and Snowlines in Protoplanetary Disks</vt:lpstr>
      <vt:lpstr>Core Accretion Model</vt:lpstr>
      <vt:lpstr>Minimum Core Masses for Giant Planet Formation</vt:lpstr>
      <vt:lpstr>Giant planet formation requires fast core growth</vt:lpstr>
      <vt:lpstr>PowerPoint Presentation</vt:lpstr>
      <vt:lpstr>Core Accretion at high planetesimal accretion rates yields steady state</vt:lpstr>
      <vt:lpstr>PowerPoint Presentation</vt:lpstr>
      <vt:lpstr>Planetesimal accretion is not constant at a given location throughout disk life</vt:lpstr>
      <vt:lpstr>Planetesimal accretion is not constant at a given location throughout disk life</vt:lpstr>
      <vt:lpstr>PowerPoint Presentation</vt:lpstr>
      <vt:lpstr>PowerPoint Presentation</vt:lpstr>
      <vt:lpstr>PowerPoint Presentation</vt:lpstr>
      <vt:lpstr>Model Assumptions</vt:lpstr>
      <vt:lpstr>Static profiles connected by global cooling equation  </vt:lpstr>
      <vt:lpstr>PowerPoint Presentation</vt:lpstr>
      <vt:lpstr>PowerPoint Presentation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Variations in       due to non-ideal EOS effects INCREASE Mcrit</vt:lpstr>
      <vt:lpstr>PowerPoint Presentation</vt:lpstr>
      <vt:lpstr>PowerPoint Presentation</vt:lpstr>
      <vt:lpstr>Grain growth opacity DECREASES Mcrit</vt:lpstr>
      <vt:lpstr>Grain growth opacity DECREASES Mcrit</vt:lpstr>
      <vt:lpstr>Coagulation p=2.5 may decrease Mcrit by up to one order of magnitude!</vt:lpstr>
      <vt:lpstr>Summary of Part I</vt:lpstr>
      <vt:lpstr>Core Accretion Model</vt:lpstr>
      <vt:lpstr>Snowline Locations in Protoplanetary Disks and  C/O ratios</vt:lpstr>
      <vt:lpstr>BASIC IDEA</vt:lpstr>
      <vt:lpstr>Disk structure is complex!</vt:lpstr>
      <vt:lpstr>Volatile compounds have been detected in protoplanetary disks</vt:lpstr>
      <vt:lpstr>Snowlines of volatile molecules have been detected in disks</vt:lpstr>
      <vt:lpstr>C/O ratio is an important signature of atmospheric chemistry </vt:lpstr>
      <vt:lpstr>Some giant planets may have C/O ratios different from the stellar value of 0.54 </vt:lpstr>
      <vt:lpstr>WHY?</vt:lpstr>
      <vt:lpstr>PowerPoint Presentation</vt:lpstr>
      <vt:lpstr>Understand how radial drift and gas accretion affect snowline locations, and thus the C/O ratio in gas and dust throughout the disk</vt:lpstr>
      <vt:lpstr>Radial drift of solids</vt:lpstr>
      <vt:lpstr>Gas disk accretes onto the central star</vt:lpstr>
      <vt:lpstr>Timescales for desorption, radial drift and gas accretion ARE comparable</vt:lpstr>
      <vt:lpstr>Radial drift affects snowline location</vt:lpstr>
      <vt:lpstr>We determined upper limits for the C/O ratio across the disk</vt:lpstr>
      <vt:lpstr>The desorption distance for transition disks agrees with observations</vt:lpstr>
      <vt:lpstr>Summary of Part II</vt:lpstr>
      <vt:lpstr>NEXT STEPS</vt:lpstr>
      <vt:lpstr>N/O ratios may be used as tracers of disk chemistry</vt:lpstr>
      <vt:lpstr>Nitrogen gas is highly abundant compared to oxygen gas</vt:lpstr>
      <vt:lpstr>PowerPoint Presentation</vt:lpstr>
      <vt:lpstr>TAKEAWAY POINT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Minimum Core Mass for Giant Planet Formation</dc:title>
  <dc:creator>Ana-Maria Piso</dc:creator>
  <cp:lastModifiedBy>Ana-Maria Piso</cp:lastModifiedBy>
  <cp:revision>323</cp:revision>
  <dcterms:created xsi:type="dcterms:W3CDTF">2013-05-20T23:08:21Z</dcterms:created>
  <dcterms:modified xsi:type="dcterms:W3CDTF">2015-09-30T02:35:22Z</dcterms:modified>
</cp:coreProperties>
</file>