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2" r:id="rId3"/>
    <p:sldId id="384" r:id="rId4"/>
    <p:sldId id="385" r:id="rId5"/>
    <p:sldId id="386" r:id="rId6"/>
    <p:sldId id="387" r:id="rId7"/>
    <p:sldId id="319" r:id="rId8"/>
    <p:sldId id="388" r:id="rId9"/>
    <p:sldId id="362" r:id="rId10"/>
    <p:sldId id="389" r:id="rId11"/>
    <p:sldId id="390" r:id="rId12"/>
    <p:sldId id="391" r:id="rId13"/>
    <p:sldId id="392" r:id="rId14"/>
    <p:sldId id="393" r:id="rId15"/>
    <p:sldId id="394" r:id="rId16"/>
    <p:sldId id="395" r:id="rId17"/>
    <p:sldId id="380" r:id="rId18"/>
    <p:sldId id="396" r:id="rId19"/>
    <p:sldId id="398" r:id="rId20"/>
    <p:sldId id="397" r:id="rId21"/>
    <p:sldId id="400" r:id="rId22"/>
    <p:sldId id="322" r:id="rId23"/>
    <p:sldId id="399" r:id="rId24"/>
    <p:sldId id="3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92"/>
            <p14:sldId id="384"/>
            <p14:sldId id="385"/>
            <p14:sldId id="386"/>
            <p14:sldId id="387"/>
            <p14:sldId id="319"/>
            <p14:sldId id="388"/>
            <p14:sldId id="362"/>
          </p14:sldIdLst>
        </p14:section>
        <p14:section name="Untitled Section" id="{E95DD4B7-C620-3B47-BD4C-68460915B0CF}">
          <p14:sldIdLst>
            <p14:sldId id="389"/>
            <p14:sldId id="390"/>
            <p14:sldId id="391"/>
            <p14:sldId id="392"/>
            <p14:sldId id="393"/>
            <p14:sldId id="394"/>
            <p14:sldId id="395"/>
            <p14:sldId id="380"/>
            <p14:sldId id="396"/>
            <p14:sldId id="398"/>
            <p14:sldId id="397"/>
            <p14:sldId id="400"/>
            <p14:sldId id="322"/>
            <p14:sldId id="399"/>
            <p14:sldId id="3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424" autoAdjust="0"/>
  </p:normalViewPr>
  <p:slideViewPr>
    <p:cSldViewPr snapToGrid="0" snapToObjects="1">
      <p:cViewPr>
        <p:scale>
          <a:sx n="94" d="100"/>
          <a:sy n="94" d="100"/>
        </p:scale>
        <p:origin x="-136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while and make the</a:t>
            </a:r>
            <a:r>
              <a:rPr lang="en-US" baseline="0" dirty="0" smtClean="0"/>
              <a:t> figure </a:t>
            </a:r>
            <a:r>
              <a:rPr lang="en-US" dirty="0" smtClean="0"/>
              <a:t>bigger.</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8124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a:bodyPr>
          <a:lstStyle/>
          <a:p>
            <a:r>
              <a:rPr lang="en-US" dirty="0" smtClean="0">
                <a:solidFill>
                  <a:srgbClr val="FFFF00"/>
                </a:solidFill>
              </a:rPr>
              <a:t>&lt;Title In Progress&gt;</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fontScale="55000" lnSpcReduction="20000"/>
          </a:bodyPr>
          <a:lstStyle/>
          <a:p>
            <a:r>
              <a:rPr lang="en-US" sz="5500" dirty="0" smtClean="0"/>
              <a:t>Ana-Maria Piso</a:t>
            </a:r>
          </a:p>
          <a:p>
            <a:endParaRPr lang="en-US" sz="3800" dirty="0" smtClean="0"/>
          </a:p>
          <a:p>
            <a:r>
              <a:rPr lang="en-US" sz="4000" dirty="0" smtClean="0"/>
              <a:t>Advisor: Karin </a:t>
            </a:r>
            <a:r>
              <a:rPr lang="en-US" sz="4000" dirty="0" err="1" smtClean="0"/>
              <a:t>Öberg</a:t>
            </a:r>
            <a:endParaRPr lang="en-US" sz="4000" dirty="0" smtClean="0"/>
          </a:p>
          <a:p>
            <a:r>
              <a:rPr lang="en-US" sz="4000" dirty="0" smtClean="0"/>
              <a:t>Collaborators: Ruth Murray-Clay, </a:t>
            </a:r>
            <a:r>
              <a:rPr lang="en-US" sz="4000" dirty="0" err="1" smtClean="0"/>
              <a:t>Til</a:t>
            </a:r>
            <a:r>
              <a:rPr lang="en-US" sz="4000" dirty="0" smtClean="0"/>
              <a:t> </a:t>
            </a:r>
            <a:r>
              <a:rPr lang="en-US" sz="4000" dirty="0" err="1" smtClean="0"/>
              <a:t>Birnstiel</a:t>
            </a:r>
            <a:r>
              <a:rPr lang="en-US" sz="4000" dirty="0" smtClean="0"/>
              <a:t>, </a:t>
            </a:r>
            <a:r>
              <a:rPr lang="en-US" sz="4000" dirty="0" err="1" smtClean="0"/>
              <a:t>Jamila</a:t>
            </a:r>
            <a:r>
              <a:rPr lang="en-US" sz="4000" dirty="0" smtClean="0"/>
              <a:t> </a:t>
            </a:r>
            <a:r>
              <a:rPr lang="en-US" sz="4000" dirty="0" err="1" smtClean="0"/>
              <a:t>Pegues</a:t>
            </a:r>
            <a:endParaRPr lang="en-US" sz="4000" dirty="0" smtClean="0"/>
          </a:p>
          <a:p>
            <a:r>
              <a:rPr lang="en-US" sz="4000" dirty="0" smtClean="0"/>
              <a:t>Thesis Advisory Committee: Matthew Holman, Sean Andrews, </a:t>
            </a:r>
            <a:r>
              <a:rPr lang="en-US" sz="4000" dirty="0" err="1" smtClean="0"/>
              <a:t>Dimitar</a:t>
            </a:r>
            <a:r>
              <a:rPr lang="en-US" sz="4000" dirty="0" smtClean="0"/>
              <a:t> </a:t>
            </a:r>
            <a:r>
              <a:rPr lang="en-US" sz="4000" dirty="0" err="1" smtClean="0"/>
              <a:t>Sasselov</a:t>
            </a:r>
            <a:endParaRPr lang="en-US" sz="4000" dirty="0" smtClean="0"/>
          </a:p>
        </p:txBody>
      </p:sp>
      <p:sp>
        <p:nvSpPr>
          <p:cNvPr id="6" name="TextBox 5"/>
          <p:cNvSpPr txBox="1"/>
          <p:nvPr/>
        </p:nvSpPr>
        <p:spPr>
          <a:xfrm>
            <a:off x="2255468" y="5261931"/>
            <a:ext cx="4788102" cy="646331"/>
          </a:xfrm>
          <a:prstGeom prst="rect">
            <a:avLst/>
          </a:prstGeom>
          <a:noFill/>
        </p:spPr>
        <p:txBody>
          <a:bodyPr wrap="square" rtlCol="0">
            <a:spAutoFit/>
          </a:bodyPr>
          <a:lstStyle/>
          <a:p>
            <a:r>
              <a:rPr lang="en-US" dirty="0" smtClean="0">
                <a:solidFill>
                  <a:srgbClr val="FFFF00"/>
                </a:solidFill>
              </a:rPr>
              <a:t>TAC Meeting Presentation: March 9</a:t>
            </a:r>
            <a:r>
              <a:rPr lang="en-US" baseline="30000" dirty="0" smtClean="0">
                <a:solidFill>
                  <a:srgbClr val="FFFF00"/>
                </a:solidFill>
              </a:rPr>
              <a:t>th</a:t>
            </a:r>
            <a:r>
              <a:rPr lang="en-US" dirty="0" smtClean="0">
                <a:solidFill>
                  <a:srgbClr val="FFFF00"/>
                </a:solidFill>
              </a:rPr>
              <a:t> , 2016</a:t>
            </a:r>
          </a:p>
          <a:p>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4281688" y="6310521"/>
            <a:ext cx="3269817"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Birnstiel</a:t>
            </a:r>
            <a:r>
              <a:rPr lang="en-US" sz="1400" dirty="0" smtClean="0">
                <a:solidFill>
                  <a:schemeClr val="bg1"/>
                </a:solidFill>
              </a:rPr>
              <a:t>, Murray-Clay  (2015)</a:t>
            </a:r>
            <a:endParaRPr lang="en-US" sz="1400" dirty="0">
              <a:solidFill>
                <a:schemeClr val="bg1"/>
              </a:solidFill>
            </a:endParaRPr>
          </a:p>
        </p:txBody>
      </p:sp>
    </p:spTree>
    <p:extLst>
      <p:ext uri="{BB962C8B-B14F-4D97-AF65-F5344CB8AC3E}">
        <p14:creationId xmlns:p14="http://schemas.microsoft.com/office/powerpoint/2010/main" val="289500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33"/>
            <a:ext cx="8229600" cy="1143000"/>
          </a:xfrm>
        </p:spPr>
        <p:txBody>
          <a:bodyPr/>
          <a:lstStyle/>
          <a:p>
            <a:r>
              <a:rPr lang="en-US" dirty="0" smtClean="0"/>
              <a:t>More volatile snowlines in disks</a:t>
            </a:r>
            <a:endParaRPr lang="en-US" dirty="0"/>
          </a:p>
        </p:txBody>
      </p:sp>
      <p:pic>
        <p:nvPicPr>
          <p:cNvPr id="4" name="Picture 3" descr="CNO_and_snowlines_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077038"/>
            <a:ext cx="8745602" cy="5623908"/>
          </a:xfrm>
          <a:prstGeom prst="rect">
            <a:avLst/>
          </a:prstGeom>
        </p:spPr>
      </p:pic>
      <p:sp>
        <p:nvSpPr>
          <p:cNvPr id="5" name="TextBox 4"/>
          <p:cNvSpPr txBox="1"/>
          <p:nvPr/>
        </p:nvSpPr>
        <p:spPr>
          <a:xfrm>
            <a:off x="6228906"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248344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a:bodyPr>
          <a:lstStyle/>
          <a:p>
            <a:r>
              <a:rPr lang="en-US" sz="3000" dirty="0">
                <a:solidFill>
                  <a:srgbClr val="FFFF00"/>
                </a:solidFill>
              </a:rPr>
              <a:t>Expected abundances</a:t>
            </a:r>
            <a:r>
              <a:rPr lang="en-US" sz="3000" dirty="0"/>
              <a:t> of </a:t>
            </a:r>
            <a:r>
              <a:rPr lang="en-US" sz="3000" dirty="0">
                <a:solidFill>
                  <a:srgbClr val="FFFF00"/>
                </a:solidFill>
              </a:rPr>
              <a:t>CH4</a:t>
            </a:r>
            <a:r>
              <a:rPr lang="en-US" sz="3000" dirty="0"/>
              <a:t> do not change </a:t>
            </a:r>
            <a:r>
              <a:rPr lang="en-US" sz="3000" dirty="0">
                <a:solidFill>
                  <a:srgbClr val="FFFF00"/>
                </a:solidFill>
              </a:rPr>
              <a:t>C/O</a:t>
            </a:r>
            <a:r>
              <a:rPr lang="en-US" sz="3000" dirty="0"/>
              <a:t> results significantly</a:t>
            </a:r>
          </a:p>
        </p:txBody>
      </p:sp>
      <p:pic>
        <p:nvPicPr>
          <p:cNvPr id="4" name="Picture 3" descr="C_O_ratio_CH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24" y="1172160"/>
            <a:ext cx="3657600" cy="5486400"/>
          </a:xfrm>
          <a:prstGeom prst="rect">
            <a:avLst/>
          </a:prstGeom>
        </p:spPr>
      </p:pic>
      <p:sp>
        <p:nvSpPr>
          <p:cNvPr id="5" name="TextBox 4"/>
          <p:cNvSpPr txBox="1"/>
          <p:nvPr/>
        </p:nvSpPr>
        <p:spPr>
          <a:xfrm>
            <a:off x="3780260"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8163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58"/>
            <a:ext cx="8229600" cy="1143000"/>
          </a:xfrm>
        </p:spPr>
        <p:txBody>
          <a:bodyPr>
            <a:normAutofit/>
          </a:bodyPr>
          <a:lstStyle/>
          <a:p>
            <a:r>
              <a:rPr lang="en-US" sz="3000" dirty="0">
                <a:solidFill>
                  <a:srgbClr val="FFFF00"/>
                </a:solidFill>
              </a:rPr>
              <a:t>N/O ratios </a:t>
            </a:r>
            <a:r>
              <a:rPr lang="en-US" sz="3000" dirty="0"/>
              <a:t>may be used as </a:t>
            </a:r>
            <a:r>
              <a:rPr lang="en-US" sz="3000" dirty="0">
                <a:solidFill>
                  <a:srgbClr val="FFFF00"/>
                </a:solidFill>
              </a:rPr>
              <a:t>tracers </a:t>
            </a:r>
            <a:r>
              <a:rPr lang="en-US" sz="3000" dirty="0">
                <a:solidFill>
                  <a:srgbClr val="FFFFFF"/>
                </a:solidFill>
              </a:rPr>
              <a:t>of </a:t>
            </a:r>
            <a:r>
              <a:rPr lang="en-US" sz="3000" dirty="0">
                <a:solidFill>
                  <a:srgbClr val="FFFF00"/>
                </a:solidFill>
              </a:rPr>
              <a:t>atmospheric chemistry</a:t>
            </a:r>
            <a:endParaRPr lang="en-US" sz="3000" dirty="0"/>
          </a:p>
        </p:txBody>
      </p:sp>
      <p:pic>
        <p:nvPicPr>
          <p:cNvPr id="4" name="Picture 3" descr="N_O_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47" y="1134838"/>
            <a:ext cx="3701733" cy="5552599"/>
          </a:xfrm>
          <a:prstGeom prst="rect">
            <a:avLst/>
          </a:prstGeom>
        </p:spPr>
      </p:pic>
      <p:sp>
        <p:nvSpPr>
          <p:cNvPr id="5" name="TextBox 4"/>
          <p:cNvSpPr txBox="1"/>
          <p:nvPr/>
        </p:nvSpPr>
        <p:spPr>
          <a:xfrm>
            <a:off x="3874844" y="641860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14489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normAutofit/>
          </a:bodyPr>
          <a:lstStyle/>
          <a:p>
            <a:r>
              <a:rPr lang="en-US" sz="3000" dirty="0" smtClean="0">
                <a:solidFill>
                  <a:srgbClr val="FFFF00"/>
                </a:solidFill>
              </a:rPr>
              <a:t>Disk dynamics </a:t>
            </a:r>
            <a:r>
              <a:rPr lang="en-US" sz="3000" dirty="0" smtClean="0"/>
              <a:t>and </a:t>
            </a:r>
            <a:r>
              <a:rPr lang="en-US" sz="3000" dirty="0" smtClean="0">
                <a:solidFill>
                  <a:srgbClr val="FFFF00"/>
                </a:solidFill>
              </a:rPr>
              <a:t>ice morphology </a:t>
            </a:r>
            <a:r>
              <a:rPr lang="en-US" sz="3000" dirty="0" smtClean="0"/>
              <a:t>may change the </a:t>
            </a:r>
            <a:r>
              <a:rPr lang="en-US" sz="3000" dirty="0" smtClean="0">
                <a:solidFill>
                  <a:srgbClr val="FFFF00"/>
                </a:solidFill>
              </a:rPr>
              <a:t>CO</a:t>
            </a:r>
            <a:r>
              <a:rPr lang="en-US" sz="3000" dirty="0" smtClean="0"/>
              <a:t> and </a:t>
            </a:r>
            <a:r>
              <a:rPr lang="en-US" sz="3000" dirty="0" smtClean="0">
                <a:solidFill>
                  <a:srgbClr val="FFFF00"/>
                </a:solidFill>
              </a:rPr>
              <a:t>N</a:t>
            </a:r>
            <a:r>
              <a:rPr lang="en-US" sz="3000" baseline="-25000" dirty="0" smtClean="0">
                <a:solidFill>
                  <a:srgbClr val="FFFF00"/>
                </a:solidFill>
              </a:rPr>
              <a:t>2</a:t>
            </a:r>
            <a:r>
              <a:rPr lang="en-US" sz="3000" dirty="0" smtClean="0"/>
              <a:t> snowline locations by a </a:t>
            </a:r>
            <a:r>
              <a:rPr lang="en-US" sz="3000" dirty="0" smtClean="0">
                <a:solidFill>
                  <a:srgbClr val="FFFF00"/>
                </a:solidFill>
              </a:rPr>
              <a:t>factor of 7</a:t>
            </a:r>
            <a:r>
              <a:rPr lang="en-US" sz="3000" dirty="0" smtClean="0"/>
              <a:t>!</a:t>
            </a:r>
            <a:endParaRPr lang="en-US" sz="3000" baseline="-25000" dirty="0"/>
          </a:p>
        </p:txBody>
      </p:sp>
      <p:pic>
        <p:nvPicPr>
          <p:cNvPr id="4" name="Picture 3" descr="C_O_water_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8" y="1337580"/>
            <a:ext cx="4306188" cy="3444950"/>
          </a:xfrm>
          <a:prstGeom prst="rect">
            <a:avLst/>
          </a:prstGeom>
        </p:spPr>
      </p:pic>
      <p:pic>
        <p:nvPicPr>
          <p:cNvPr id="5" name="Picture 4" descr="N_O_water_i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446" y="3208019"/>
            <a:ext cx="4444146" cy="3555317"/>
          </a:xfrm>
          <a:prstGeom prst="rect">
            <a:avLst/>
          </a:prstGeom>
        </p:spPr>
      </p:pic>
      <p:sp>
        <p:nvSpPr>
          <p:cNvPr id="6" name="TextBox 5"/>
          <p:cNvSpPr txBox="1"/>
          <p:nvPr/>
        </p:nvSpPr>
        <p:spPr>
          <a:xfrm>
            <a:off x="6402623" y="6460495"/>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
        <p:nvSpPr>
          <p:cNvPr id="7" name="TextBox 6"/>
          <p:cNvSpPr txBox="1"/>
          <p:nvPr/>
        </p:nvSpPr>
        <p:spPr>
          <a:xfrm>
            <a:off x="1848832" y="4474753"/>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630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Results</a:t>
            </a:r>
            <a:endParaRPr lang="en-US" dirty="0"/>
          </a:p>
        </p:txBody>
      </p:sp>
      <p:sp>
        <p:nvSpPr>
          <p:cNvPr id="3" name="Content Placeholder 2"/>
          <p:cNvSpPr>
            <a:spLocks noGrp="1"/>
          </p:cNvSpPr>
          <p:nvPr>
            <p:ph idx="1"/>
          </p:nvPr>
        </p:nvSpPr>
        <p:spPr>
          <a:xfrm>
            <a:off x="457200" y="1600200"/>
            <a:ext cx="8229600" cy="2061003"/>
          </a:xfrm>
          <a:solidFill>
            <a:srgbClr val="FFFF00"/>
          </a:solidFill>
          <a:ln w="63500">
            <a:solidFill>
              <a:srgbClr val="0000FF"/>
            </a:solidFill>
          </a:ln>
        </p:spPr>
        <p:txBody>
          <a:bodyPr/>
          <a:lstStyle/>
          <a:p>
            <a:pPr marL="0" indent="0" algn="ctr">
              <a:buNone/>
            </a:pPr>
            <a:r>
              <a:rPr lang="en-US" dirty="0" smtClean="0">
                <a:solidFill>
                  <a:schemeClr val="bg1"/>
                </a:solidFill>
              </a:rPr>
              <a:t>Gas phase N/O ratios are highly enhanced throughout most of the disk compared to the average value, and more enhanced than the C/O ratio</a:t>
            </a:r>
          </a:p>
          <a:p>
            <a:pPr marL="514350" indent="-514350" algn="ctr">
              <a:buFont typeface="+mj-lt"/>
              <a:buAutoNum type="arabicPeriod"/>
            </a:pPr>
            <a:endParaRPr lang="en-US" dirty="0" smtClean="0"/>
          </a:p>
        </p:txBody>
      </p:sp>
      <p:sp>
        <p:nvSpPr>
          <p:cNvPr id="4" name="TextBox 3"/>
          <p:cNvSpPr txBox="1"/>
          <p:nvPr/>
        </p:nvSpPr>
        <p:spPr>
          <a:xfrm>
            <a:off x="457200" y="4282661"/>
            <a:ext cx="8229599" cy="1846659"/>
          </a:xfrm>
          <a:prstGeom prst="rect">
            <a:avLst/>
          </a:prstGeom>
          <a:solidFill>
            <a:srgbClr val="FFFF00"/>
          </a:solidFill>
          <a:ln w="63500">
            <a:solidFill>
              <a:srgbClr val="0000FF"/>
            </a:solidFill>
          </a:ln>
        </p:spPr>
        <p:txBody>
          <a:bodyPr wrap="square" rtlCol="0">
            <a:spAutoFit/>
          </a:bodyPr>
          <a:lstStyle/>
          <a:p>
            <a:pPr algn="ctr"/>
            <a:r>
              <a:rPr lang="en-US" sz="3200" dirty="0">
                <a:solidFill>
                  <a:srgbClr val="000000"/>
                </a:solidFill>
              </a:rPr>
              <a:t>The locations of the CO and N</a:t>
            </a:r>
            <a:r>
              <a:rPr lang="en-US" sz="3200" baseline="-25000" dirty="0">
                <a:solidFill>
                  <a:srgbClr val="000000"/>
                </a:solidFill>
              </a:rPr>
              <a:t>2</a:t>
            </a:r>
            <a:r>
              <a:rPr lang="en-US" sz="3200" dirty="0">
                <a:solidFill>
                  <a:srgbClr val="000000"/>
                </a:solidFill>
              </a:rPr>
              <a:t> snowlines are highly uncertain and can span several tens of AU due to disk dynamics and ice morphology</a:t>
            </a:r>
          </a:p>
          <a:p>
            <a:pPr algn="ctr"/>
            <a:endParaRPr lang="en-US" dirty="0"/>
          </a:p>
        </p:txBody>
      </p:sp>
    </p:spTree>
    <p:extLst>
      <p:ext uri="{BB962C8B-B14F-4D97-AF65-F5344CB8AC3E}">
        <p14:creationId xmlns:p14="http://schemas.microsoft.com/office/powerpoint/2010/main" val="35674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solidFill>
                  <a:srgbClr val="FFFF00"/>
                </a:solidFill>
              </a:rPr>
              <a:t>Next </a:t>
            </a:r>
            <a:r>
              <a:rPr lang="en-US" dirty="0">
                <a:solidFill>
                  <a:srgbClr val="FFFF00"/>
                </a:solidFill>
              </a:rPr>
              <a:t>S</a:t>
            </a:r>
            <a:r>
              <a:rPr lang="en-US" dirty="0" smtClean="0">
                <a:solidFill>
                  <a:srgbClr val="FFFF00"/>
                </a:solidFill>
              </a:rPr>
              <a:t>teps and Proposed Defense Timeline</a:t>
            </a:r>
            <a:endParaRPr lang="en-US" dirty="0">
              <a:solidFill>
                <a:srgbClr val="FFFF00"/>
              </a:solidFill>
            </a:endParaRPr>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98357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4222"/>
            <a:ext cx="8229600" cy="5376334"/>
          </a:xfrm>
        </p:spPr>
        <p:txBody>
          <a:bodyPr>
            <a:normAutofit lnSpcReduction="10000"/>
          </a:bodyPr>
          <a:lstStyle/>
          <a:p>
            <a:pPr marL="342900" lvl="1" indent="-342900">
              <a:buFont typeface="Arial" pitchFamily="34" charset="0"/>
              <a:buChar char="•"/>
            </a:pPr>
            <a:r>
              <a:rPr lang="en-US" dirty="0"/>
              <a:t>Calculate the C/N/O ratios self-</a:t>
            </a:r>
            <a:r>
              <a:rPr lang="en-US" dirty="0" smtClean="0"/>
              <a:t>consistently</a:t>
            </a:r>
          </a:p>
          <a:p>
            <a:pPr marL="742950" lvl="2" indent="-342900"/>
            <a:r>
              <a:rPr lang="en-US" sz="2800" dirty="0" smtClean="0">
                <a:solidFill>
                  <a:srgbClr val="FFFFFF"/>
                </a:solidFill>
              </a:rPr>
              <a:t>Basic </a:t>
            </a:r>
            <a:r>
              <a:rPr lang="en-US" sz="2800" dirty="0">
                <a:solidFill>
                  <a:srgbClr val="FFFFFF"/>
                </a:solidFill>
              </a:rPr>
              <a:t>idea: treat each species in </a:t>
            </a:r>
            <a:r>
              <a:rPr lang="en-US" sz="2800" dirty="0">
                <a:solidFill>
                  <a:srgbClr val="FFFF00"/>
                </a:solidFill>
              </a:rPr>
              <a:t>gaseous</a:t>
            </a:r>
            <a:r>
              <a:rPr lang="en-US" sz="2800" dirty="0">
                <a:solidFill>
                  <a:srgbClr val="FFFFFF"/>
                </a:solidFill>
              </a:rPr>
              <a:t> and </a:t>
            </a:r>
            <a:r>
              <a:rPr lang="en-US" sz="2800" dirty="0">
                <a:solidFill>
                  <a:srgbClr val="FFFF00"/>
                </a:solidFill>
              </a:rPr>
              <a:t>solid</a:t>
            </a:r>
            <a:r>
              <a:rPr lang="en-US" sz="2800" dirty="0">
                <a:solidFill>
                  <a:srgbClr val="FFFFFF"/>
                </a:solidFill>
              </a:rPr>
              <a:t> form as </a:t>
            </a:r>
            <a:r>
              <a:rPr lang="en-US" sz="2800" dirty="0">
                <a:solidFill>
                  <a:srgbClr val="FFFF00"/>
                </a:solidFill>
              </a:rPr>
              <a:t>two fluids that are interchanging </a:t>
            </a:r>
            <a:r>
              <a:rPr lang="en-US" sz="2800" dirty="0">
                <a:solidFill>
                  <a:srgbClr val="FFFFFF"/>
                </a:solidFill>
              </a:rPr>
              <a:t>and use </a:t>
            </a:r>
            <a:r>
              <a:rPr lang="en-US" sz="2800" dirty="0">
                <a:solidFill>
                  <a:srgbClr val="FFFF00"/>
                </a:solidFill>
              </a:rPr>
              <a:t>advection-like equations </a:t>
            </a:r>
            <a:r>
              <a:rPr lang="en-US" sz="2800" dirty="0">
                <a:solidFill>
                  <a:srgbClr val="FFFFFF"/>
                </a:solidFill>
              </a:rPr>
              <a:t>to solve for their separate time-dependent </a:t>
            </a:r>
            <a:r>
              <a:rPr lang="en-US" sz="2800" dirty="0" smtClean="0">
                <a:solidFill>
                  <a:srgbClr val="FFFFFF"/>
                </a:solidFill>
              </a:rPr>
              <a:t>abundance</a:t>
            </a:r>
          </a:p>
          <a:p>
            <a:pPr marL="742950" lvl="2" indent="-342900"/>
            <a:r>
              <a:rPr lang="en-US" sz="2800" dirty="0" smtClean="0">
                <a:solidFill>
                  <a:srgbClr val="FFFF00"/>
                </a:solidFill>
              </a:rPr>
              <a:t>Preliminary results expected BEFORE defense</a:t>
            </a:r>
            <a:endParaRPr lang="en-US" sz="2800" dirty="0">
              <a:solidFill>
                <a:srgbClr val="FFFF00"/>
              </a:solidFill>
            </a:endParaRPr>
          </a:p>
          <a:p>
            <a:pPr lvl="2">
              <a:buFont typeface="Arial"/>
              <a:buChar char="•"/>
            </a:pPr>
            <a:endParaRPr lang="en-US" sz="2800" dirty="0"/>
          </a:p>
          <a:p>
            <a:r>
              <a:rPr lang="en-US" dirty="0"/>
              <a:t>Incorporate </a:t>
            </a:r>
            <a:r>
              <a:rPr lang="en-US" dirty="0" smtClean="0"/>
              <a:t>simple chemical </a:t>
            </a:r>
            <a:r>
              <a:rPr lang="en-US" dirty="0"/>
              <a:t>evolution in radial drift </a:t>
            </a:r>
            <a:r>
              <a:rPr lang="en-US" dirty="0" smtClean="0"/>
              <a:t>model</a:t>
            </a:r>
          </a:p>
          <a:p>
            <a:pPr lvl="1">
              <a:buFont typeface="Arial"/>
              <a:buChar char="•"/>
            </a:pPr>
            <a:r>
              <a:rPr lang="en-US" dirty="0" smtClean="0"/>
              <a:t>Collaboration with </a:t>
            </a:r>
            <a:r>
              <a:rPr lang="en-US" dirty="0" err="1" smtClean="0"/>
              <a:t>Ilse</a:t>
            </a:r>
            <a:r>
              <a:rPr lang="en-US" dirty="0" smtClean="0"/>
              <a:t> </a:t>
            </a:r>
            <a:r>
              <a:rPr lang="en-US" dirty="0" err="1" smtClean="0"/>
              <a:t>Cleeves</a:t>
            </a:r>
            <a:endParaRPr lang="en-US" dirty="0" smtClean="0"/>
          </a:p>
          <a:p>
            <a:pPr lvl="1">
              <a:buFont typeface="Arial"/>
              <a:buChar char="•"/>
            </a:pPr>
            <a:r>
              <a:rPr lang="en-US" dirty="0" smtClean="0">
                <a:solidFill>
                  <a:srgbClr val="FFFF00"/>
                </a:solidFill>
              </a:rPr>
              <a:t>Results expected AFTER defense</a:t>
            </a:r>
            <a:endParaRPr lang="en-US" dirty="0">
              <a:solidFill>
                <a:srgbClr val="FFFF00"/>
              </a:solidFill>
            </a:endParaRPr>
          </a:p>
          <a:p>
            <a:endParaRPr lang="en-US" dirty="0"/>
          </a:p>
        </p:txBody>
      </p:sp>
      <p:sp>
        <p:nvSpPr>
          <p:cNvPr id="4" name="Title 1"/>
          <p:cNvSpPr>
            <a:spLocks noGrp="1"/>
          </p:cNvSpPr>
          <p:nvPr>
            <p:ph type="title"/>
          </p:nvPr>
        </p:nvSpPr>
        <p:spPr>
          <a:xfrm>
            <a:off x="457200" y="0"/>
            <a:ext cx="8229600" cy="1143000"/>
          </a:xfrm>
        </p:spPr>
        <p:txBody>
          <a:bodyPr/>
          <a:lstStyle/>
          <a:p>
            <a:r>
              <a:rPr lang="en-US" dirty="0" smtClean="0"/>
              <a:t>Next Steps</a:t>
            </a:r>
            <a:endParaRPr lang="en-US" dirty="0"/>
          </a:p>
        </p:txBody>
      </p:sp>
    </p:spTree>
    <p:extLst>
      <p:ext uri="{BB962C8B-B14F-4D97-AF65-F5344CB8AC3E}">
        <p14:creationId xmlns:p14="http://schemas.microsoft.com/office/powerpoint/2010/main" val="17683684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 </a:t>
            </a:r>
            <a:endParaRPr lang="en-US" dirty="0"/>
          </a:p>
        </p:txBody>
      </p:sp>
      <p:sp>
        <p:nvSpPr>
          <p:cNvPr id="3" name="Content Placeholder 2"/>
          <p:cNvSpPr>
            <a:spLocks noGrp="1"/>
          </p:cNvSpPr>
          <p:nvPr>
            <p:ph idx="1"/>
          </p:nvPr>
        </p:nvSpPr>
        <p:spPr/>
        <p:txBody>
          <a:bodyPr>
            <a:normAutofit/>
          </a:bodyPr>
          <a:lstStyle/>
          <a:p>
            <a:pPr marL="0" indent="0" algn="ctr">
              <a:buNone/>
            </a:pPr>
            <a:r>
              <a:rPr lang="en-US" sz="7000" dirty="0" smtClean="0">
                <a:solidFill>
                  <a:srgbClr val="FFFF00"/>
                </a:solidFill>
              </a:rPr>
              <a:t>I have a job!</a:t>
            </a:r>
            <a:endParaRPr lang="en-US" sz="7000" dirty="0">
              <a:solidFill>
                <a:srgbClr val="FFFF00"/>
              </a:solidFill>
            </a:endParaRPr>
          </a:p>
        </p:txBody>
      </p:sp>
      <p:pic>
        <p:nvPicPr>
          <p:cNvPr id="4" name="Picture 3" descr="emoticon20n-1-we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8" y="3170379"/>
            <a:ext cx="4712182" cy="3138216"/>
          </a:xfrm>
          <a:prstGeom prst="rect">
            <a:avLst/>
          </a:prstGeom>
        </p:spPr>
      </p:pic>
    </p:spTree>
    <p:extLst>
      <p:ext uri="{BB962C8B-B14F-4D97-AF65-F5344CB8AC3E}">
        <p14:creationId xmlns:p14="http://schemas.microsoft.com/office/powerpoint/2010/main" val="13886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MAIN IDEA</a:t>
            </a:r>
          </a:p>
          <a:p>
            <a:pPr algn="ctr"/>
            <a:r>
              <a:rPr lang="en-US" sz="4400" dirty="0" smtClean="0">
                <a:solidFill>
                  <a:schemeClr val="bg1"/>
                </a:solidFill>
              </a:rPr>
              <a:t>The formation and composition of giant planets highly depends on disk location and properties.</a:t>
            </a:r>
            <a:endParaRPr lang="en-US" sz="4400" dirty="0">
              <a:solidFill>
                <a:schemeClr val="bg1"/>
              </a:solidFill>
            </a:endParaRPr>
          </a:p>
        </p:txBody>
      </p:sp>
      <p:sp>
        <p:nvSpPr>
          <p:cNvPr id="7"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Tree>
    <p:extLst>
      <p:ext uri="{BB962C8B-B14F-4D97-AF65-F5344CB8AC3E}">
        <p14:creationId xmlns:p14="http://schemas.microsoft.com/office/powerpoint/2010/main" val="24729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1763521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
        <p:nvSpPr>
          <p:cNvPr id="3" name="Content Placeholder 2"/>
          <p:cNvSpPr>
            <a:spLocks noGrp="1"/>
          </p:cNvSpPr>
          <p:nvPr>
            <p:ph idx="1"/>
          </p:nvPr>
        </p:nvSpPr>
        <p:spPr>
          <a:xfrm>
            <a:off x="457200" y="729540"/>
            <a:ext cx="8229600" cy="5876838"/>
          </a:xfrm>
        </p:spPr>
        <p:txBody>
          <a:bodyPr>
            <a:normAutofit lnSpcReduction="10000"/>
          </a:bodyPr>
          <a:lstStyle/>
          <a:p>
            <a:pPr marL="514350" indent="-514350">
              <a:buFont typeface="+mj-lt"/>
              <a:buAutoNum type="arabicPeriod"/>
            </a:pPr>
            <a:r>
              <a:rPr lang="en-US" sz="2400" dirty="0" smtClean="0"/>
              <a:t>Introduction</a:t>
            </a:r>
          </a:p>
          <a:p>
            <a:pPr marL="514350" indent="-514350">
              <a:buFont typeface="+mj-lt"/>
              <a:buAutoNum type="arabicPeriod"/>
            </a:pPr>
            <a:endParaRPr lang="en-US" sz="2400" dirty="0" smtClean="0"/>
          </a:p>
          <a:p>
            <a:pPr marL="514350" indent="-514350">
              <a:buFont typeface="+mj-lt"/>
              <a:buAutoNum type="arabicPeriod"/>
            </a:pPr>
            <a:r>
              <a:rPr lang="en-US" sz="2400" dirty="0" smtClean="0"/>
              <a:t>Minimum Core Masses for Giant Planet Formation at Wide Separations</a:t>
            </a:r>
          </a:p>
          <a:p>
            <a:pPr marL="914400" lvl="1" indent="-514350"/>
            <a:r>
              <a:rPr lang="nl-NL" sz="2000" dirty="0"/>
              <a:t> Piso &amp; </a:t>
            </a:r>
            <a:r>
              <a:rPr lang="nl-NL" sz="2000" dirty="0" err="1"/>
              <a:t>Youdin</a:t>
            </a:r>
            <a:r>
              <a:rPr lang="nl-NL" sz="2000" dirty="0"/>
              <a:t> 2014, </a:t>
            </a:r>
            <a:r>
              <a:rPr lang="nl-NL" sz="2000" dirty="0" err="1"/>
              <a:t>ApJ</a:t>
            </a:r>
            <a:r>
              <a:rPr lang="nl-NL" sz="2000" dirty="0"/>
              <a:t>, 786, 21</a:t>
            </a:r>
          </a:p>
          <a:p>
            <a:pPr marL="914400" lvl="1" indent="-514350"/>
            <a:r>
              <a:rPr lang="en-US" sz="2000" dirty="0"/>
              <a:t> Piso, </a:t>
            </a:r>
            <a:r>
              <a:rPr lang="en-US" sz="2000" dirty="0" err="1"/>
              <a:t>Youdin</a:t>
            </a:r>
            <a:r>
              <a:rPr lang="en-US" sz="2000" dirty="0"/>
              <a:t>, &amp; Murray-Clay 2015, </a:t>
            </a:r>
            <a:r>
              <a:rPr lang="en-US" sz="2000" dirty="0" err="1"/>
              <a:t>ApJ</a:t>
            </a:r>
            <a:r>
              <a:rPr lang="en-US" sz="2000" dirty="0"/>
              <a:t>, 800, </a:t>
            </a:r>
            <a:r>
              <a:rPr lang="en-US" sz="2000" dirty="0" smtClean="0"/>
              <a:t>82</a:t>
            </a:r>
          </a:p>
          <a:p>
            <a:pPr marL="914400" lvl="1" indent="-514350"/>
            <a:endParaRPr lang="en-US" dirty="0" smtClean="0"/>
          </a:p>
          <a:p>
            <a:pPr marL="514350" indent="-514350">
              <a:buFont typeface="+mj-lt"/>
              <a:buAutoNum type="arabicPeriod"/>
            </a:pPr>
            <a:r>
              <a:rPr lang="en-US" sz="2000" dirty="0" smtClean="0"/>
              <a:t>The Role of Disk Dynamics, Composition and Ice Morphology in Shaping Volatile Snowlines and the C/N/O Ratio</a:t>
            </a:r>
          </a:p>
          <a:p>
            <a:pPr marL="914400" lvl="1" indent="-514350"/>
            <a:r>
              <a:rPr lang="en-US" sz="2000" dirty="0" smtClean="0"/>
              <a:t>Piso, Oberg, </a:t>
            </a:r>
            <a:r>
              <a:rPr lang="en-US" sz="2000" dirty="0" err="1" smtClean="0"/>
              <a:t>Birnstiel</a:t>
            </a:r>
            <a:r>
              <a:rPr lang="en-US" sz="2000" dirty="0" smtClean="0"/>
              <a:t>,</a:t>
            </a:r>
            <a:r>
              <a:rPr lang="en-US" sz="2000" dirty="0"/>
              <a:t> &amp;</a:t>
            </a:r>
            <a:r>
              <a:rPr lang="en-US" sz="2000" dirty="0" smtClean="0"/>
              <a:t> Murray-Clay 2015, </a:t>
            </a:r>
            <a:r>
              <a:rPr lang="en-US" sz="2000" dirty="0" err="1" smtClean="0"/>
              <a:t>ApJ</a:t>
            </a:r>
            <a:r>
              <a:rPr lang="en-US" sz="2000" dirty="0" smtClean="0"/>
              <a:t>, 815</a:t>
            </a:r>
            <a:r>
              <a:rPr lang="en-US" sz="2000" dirty="0"/>
              <a:t>, </a:t>
            </a:r>
            <a:r>
              <a:rPr lang="en-US" sz="2000" dirty="0" smtClean="0"/>
              <a:t>109</a:t>
            </a:r>
          </a:p>
          <a:p>
            <a:pPr marL="914400" lvl="1" indent="-514350"/>
            <a:r>
              <a:rPr lang="en-US" sz="2000" dirty="0" smtClean="0"/>
              <a:t>Piso, Oberg, &amp; </a:t>
            </a:r>
            <a:r>
              <a:rPr lang="en-US" sz="2000" dirty="0" err="1" smtClean="0"/>
              <a:t>Pegues</a:t>
            </a:r>
            <a:r>
              <a:rPr lang="en-US" sz="2000" dirty="0" smtClean="0"/>
              <a:t> 2016 (final stages)</a:t>
            </a:r>
          </a:p>
          <a:p>
            <a:pPr marL="914400" lvl="1" indent="-514350"/>
            <a:endParaRPr lang="en-US" sz="2000" dirty="0" smtClean="0"/>
          </a:p>
          <a:p>
            <a:pPr marL="514350" indent="-514350">
              <a:buFont typeface="+mj-lt"/>
              <a:buAutoNum type="arabicPeriod"/>
            </a:pPr>
            <a:r>
              <a:rPr lang="en-US" sz="2000" dirty="0" smtClean="0"/>
              <a:t>The Effect of Time-Dependent Disk Dynamics on the C/N/O Ratio</a:t>
            </a:r>
          </a:p>
          <a:p>
            <a:pPr marL="914400" lvl="1" indent="-514350"/>
            <a:r>
              <a:rPr lang="en-US" sz="2000" dirty="0" smtClean="0"/>
              <a:t>Piso et al. 2016 (preliminary results as part of thesis)</a:t>
            </a:r>
          </a:p>
          <a:p>
            <a:pPr marL="914400" lvl="1" indent="-514350"/>
            <a:endParaRPr lang="en-US" sz="2000" dirty="0" smtClean="0"/>
          </a:p>
          <a:p>
            <a:pPr marL="514350" indent="-514350">
              <a:buFont typeface="+mj-lt"/>
              <a:buAutoNum type="arabicPeriod"/>
            </a:pPr>
            <a:r>
              <a:rPr lang="en-US" sz="2000" dirty="0" smtClean="0"/>
              <a:t>Conclusion</a:t>
            </a:r>
          </a:p>
          <a:p>
            <a:pPr marL="400050" lvl="1" indent="0">
              <a:buNone/>
            </a:pPr>
            <a:endParaRPr lang="en-US" sz="2000" dirty="0" smtClean="0"/>
          </a:p>
        </p:txBody>
      </p:sp>
    </p:spTree>
    <p:extLst>
      <p:ext uri="{BB962C8B-B14F-4D97-AF65-F5344CB8AC3E}">
        <p14:creationId xmlns:p14="http://schemas.microsoft.com/office/powerpoint/2010/main" val="381428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External Examiner</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 Fred </a:t>
            </a:r>
            <a:r>
              <a:rPr lang="en-US" dirty="0" err="1" smtClean="0"/>
              <a:t>Ciesla</a:t>
            </a:r>
            <a:r>
              <a:rPr lang="en-US" dirty="0" smtClean="0"/>
              <a:t> (University of Chicago)</a:t>
            </a:r>
          </a:p>
          <a:p>
            <a:r>
              <a:rPr lang="en-US" dirty="0" smtClean="0"/>
              <a:t>Dr. Margaret Pan (MIT)</a:t>
            </a:r>
          </a:p>
          <a:p>
            <a:r>
              <a:rPr lang="en-US" dirty="0" smtClean="0"/>
              <a:t>Prof. </a:t>
            </a:r>
            <a:r>
              <a:rPr lang="en-US" dirty="0" err="1" smtClean="0"/>
              <a:t>Hilke</a:t>
            </a:r>
            <a:r>
              <a:rPr lang="en-US" dirty="0" smtClean="0"/>
              <a:t> </a:t>
            </a:r>
            <a:r>
              <a:rPr lang="en-US" dirty="0" err="1" smtClean="0"/>
              <a:t>Schlichting</a:t>
            </a:r>
            <a:r>
              <a:rPr lang="en-US" dirty="0" smtClean="0"/>
              <a:t> (MIT)</a:t>
            </a:r>
            <a:endParaRPr lang="en-US" dirty="0"/>
          </a:p>
        </p:txBody>
      </p:sp>
    </p:spTree>
    <p:extLst>
      <p:ext uri="{BB962C8B-B14F-4D97-AF65-F5344CB8AC3E}">
        <p14:creationId xmlns:p14="http://schemas.microsoft.com/office/powerpoint/2010/main" val="349851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4" name="TextBox 3"/>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GOAL</a:t>
            </a:r>
          </a:p>
          <a:p>
            <a:pPr algn="ctr"/>
            <a:r>
              <a:rPr lang="en-US" sz="4400" dirty="0" smtClean="0">
                <a:solidFill>
                  <a:schemeClr val="bg1"/>
                </a:solidFill>
              </a:rPr>
              <a:t>Officially graduate in spring 2016 =&gt; need to submit thesis to the registrar by May 13</a:t>
            </a:r>
            <a:r>
              <a:rPr lang="en-US" sz="4400" baseline="30000" dirty="0" smtClean="0">
                <a:solidFill>
                  <a:schemeClr val="bg1"/>
                </a:solidFill>
              </a:rPr>
              <a:t>th</a:t>
            </a:r>
            <a:endParaRPr lang="en-US" sz="4400" dirty="0">
              <a:solidFill>
                <a:schemeClr val="bg1"/>
              </a:solidFill>
            </a:endParaRPr>
          </a:p>
        </p:txBody>
      </p:sp>
    </p:spTree>
    <p:extLst>
      <p:ext uri="{BB962C8B-B14F-4D97-AF65-F5344CB8AC3E}">
        <p14:creationId xmlns:p14="http://schemas.microsoft.com/office/powerpoint/2010/main" val="3542081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5" name="Content Placeholder 2"/>
          <p:cNvSpPr>
            <a:spLocks noGrp="1"/>
          </p:cNvSpPr>
          <p:nvPr>
            <p:ph idx="1"/>
          </p:nvPr>
        </p:nvSpPr>
        <p:spPr>
          <a:xfrm>
            <a:off x="457200" y="729540"/>
            <a:ext cx="8229600" cy="5876838"/>
          </a:xfrm>
        </p:spPr>
        <p:txBody>
          <a:bodyPr>
            <a:normAutofit lnSpcReduction="10000"/>
          </a:bodyPr>
          <a:lstStyle/>
          <a:p>
            <a:pPr marL="400050" lvl="1" indent="0">
              <a:buNone/>
            </a:pPr>
            <a:endParaRPr lang="en-US" sz="2000" dirty="0" smtClean="0"/>
          </a:p>
          <a:p>
            <a:pPr lvl="1" indent="-342900"/>
            <a:r>
              <a:rPr lang="en-US" sz="2400" dirty="0" smtClean="0"/>
              <a:t>By </a:t>
            </a:r>
            <a:r>
              <a:rPr lang="en-US" sz="2400" dirty="0" smtClean="0">
                <a:solidFill>
                  <a:srgbClr val="FFFF00"/>
                </a:solidFill>
              </a:rPr>
              <a:t>March 15</a:t>
            </a:r>
            <a:r>
              <a:rPr lang="en-US" sz="2400" baseline="30000" dirty="0" smtClean="0">
                <a:solidFill>
                  <a:srgbClr val="FFFF00"/>
                </a:solidFill>
              </a:rPr>
              <a:t>th</a:t>
            </a:r>
            <a:r>
              <a:rPr lang="en-US" sz="2400" dirty="0">
                <a:solidFill>
                  <a:srgbClr val="FFFF00"/>
                </a:solidFill>
              </a:rPr>
              <a:t> </a:t>
            </a:r>
            <a:r>
              <a:rPr lang="en-US" sz="2400" dirty="0" smtClean="0"/>
              <a:t>-&gt; submit </a:t>
            </a:r>
            <a:r>
              <a:rPr lang="en-US" sz="2400" dirty="0"/>
              <a:t>C</a:t>
            </a:r>
            <a:r>
              <a:rPr lang="en-US" sz="2400" dirty="0" smtClean="0"/>
              <a:t>/N/O </a:t>
            </a:r>
            <a:r>
              <a:rPr lang="en-US" sz="2400" dirty="0" smtClean="0"/>
              <a:t>paper</a:t>
            </a:r>
          </a:p>
          <a:p>
            <a:pPr lvl="1" indent="-342900"/>
            <a:r>
              <a:rPr lang="en-US" sz="2400" dirty="0" smtClean="0"/>
              <a:t>By </a:t>
            </a:r>
            <a:r>
              <a:rPr lang="en-US" sz="2400" dirty="0" smtClean="0">
                <a:solidFill>
                  <a:srgbClr val="FFFF00"/>
                </a:solidFill>
              </a:rPr>
              <a:t>March 25</a:t>
            </a:r>
            <a:r>
              <a:rPr lang="en-US" sz="2400" baseline="30000" dirty="0" smtClean="0">
                <a:solidFill>
                  <a:srgbClr val="FFFF00"/>
                </a:solidFill>
              </a:rPr>
              <a:t>th</a:t>
            </a:r>
            <a:r>
              <a:rPr lang="en-US" sz="2400" dirty="0" smtClean="0">
                <a:solidFill>
                  <a:srgbClr val="FFFF00"/>
                </a:solidFill>
              </a:rPr>
              <a:t> </a:t>
            </a:r>
            <a:r>
              <a:rPr lang="en-US" sz="2400" dirty="0" smtClean="0"/>
              <a:t>-&gt; apply for degree</a:t>
            </a:r>
            <a:endParaRPr lang="en-US" sz="2400" dirty="0" smtClean="0"/>
          </a:p>
          <a:p>
            <a:pPr lvl="1" indent="-342900"/>
            <a:r>
              <a:rPr lang="en-US" sz="2400" dirty="0" smtClean="0">
                <a:solidFill>
                  <a:srgbClr val="FFFF00"/>
                </a:solidFill>
              </a:rPr>
              <a:t>March 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a:t>
            </a:r>
            <a:r>
              <a:rPr lang="en-US" sz="2400" dirty="0" smtClean="0"/>
              <a:t>-&gt; have some preliminary results for the last thesis chapter </a:t>
            </a:r>
          </a:p>
          <a:p>
            <a:pPr lvl="1" indent="-342900"/>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30</a:t>
            </a:r>
            <a:r>
              <a:rPr lang="en-US" sz="2400" baseline="30000" dirty="0" smtClean="0">
                <a:solidFill>
                  <a:srgbClr val="FFFF00"/>
                </a:solidFill>
              </a:rPr>
              <a:t>th</a:t>
            </a:r>
            <a:r>
              <a:rPr lang="en-US" sz="2400" dirty="0" smtClean="0">
                <a:solidFill>
                  <a:srgbClr val="FFFF00"/>
                </a:solidFill>
              </a:rPr>
              <a:t> </a:t>
            </a:r>
            <a:r>
              <a:rPr lang="en-US" sz="2400" dirty="0" smtClean="0"/>
              <a:t>-&gt; write thesis</a:t>
            </a:r>
          </a:p>
          <a:p>
            <a:pPr lvl="1" indent="-342900"/>
            <a:r>
              <a:rPr lang="en-US" sz="2400" dirty="0" smtClean="0"/>
              <a:t>Some time between </a:t>
            </a:r>
            <a:r>
              <a:rPr lang="en-US" sz="2400" dirty="0" smtClean="0">
                <a:solidFill>
                  <a:srgbClr val="FFFF00"/>
                </a:solidFill>
              </a:rPr>
              <a:t>April 25</a:t>
            </a:r>
            <a:r>
              <a:rPr lang="en-US" sz="2400" baseline="30000" dirty="0" smtClean="0">
                <a:solidFill>
                  <a:srgbClr val="FFFF00"/>
                </a:solidFill>
              </a:rPr>
              <a:t>th</a:t>
            </a:r>
            <a:r>
              <a:rPr lang="en-US" sz="2400" dirty="0" smtClean="0">
                <a:solidFill>
                  <a:srgbClr val="FFFF00"/>
                </a:solidFill>
              </a:rPr>
              <a:t> </a:t>
            </a:r>
            <a:r>
              <a:rPr lang="en-US" sz="2400" dirty="0" smtClean="0"/>
              <a:t>and </a:t>
            </a:r>
            <a:r>
              <a:rPr lang="en-US" sz="2400" dirty="0" smtClean="0">
                <a:solidFill>
                  <a:srgbClr val="FFFF00"/>
                </a:solidFill>
              </a:rPr>
              <a:t>May 9</a:t>
            </a:r>
            <a:r>
              <a:rPr lang="en-US" sz="2400" baseline="30000" dirty="0" smtClean="0">
                <a:solidFill>
                  <a:srgbClr val="FFFF00"/>
                </a:solidFill>
              </a:rPr>
              <a:t>th</a:t>
            </a:r>
            <a:r>
              <a:rPr lang="en-US" sz="2400" dirty="0" smtClean="0">
                <a:solidFill>
                  <a:srgbClr val="FFFF00"/>
                </a:solidFill>
              </a:rPr>
              <a:t> </a:t>
            </a:r>
            <a:r>
              <a:rPr lang="en-US" sz="2400" dirty="0" smtClean="0"/>
              <a:t>-</a:t>
            </a:r>
            <a:r>
              <a:rPr lang="en-US" sz="2400" dirty="0" smtClean="0"/>
              <a:t>&gt; </a:t>
            </a:r>
            <a:r>
              <a:rPr lang="en-US" sz="2400" dirty="0" smtClean="0">
                <a:solidFill>
                  <a:srgbClr val="FFFF00"/>
                </a:solidFill>
              </a:rPr>
              <a:t>THESIS DEFENSE!</a:t>
            </a:r>
          </a:p>
          <a:p>
            <a:pPr lvl="1" indent="-342900"/>
            <a:r>
              <a:rPr lang="en-US" sz="2400" dirty="0" smtClean="0">
                <a:solidFill>
                  <a:srgbClr val="FFFF00"/>
                </a:solidFill>
              </a:rPr>
              <a:t>Mid-May – end of August </a:t>
            </a:r>
            <a:r>
              <a:rPr lang="en-US" sz="2400" dirty="0" smtClean="0">
                <a:solidFill>
                  <a:srgbClr val="FFFFFF"/>
                </a:solidFill>
              </a:rPr>
              <a:t>-&gt; develop intuition for chemistry and start developing a simple parameterized chemical network to implement in my dynamical model (collaborate closely with </a:t>
            </a:r>
            <a:r>
              <a:rPr lang="en-US" sz="2400" dirty="0" err="1" smtClean="0">
                <a:solidFill>
                  <a:srgbClr val="FFFFFF"/>
                </a:solidFill>
              </a:rPr>
              <a:t>Ilse</a:t>
            </a:r>
            <a:r>
              <a:rPr lang="en-US" sz="2400" dirty="0" smtClean="0">
                <a:solidFill>
                  <a:srgbClr val="FFFFFF"/>
                </a:solidFill>
              </a:rPr>
              <a:t> </a:t>
            </a:r>
            <a:r>
              <a:rPr lang="en-US" sz="2400" dirty="0" err="1" smtClean="0">
                <a:solidFill>
                  <a:srgbClr val="FFFFFF"/>
                </a:solidFill>
              </a:rPr>
              <a:t>Cleeves</a:t>
            </a:r>
            <a:r>
              <a:rPr lang="en-US" sz="2400" dirty="0" smtClean="0">
                <a:solidFill>
                  <a:srgbClr val="FFFFFF"/>
                </a:solidFill>
              </a:rPr>
              <a:t>)</a:t>
            </a:r>
          </a:p>
          <a:p>
            <a:pPr lvl="1" indent="-342900"/>
            <a:r>
              <a:rPr lang="en-US" sz="2400" dirty="0" smtClean="0">
                <a:solidFill>
                  <a:srgbClr val="FFFF00"/>
                </a:solidFill>
              </a:rPr>
              <a:t>End of August – early fall </a:t>
            </a:r>
            <a:r>
              <a:rPr lang="en-US" sz="2400" dirty="0" smtClean="0">
                <a:solidFill>
                  <a:srgbClr val="FFFFFF"/>
                </a:solidFill>
              </a:rPr>
              <a:t>-&gt; finish paper on last thesis chapter</a:t>
            </a:r>
          </a:p>
          <a:p>
            <a:pPr lvl="1" indent="-342900"/>
            <a:r>
              <a:rPr lang="en-US" sz="2400" dirty="0" smtClean="0">
                <a:solidFill>
                  <a:srgbClr val="FFFF00"/>
                </a:solidFill>
              </a:rPr>
              <a:t>September 1</a:t>
            </a:r>
            <a:r>
              <a:rPr lang="en-US" sz="2400" baseline="30000" dirty="0" smtClean="0">
                <a:solidFill>
                  <a:srgbClr val="FFFF00"/>
                </a:solidFill>
              </a:rPr>
              <a:t>st</a:t>
            </a:r>
            <a:r>
              <a:rPr lang="en-US" sz="2400" dirty="0">
                <a:solidFill>
                  <a:srgbClr val="FFFF00"/>
                </a:solidFill>
              </a:rPr>
              <a:t> </a:t>
            </a:r>
            <a:r>
              <a:rPr lang="en-US" sz="2400" dirty="0" smtClean="0">
                <a:solidFill>
                  <a:srgbClr val="FFFFFF"/>
                </a:solidFill>
              </a:rPr>
              <a:t>-&gt; </a:t>
            </a:r>
            <a:r>
              <a:rPr lang="en-US" sz="2400" dirty="0" smtClean="0">
                <a:solidFill>
                  <a:srgbClr val="FFFF00"/>
                </a:solidFill>
              </a:rPr>
              <a:t>START POSTDOC!</a:t>
            </a:r>
          </a:p>
          <a:p>
            <a:pPr lvl="1" indent="-342900"/>
            <a:endParaRPr lang="en-US" sz="2000" dirty="0" smtClean="0"/>
          </a:p>
          <a:p>
            <a:pPr lvl="1" indent="-342900"/>
            <a:endParaRPr lang="en-US" sz="2000" dirty="0" smtClean="0"/>
          </a:p>
          <a:p>
            <a:pPr lvl="1" indent="-342900"/>
            <a:endParaRPr lang="en-US" sz="2000" dirty="0" smtClean="0"/>
          </a:p>
        </p:txBody>
      </p:sp>
    </p:spTree>
    <p:extLst>
      <p:ext uri="{BB962C8B-B14F-4D97-AF65-F5344CB8AC3E}">
        <p14:creationId xmlns:p14="http://schemas.microsoft.com/office/powerpoint/2010/main" val="6654387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120"/>
            <a:ext cx="8229600" cy="837619"/>
          </a:xfrm>
        </p:spPr>
        <p:txBody>
          <a:bodyPr>
            <a:normAutofit/>
          </a:bodyPr>
          <a:lstStyle/>
          <a:p>
            <a:r>
              <a:rPr lang="en-US" sz="2600" dirty="0" smtClean="0"/>
              <a:t>Conferences + Talks During Grad School</a:t>
            </a:r>
            <a:endParaRPr lang="en-US" sz="2600" dirty="0"/>
          </a:p>
        </p:txBody>
      </p:sp>
      <p:sp>
        <p:nvSpPr>
          <p:cNvPr id="3" name="Content Placeholder 2"/>
          <p:cNvSpPr>
            <a:spLocks noGrp="1"/>
          </p:cNvSpPr>
          <p:nvPr>
            <p:ph idx="1"/>
          </p:nvPr>
        </p:nvSpPr>
        <p:spPr>
          <a:xfrm>
            <a:off x="189163" y="621459"/>
            <a:ext cx="8809587" cy="6242238"/>
          </a:xfrm>
        </p:spPr>
        <p:txBody>
          <a:bodyPr>
            <a:normAutofit lnSpcReduction="10000"/>
          </a:bodyPr>
          <a:lstStyle/>
          <a:p>
            <a:pPr marL="0" indent="0">
              <a:buNone/>
            </a:pPr>
            <a:r>
              <a:rPr lang="en-US" sz="2200" dirty="0" smtClean="0">
                <a:solidFill>
                  <a:srgbClr val="FFFF00"/>
                </a:solidFill>
              </a:rPr>
              <a:t>Past – </a:t>
            </a:r>
            <a:r>
              <a:rPr lang="en-US" sz="2200" dirty="0">
                <a:solidFill>
                  <a:srgbClr val="FFFF00"/>
                </a:solidFill>
              </a:rPr>
              <a:t>6</a:t>
            </a:r>
            <a:r>
              <a:rPr lang="en-US" sz="2200" dirty="0" smtClean="0">
                <a:solidFill>
                  <a:srgbClr val="FFFF00"/>
                </a:solidFill>
              </a:rPr>
              <a:t> conferences (3 talks + 3 posters), 3 invited talks, 3 seminar talks</a:t>
            </a:r>
          </a:p>
          <a:p>
            <a:pPr>
              <a:buFontTx/>
              <a:buChar char="-"/>
            </a:pPr>
            <a:endParaRPr lang="en-US" sz="1800" dirty="0" smtClean="0">
              <a:solidFill>
                <a:srgbClr val="FFFFFF"/>
              </a:solidFill>
            </a:endParaRPr>
          </a:p>
          <a:p>
            <a:pPr>
              <a:buFontTx/>
              <a:buChar char="-"/>
            </a:pPr>
            <a:r>
              <a:rPr lang="en-US" sz="1800" dirty="0" smtClean="0">
                <a:solidFill>
                  <a:srgbClr val="FFFFFF"/>
                </a:solidFill>
              </a:rPr>
              <a:t>MIT </a:t>
            </a:r>
            <a:r>
              <a:rPr lang="en-US" sz="1800" dirty="0">
                <a:solidFill>
                  <a:srgbClr val="FFFFFF"/>
                </a:solidFill>
              </a:rPr>
              <a:t>Planetary Lunch Colloquium, Cambridge, MA, March 2016 -&gt; </a:t>
            </a:r>
            <a:r>
              <a:rPr lang="en-US" sz="1800" i="1" dirty="0">
                <a:solidFill>
                  <a:srgbClr val="FFFF00"/>
                </a:solidFill>
              </a:rPr>
              <a:t>Invited </a:t>
            </a:r>
            <a:r>
              <a:rPr lang="en-US" sz="1800" i="1" dirty="0" smtClean="0">
                <a:solidFill>
                  <a:srgbClr val="FFFF00"/>
                </a:solidFill>
              </a:rPr>
              <a:t>Talk</a:t>
            </a:r>
          </a:p>
          <a:p>
            <a:pPr>
              <a:buFontTx/>
              <a:buChar char="-"/>
            </a:pPr>
            <a:r>
              <a:rPr lang="en-US" sz="1800" dirty="0" err="1">
                <a:solidFill>
                  <a:srgbClr val="FFFFFF"/>
                </a:solidFill>
              </a:rPr>
              <a:t>CfA</a:t>
            </a:r>
            <a:r>
              <a:rPr lang="en-US" sz="1800" dirty="0">
                <a:solidFill>
                  <a:srgbClr val="FFFFFF"/>
                </a:solidFill>
              </a:rPr>
              <a:t> Small Scale Seminar, Cambridge, MA, February 2016 -&gt; </a:t>
            </a:r>
            <a:r>
              <a:rPr lang="en-US" sz="1800" i="1" dirty="0">
                <a:solidFill>
                  <a:srgbClr val="FFFF00"/>
                </a:solidFill>
              </a:rPr>
              <a:t>Invited </a:t>
            </a:r>
            <a:r>
              <a:rPr lang="en-US" sz="1800" i="1" dirty="0" smtClean="0">
                <a:solidFill>
                  <a:srgbClr val="FFFF00"/>
                </a:solidFill>
              </a:rPr>
              <a:t>Talk</a:t>
            </a:r>
            <a:endParaRPr lang="en-US" sz="1800" i="1" dirty="0">
              <a:solidFill>
                <a:srgbClr val="FFFF00"/>
              </a:solidFill>
            </a:endParaRPr>
          </a:p>
          <a:p>
            <a:pPr>
              <a:buFontTx/>
              <a:buChar char="-"/>
            </a:pPr>
            <a:r>
              <a:rPr lang="en-US" sz="1800" dirty="0"/>
              <a:t>AAS 227</a:t>
            </a:r>
            <a:r>
              <a:rPr lang="en-US" sz="1800" baseline="30000" dirty="0"/>
              <a:t>th</a:t>
            </a:r>
            <a:r>
              <a:rPr lang="en-US" sz="1800" dirty="0"/>
              <a:t> Meeting, Kissimmee, FL, January 2016 -&gt; </a:t>
            </a:r>
            <a:r>
              <a:rPr lang="en-US" sz="1800" i="1" dirty="0">
                <a:solidFill>
                  <a:srgbClr val="FFFF00"/>
                </a:solidFill>
              </a:rPr>
              <a:t>Dissertation Talk</a:t>
            </a:r>
          </a:p>
          <a:p>
            <a:pPr>
              <a:buFontTx/>
              <a:buChar char="-"/>
            </a:pPr>
            <a:r>
              <a:rPr lang="en-US" sz="1800" dirty="0"/>
              <a:t>Extreme Solar Systems III, Waikoloa, HI, December 2015 -&gt; </a:t>
            </a:r>
            <a:r>
              <a:rPr lang="en-US" sz="1800" i="1" dirty="0" smtClean="0">
                <a:solidFill>
                  <a:srgbClr val="FFFF00"/>
                </a:solidFill>
              </a:rPr>
              <a:t>Poster</a:t>
            </a:r>
          </a:p>
          <a:p>
            <a:pPr>
              <a:buFontTx/>
              <a:buChar char="-"/>
            </a:pPr>
            <a:r>
              <a:rPr lang="en-US" sz="1800" dirty="0">
                <a:solidFill>
                  <a:srgbClr val="FFFFFF"/>
                </a:solidFill>
              </a:rPr>
              <a:t>University of Michigan Lunch Talk, Ann Arbor, MI, November 2015 -&gt; </a:t>
            </a:r>
            <a:r>
              <a:rPr lang="en-US" sz="1800" i="1" dirty="0">
                <a:solidFill>
                  <a:srgbClr val="FFFF00"/>
                </a:solidFill>
              </a:rPr>
              <a:t>Contributed </a:t>
            </a:r>
            <a:r>
              <a:rPr lang="en-US" sz="1800" i="1" dirty="0" smtClean="0">
                <a:solidFill>
                  <a:srgbClr val="FFFF00"/>
                </a:solidFill>
              </a:rPr>
              <a:t>Talk</a:t>
            </a:r>
            <a:endParaRPr lang="en-US" sz="1800" i="1" dirty="0"/>
          </a:p>
          <a:p>
            <a:pPr>
              <a:buFontTx/>
              <a:buChar char="-"/>
            </a:pPr>
            <a:r>
              <a:rPr lang="en-US" sz="1800" dirty="0">
                <a:solidFill>
                  <a:srgbClr val="FFFFFF"/>
                </a:solidFill>
              </a:rPr>
              <a:t>University of Chicago </a:t>
            </a:r>
            <a:r>
              <a:rPr lang="en-US" sz="1800" dirty="0" err="1">
                <a:solidFill>
                  <a:srgbClr val="FFFFFF"/>
                </a:solidFill>
              </a:rPr>
              <a:t>Exoplanet</a:t>
            </a:r>
            <a:r>
              <a:rPr lang="en-US" sz="1800" dirty="0">
                <a:solidFill>
                  <a:srgbClr val="FFFFFF"/>
                </a:solidFill>
              </a:rPr>
              <a:t> Journal Club, Chicago, IL, November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MIT </a:t>
            </a:r>
            <a:r>
              <a:rPr lang="en-US" sz="1800" dirty="0" err="1">
                <a:solidFill>
                  <a:srgbClr val="FFFFFF"/>
                </a:solidFill>
              </a:rPr>
              <a:t>Exoplanet</a:t>
            </a:r>
            <a:r>
              <a:rPr lang="en-US" sz="1800" dirty="0">
                <a:solidFill>
                  <a:srgbClr val="FFFFFF"/>
                </a:solidFill>
              </a:rPr>
              <a:t> Tea</a:t>
            </a:r>
            <a:r>
              <a:rPr lang="en-US" sz="1800" dirty="0"/>
              <a:t>, Cambridge, MA, September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CIPS Seminar</a:t>
            </a:r>
            <a:r>
              <a:rPr lang="en-US" sz="1800" dirty="0"/>
              <a:t>, Berkeley, CA, September 2015 -&gt; </a:t>
            </a:r>
            <a:r>
              <a:rPr lang="en-US" sz="1800" i="1" dirty="0">
                <a:solidFill>
                  <a:srgbClr val="FFFF00"/>
                </a:solidFill>
              </a:rPr>
              <a:t>Invited Talk</a:t>
            </a:r>
          </a:p>
          <a:p>
            <a:pPr>
              <a:buFontTx/>
              <a:buChar char="-"/>
            </a:pPr>
            <a:r>
              <a:rPr lang="en-US" sz="1800" dirty="0" smtClean="0"/>
              <a:t>Star </a:t>
            </a:r>
            <a:r>
              <a:rPr lang="en-US" sz="1800" dirty="0"/>
              <a:t>and Planet Formation in the Southwest, Oracle, AZ, March </a:t>
            </a:r>
            <a:r>
              <a:rPr lang="en-US" sz="1800" dirty="0" smtClean="0"/>
              <a:t>2015  -&gt; </a:t>
            </a:r>
            <a:r>
              <a:rPr lang="en-US" sz="1800" i="1" dirty="0" smtClean="0">
                <a:solidFill>
                  <a:srgbClr val="FFFF00"/>
                </a:solidFill>
              </a:rPr>
              <a:t>Contributed Talk</a:t>
            </a:r>
          </a:p>
          <a:p>
            <a:pPr>
              <a:buFontTx/>
              <a:buChar char="-"/>
            </a:pPr>
            <a:r>
              <a:rPr lang="en-US" sz="1800" dirty="0" err="1" smtClean="0"/>
              <a:t>Protostars</a:t>
            </a:r>
            <a:r>
              <a:rPr lang="en-US" sz="1800" dirty="0" smtClean="0"/>
              <a:t> </a:t>
            </a:r>
            <a:r>
              <a:rPr lang="en-US" sz="1800" dirty="0"/>
              <a:t>and Planets VI, Heidelberg, Germany, July </a:t>
            </a:r>
            <a:r>
              <a:rPr lang="en-US" sz="1800" dirty="0" smtClean="0"/>
              <a:t>2013 -&gt; </a:t>
            </a:r>
            <a:r>
              <a:rPr lang="en-US" sz="1800" i="1" dirty="0" smtClean="0">
                <a:solidFill>
                  <a:srgbClr val="FFFF00"/>
                </a:solidFill>
              </a:rPr>
              <a:t>Poster</a:t>
            </a:r>
          </a:p>
          <a:p>
            <a:pPr>
              <a:buFontTx/>
              <a:buChar char="-"/>
            </a:pPr>
            <a:r>
              <a:rPr lang="en-US" sz="1800" dirty="0" smtClean="0"/>
              <a:t>IAUS </a:t>
            </a:r>
            <a:r>
              <a:rPr lang="en-US" sz="1800" dirty="0"/>
              <a:t>299: Exploring the Formation and Evolution of Planetary Systems, Victoria, BC, </a:t>
            </a:r>
            <a:r>
              <a:rPr lang="en-US" sz="1800" dirty="0" smtClean="0"/>
              <a:t>June 2013 -&gt; </a:t>
            </a:r>
            <a:r>
              <a:rPr lang="en-US" sz="1800" i="1" dirty="0" smtClean="0">
                <a:solidFill>
                  <a:srgbClr val="FFFF00"/>
                </a:solidFill>
              </a:rPr>
              <a:t>Contributed Talk</a:t>
            </a:r>
          </a:p>
          <a:p>
            <a:pPr>
              <a:buFontTx/>
              <a:buChar char="-"/>
            </a:pPr>
            <a:r>
              <a:rPr lang="en-US" sz="1800" dirty="0" err="1" smtClean="0"/>
              <a:t>Exoplanets</a:t>
            </a:r>
            <a:r>
              <a:rPr lang="en-US" sz="1800" dirty="0" smtClean="0"/>
              <a:t> </a:t>
            </a:r>
            <a:r>
              <a:rPr lang="en-US" sz="1800" dirty="0"/>
              <a:t>in Multi-body Systems in the </a:t>
            </a:r>
            <a:r>
              <a:rPr lang="en-US" sz="1800" dirty="0" err="1"/>
              <a:t>Kepler</a:t>
            </a:r>
            <a:r>
              <a:rPr lang="en-US" sz="1800" dirty="0"/>
              <a:t> Era, Aspen, CO, February </a:t>
            </a:r>
            <a:r>
              <a:rPr lang="en-US" sz="1800" dirty="0" smtClean="0"/>
              <a:t>2013 -&gt; </a:t>
            </a:r>
            <a:r>
              <a:rPr lang="en-US" sz="1800" i="1" dirty="0" smtClean="0">
                <a:solidFill>
                  <a:srgbClr val="FFFF00"/>
                </a:solidFill>
              </a:rPr>
              <a:t>Poster</a:t>
            </a:r>
          </a:p>
          <a:p>
            <a:pPr marL="0" indent="0">
              <a:buNone/>
            </a:pPr>
            <a:endParaRPr lang="en-US" sz="1800" i="1" dirty="0">
              <a:solidFill>
                <a:srgbClr val="FFFFFF"/>
              </a:solidFill>
            </a:endParaRPr>
          </a:p>
          <a:p>
            <a:pPr marL="0" indent="0">
              <a:buNone/>
            </a:pPr>
            <a:r>
              <a:rPr lang="en-US" sz="2200" dirty="0" smtClean="0">
                <a:solidFill>
                  <a:srgbClr val="FFFF00"/>
                </a:solidFill>
              </a:rPr>
              <a:t>Future</a:t>
            </a:r>
          </a:p>
          <a:p>
            <a:pPr>
              <a:buFontTx/>
              <a:buChar char="-"/>
            </a:pPr>
            <a:r>
              <a:rPr lang="en-US" sz="1800" dirty="0" smtClean="0">
                <a:solidFill>
                  <a:srgbClr val="FFFFFF"/>
                </a:solidFill>
              </a:rPr>
              <a:t>ITC Luncheon, Cambridge, MA, April 2016 -&gt; </a:t>
            </a:r>
            <a:r>
              <a:rPr lang="en-US" sz="1800" i="1" dirty="0" smtClean="0">
                <a:solidFill>
                  <a:srgbClr val="FFFF00"/>
                </a:solidFill>
              </a:rPr>
              <a:t>Invited Talk</a:t>
            </a:r>
          </a:p>
          <a:p>
            <a:pPr>
              <a:buFontTx/>
              <a:buChar char="-"/>
            </a:pPr>
            <a:r>
              <a:rPr lang="en-US" sz="1800" dirty="0" err="1" smtClean="0">
                <a:solidFill>
                  <a:srgbClr val="FFFFFF"/>
                </a:solidFill>
              </a:rPr>
              <a:t>Exoplanets</a:t>
            </a:r>
            <a:r>
              <a:rPr lang="en-US" sz="1800" dirty="0" smtClean="0">
                <a:solidFill>
                  <a:srgbClr val="FFFFFF"/>
                </a:solidFill>
              </a:rPr>
              <a:t> I, Davos, Switzerland -&gt; </a:t>
            </a:r>
            <a:r>
              <a:rPr lang="en-US" sz="1800" i="1" dirty="0" smtClean="0">
                <a:solidFill>
                  <a:srgbClr val="FFFF00"/>
                </a:solidFill>
              </a:rPr>
              <a:t>Contributed Talk (hopefully)</a:t>
            </a:r>
          </a:p>
          <a:p>
            <a:pPr marL="0" indent="0">
              <a:buNone/>
            </a:pPr>
            <a:endParaRPr lang="en-US" sz="2200" dirty="0" smtClean="0">
              <a:solidFill>
                <a:srgbClr val="FFFFFF"/>
              </a:solidFill>
            </a:endParaRPr>
          </a:p>
        </p:txBody>
      </p:sp>
    </p:spTree>
    <p:extLst>
      <p:ext uri="{BB962C8B-B14F-4D97-AF65-F5344CB8AC3E}">
        <p14:creationId xmlns:p14="http://schemas.microsoft.com/office/powerpoint/2010/main" val="8320668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solidFill>
                  <a:srgbClr val="FFFF00"/>
                </a:solidFill>
              </a:rPr>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227149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3012073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98"/>
            <a:ext cx="8229600" cy="1143000"/>
          </a:xfrm>
        </p:spPr>
        <p:txBody>
          <a:bodyPr>
            <a:normAutofit fontScale="90000"/>
          </a:bodyPr>
          <a:lstStyle/>
          <a:p>
            <a:r>
              <a:rPr lang="en-US" sz="5000" dirty="0" smtClean="0">
                <a:solidFill>
                  <a:srgbClr val="FFFF00"/>
                </a:solidFill>
              </a:rPr>
              <a:t>Disk Compositions </a:t>
            </a:r>
            <a:r>
              <a:rPr lang="en-US" sz="5000" dirty="0" smtClean="0"/>
              <a:t>Regulate</a:t>
            </a:r>
            <a:r>
              <a:rPr lang="en-US" sz="5000" dirty="0" smtClean="0">
                <a:solidFill>
                  <a:srgbClr val="FFFF00"/>
                </a:solidFill>
              </a:rPr>
              <a:t> Planet Compositions</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629463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9"/>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sp>
        <p:nvSpPr>
          <p:cNvPr id="6" name="TextBox 5"/>
          <p:cNvSpPr txBox="1"/>
          <p:nvPr/>
        </p:nvSpPr>
        <p:spPr>
          <a:xfrm>
            <a:off x="6637474" y="6208221"/>
            <a:ext cx="2492023" cy="307777"/>
          </a:xfrm>
          <a:prstGeom prst="rect">
            <a:avLst/>
          </a:prstGeom>
          <a:noFill/>
        </p:spPr>
        <p:txBody>
          <a:bodyPr wrap="square" rtlCol="0">
            <a:spAutoFit/>
          </a:bodyPr>
          <a:lstStyle/>
          <a:p>
            <a:r>
              <a:rPr lang="en-US" sz="1400" dirty="0" err="1" smtClean="0"/>
              <a:t>Henning&amp;Semenov</a:t>
            </a:r>
            <a:r>
              <a:rPr lang="en-US" sz="1400" dirty="0" smtClean="0"/>
              <a:t> (2013)</a:t>
            </a:r>
            <a:endParaRPr lang="en-US" sz="1400" dirty="0"/>
          </a:p>
        </p:txBody>
      </p:sp>
      <p:pic>
        <p:nvPicPr>
          <p:cNvPr id="4" name="Picture 3" descr="disk_semeno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5" y="719614"/>
            <a:ext cx="8972172" cy="5154892"/>
          </a:xfrm>
          <a:prstGeom prst="rect">
            <a:avLst/>
          </a:prstGeom>
        </p:spPr>
      </p:pic>
    </p:spTree>
    <p:extLst>
      <p:ext uri="{BB962C8B-B14F-4D97-AF65-F5344CB8AC3E}">
        <p14:creationId xmlns:p14="http://schemas.microsoft.com/office/powerpoint/2010/main" val="230325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068"/>
            <a:ext cx="8229600" cy="1143000"/>
          </a:xfrm>
        </p:spPr>
        <p:txBody>
          <a:bodyPr>
            <a:normAutofit/>
          </a:bodyPr>
          <a:lstStyle/>
          <a:p>
            <a:r>
              <a:rPr lang="en-US" sz="6000" dirty="0" smtClean="0">
                <a:solidFill>
                  <a:srgbClr val="FFFF00"/>
                </a:solidFill>
              </a:rPr>
              <a:t>GOAL</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locations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solidFill>
                  <a:srgbClr val="FFFF00"/>
                </a:solidFill>
              </a:rPr>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354610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97" y="1999476"/>
            <a:ext cx="8082154" cy="2891134"/>
          </a:xfrm>
          <a:solidFill>
            <a:srgbClr val="FFFF00"/>
          </a:solidFill>
          <a:ln w="63500">
            <a:solidFill>
              <a:srgbClr val="0000FF"/>
            </a:solidFill>
          </a:ln>
        </p:spPr>
        <p:txBody>
          <a:bodyPr>
            <a:noAutofit/>
          </a:bodyPr>
          <a:lstStyle/>
          <a:p>
            <a:r>
              <a:rPr lang="en-US" sz="3600" dirty="0" smtClean="0">
                <a:solidFill>
                  <a:schemeClr val="bg1"/>
                </a:solidFill>
              </a:rPr>
              <a:t>Understand how DISK DYNAMICS and </a:t>
            </a:r>
            <a:br>
              <a:rPr lang="en-US" sz="3600" dirty="0" smtClean="0">
                <a:solidFill>
                  <a:schemeClr val="bg1"/>
                </a:solidFill>
              </a:rPr>
            </a:br>
            <a:r>
              <a:rPr lang="en-US" sz="3600" dirty="0" smtClean="0">
                <a:solidFill>
                  <a:schemeClr val="bg1"/>
                </a:solidFill>
              </a:rPr>
              <a:t>ICE MORPHOLOGY affect the snowline locations of the main C, O, N carriers, and thus the C/N/O ratios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28824</TotalTime>
  <Words>1262</Words>
  <Application>Microsoft Macintosh PowerPoint</Application>
  <PresentationFormat>On-screen Show (4:3)</PresentationFormat>
  <Paragraphs>120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&lt;Title In Progress&gt;</vt:lpstr>
      <vt:lpstr>Outline</vt:lpstr>
      <vt:lpstr>Outline</vt:lpstr>
      <vt:lpstr>Core Accretion Model</vt:lpstr>
      <vt:lpstr>Disk Compositions Regulate Planet Compositions</vt:lpstr>
      <vt:lpstr>Disk structure is complex!</vt:lpstr>
      <vt:lpstr>GOAL</vt:lpstr>
      <vt:lpstr>Outline</vt:lpstr>
      <vt:lpstr>Understand how DISK DYNAMICS and  ICE MORPHOLOGY affect the snowline locations of the main C, O, N carriers, and thus the C/N/O ratios in gas and dust throughout the disk</vt:lpstr>
      <vt:lpstr>We determined upper limits for the C/O ratio across the disk</vt:lpstr>
      <vt:lpstr>More volatile snowlines in disks</vt:lpstr>
      <vt:lpstr>Expected abundances of CH4 do not change C/O results significantly</vt:lpstr>
      <vt:lpstr>N/O ratios may be used as tracers of atmospheric chemistry</vt:lpstr>
      <vt:lpstr>Disk dynamics and ice morphology may change the CO and N2 snowline locations by a factor of 7!</vt:lpstr>
      <vt:lpstr>Main Results</vt:lpstr>
      <vt:lpstr>Outline</vt:lpstr>
      <vt:lpstr>Next Steps</vt:lpstr>
      <vt:lpstr>GOOD NEWS </vt:lpstr>
      <vt:lpstr>Thesis Outline</vt:lpstr>
      <vt:lpstr>Thesis Outline</vt:lpstr>
      <vt:lpstr>Suggestions for External Examiner</vt:lpstr>
      <vt:lpstr>Thesis Timeline (and beyond)</vt:lpstr>
      <vt:lpstr>Thesis Timeline (and beyond)</vt:lpstr>
      <vt:lpstr>Conferences + Talks During Grad School</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488</cp:revision>
  <dcterms:created xsi:type="dcterms:W3CDTF">2013-05-20T23:08:21Z</dcterms:created>
  <dcterms:modified xsi:type="dcterms:W3CDTF">2016-03-04T20:56:01Z</dcterms:modified>
</cp:coreProperties>
</file>