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10" r:id="rId18"/>
    <p:sldId id="308" r:id="rId19"/>
    <p:sldId id="309" r:id="rId20"/>
    <p:sldId id="303" r:id="rId21"/>
    <p:sldId id="302" r:id="rId22"/>
    <p:sldId id="265" r:id="rId23"/>
    <p:sldId id="296" r:id="rId24"/>
    <p:sldId id="297" r:id="rId25"/>
    <p:sldId id="298" r:id="rId26"/>
    <p:sldId id="299" r:id="rId27"/>
    <p:sldId id="300" r:id="rId28"/>
    <p:sldId id="301" r:id="rId29"/>
    <p:sldId id="313" r:id="rId30"/>
    <p:sldId id="314" r:id="rId31"/>
    <p:sldId id="315" r:id="rId32"/>
    <p:sldId id="316" r:id="rId33"/>
    <p:sldId id="317" r:id="rId34"/>
    <p:sldId id="318" r:id="rId35"/>
    <p:sldId id="331" r:id="rId36"/>
    <p:sldId id="319" r:id="rId37"/>
    <p:sldId id="320" r:id="rId38"/>
    <p:sldId id="321" r:id="rId39"/>
    <p:sldId id="322" r:id="rId40"/>
    <p:sldId id="328" r:id="rId41"/>
    <p:sldId id="329" r:id="rId42"/>
    <p:sldId id="323" r:id="rId43"/>
    <p:sldId id="330" r:id="rId44"/>
    <p:sldId id="324" r:id="rId45"/>
    <p:sldId id="325" r:id="rId46"/>
    <p:sldId id="326" r:id="rId47"/>
    <p:sldId id="335" r:id="rId48"/>
    <p:sldId id="332" r:id="rId49"/>
    <p:sldId id="333" r:id="rId50"/>
    <p:sldId id="334" r:id="rId51"/>
    <p:sldId id="32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10"/>
            <p14:sldId id="308"/>
            <p14:sldId id="309"/>
            <p14:sldId id="303"/>
            <p14:sldId id="302"/>
            <p14:sldId id="265"/>
            <p14:sldId id="296"/>
            <p14:sldId id="297"/>
            <p14:sldId id="298"/>
            <p14:sldId id="299"/>
            <p14:sldId id="300"/>
            <p14:sldId id="301"/>
            <p14:sldId id="313"/>
            <p14:sldId id="314"/>
            <p14:sldId id="315"/>
            <p14:sldId id="316"/>
            <p14:sldId id="317"/>
            <p14:sldId id="318"/>
            <p14:sldId id="331"/>
            <p14:sldId id="319"/>
            <p14:sldId id="320"/>
            <p14:sldId id="321"/>
            <p14:sldId id="322"/>
            <p14:sldId id="328"/>
            <p14:sldId id="329"/>
            <p14:sldId id="323"/>
            <p14:sldId id="330"/>
            <p14:sldId id="324"/>
            <p14:sldId id="325"/>
            <p14:sldId id="326"/>
            <p14:sldId id="335"/>
            <p14:sldId id="332"/>
            <p14:sldId id="333"/>
            <p14:sldId id="334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8125" autoAdjust="0"/>
  </p:normalViewPr>
  <p:slideViewPr>
    <p:cSldViewPr snapToGrid="0" snapToObjects="1">
      <p:cViewPr>
        <p:scale>
          <a:sx n="72" d="100"/>
          <a:sy n="72" d="100"/>
        </p:scale>
        <p:origin x="-1704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9/22/15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let’s look at this a bit more closely: since the mass of the atmosphere is a</a:t>
            </a:r>
            <a:r>
              <a:rPr lang="en-US" baseline="0" dirty="0" smtClean="0"/>
              <a:t> function of the core mass, every core mass will </a:t>
            </a:r>
            <a:r>
              <a:rPr lang="en-US" baseline="0" dirty="0" err="1" smtClean="0"/>
              <a:t>uniquley</a:t>
            </a:r>
            <a:r>
              <a:rPr lang="en-US" baseline="0" dirty="0" smtClean="0"/>
              <a:t> map to one atmosphere mass;</a:t>
            </a:r>
            <a:r>
              <a:rPr lang="en-US" dirty="0" smtClean="0"/>
              <a:t>  moreover,</a:t>
            </a:r>
            <a:r>
              <a:rPr lang="en-US" baseline="0" dirty="0" smtClean="0"/>
              <a:t> as the core grows larger, it will hold a fractionally larger atmosphere mass; so at some point in this evolution, the masses of the atmosphere and core will become roughly equal, at which point a process of rapid gas accretion starts and a massive atmosphere is accumulated; this core mass is well defined for a set of disk conditions, and it’s called the critical core mass. Now, this is the story when </a:t>
            </a:r>
            <a:r>
              <a:rPr lang="en-US" baseline="0" dirty="0" err="1" smtClean="0"/>
              <a:t>planetesimal</a:t>
            </a:r>
            <a:r>
              <a:rPr lang="en-US" baseline="0" dirty="0" smtClean="0"/>
              <a:t> accretion occurs at the standard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However,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planetesimal</a:t>
            </a:r>
            <a:r>
              <a:rPr lang="en-US" baseline="0" dirty="0" smtClean="0"/>
              <a:t> accretion need not be constant at given location in the disk throughout the disk life, and there are studies that have made this assumptions. So let’s imagine a different scenario. First, we are in the standard case; we have a high </a:t>
            </a:r>
            <a:r>
              <a:rPr lang="en-US" baseline="0" dirty="0" err="1" smtClean="0"/>
              <a:t>planetesimal</a:t>
            </a:r>
            <a:r>
              <a:rPr lang="en-US" baseline="0" dirty="0" smtClean="0"/>
              <a:t> accretion rate, so the core grows, but the atmosphere remains small; then at some point later on, the core has grown more massive, but the atmosphere remains small by comparison. At this point, </a:t>
            </a:r>
            <a:r>
              <a:rPr lang="en-US" baseline="0" dirty="0" err="1" smtClean="0"/>
              <a:t>planetesimal</a:t>
            </a:r>
            <a:r>
              <a:rPr lang="en-US" baseline="0" dirty="0" smtClean="0"/>
              <a:t> accretion slows down. So now the core no longer grows significantly; the atmosphere still loses energy but is not gaining any from </a:t>
            </a:r>
            <a:r>
              <a:rPr lang="en-US" baseline="0" dirty="0" err="1" smtClean="0"/>
              <a:t>planetesimals</a:t>
            </a:r>
            <a:r>
              <a:rPr lang="en-US" baseline="0" dirty="0" smtClean="0"/>
              <a:t> anymore. Instead, now the energy is given by the contraction of the envelope due to gas accretion.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However,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planetesimal</a:t>
            </a:r>
            <a:r>
              <a:rPr lang="en-US" baseline="0" dirty="0" smtClean="0"/>
              <a:t> accretion need not be constant at given location in the disk throughout the disk life, and there are studies that have made this assumptions. So let’s imagine a different scenario. First, we are in the standard case; we have a high </a:t>
            </a:r>
            <a:r>
              <a:rPr lang="en-US" baseline="0" dirty="0" err="1" smtClean="0"/>
              <a:t>planetesimal</a:t>
            </a:r>
            <a:r>
              <a:rPr lang="en-US" baseline="0" dirty="0" smtClean="0"/>
              <a:t> accretion rate, so the core grows, but the atmosphere remains small; then at some point later on, the core has grown more massive, but the atmosphere remains small by comparison. At this point, </a:t>
            </a:r>
            <a:r>
              <a:rPr lang="en-US" baseline="0" dirty="0" err="1" smtClean="0"/>
              <a:t>planetesimal</a:t>
            </a:r>
            <a:r>
              <a:rPr lang="en-US" baseline="0" dirty="0" smtClean="0"/>
              <a:t> accretion slows down. So now the core no longer grows significantly; the atmosphere still loses energy but is not gaining any from </a:t>
            </a:r>
            <a:r>
              <a:rPr lang="en-US" baseline="0" dirty="0" err="1" smtClean="0"/>
              <a:t>planetesimals</a:t>
            </a:r>
            <a:r>
              <a:rPr lang="en-US" baseline="0" dirty="0" smtClean="0"/>
              <a:t> anymore. Instead, now the energy is given by the contraction of the envelope due to gas accretion.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if we’re in this scenario</a:t>
            </a:r>
            <a:r>
              <a:rPr lang="en-US" baseline="0" dirty="0" smtClean="0"/>
              <a:t> of low </a:t>
            </a:r>
            <a:r>
              <a:rPr lang="en-US" baseline="0" dirty="0" err="1" smtClean="0"/>
              <a:t>planetesimal</a:t>
            </a:r>
            <a:r>
              <a:rPr lang="en-US" baseline="0" dirty="0" smtClean="0"/>
              <a:t> accretion, the luminosity evolution of the atmosphere will be dominated by KH contraction.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in this regime, there is no longer a steady state, but rather the atmosphere mass is a function of time; now core growth is negligible; so you start with a small atmosphere that gradually grows until it become comparable to the core mass; so in this scenario, every core can have an atmosphere equal to its own and become critical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Why </a:t>
            </a:r>
            <a:r>
              <a:rPr lang="en-US" dirty="0" err="1" smtClean="0"/>
              <a:t>Lacc</a:t>
            </a:r>
            <a:r>
              <a:rPr lang="en-US" dirty="0" smtClean="0"/>
              <a:t>=0?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- to get around the difficulty to form a giant planet</a:t>
            </a:r>
            <a:r>
              <a:rPr lang="en-US" baseline="0" dirty="0" smtClean="0"/>
              <a:t> a large distances </a:t>
            </a:r>
            <a:r>
              <a:rPr lang="en-US" baseline="0" dirty="0" err="1" smtClean="0"/>
              <a:t>throigh</a:t>
            </a:r>
            <a:r>
              <a:rPr lang="en-US" baseline="0" dirty="0" smtClean="0"/>
              <a:t> core </a:t>
            </a:r>
            <a:r>
              <a:rPr lang="en-US" baseline="0" dirty="0" err="1" smtClean="0"/>
              <a:t>acc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- you can depleted zone of </a:t>
            </a:r>
            <a:r>
              <a:rPr lang="en-US" baseline="0" dirty="0" err="1" smtClean="0"/>
              <a:t>planetesimals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-  move the core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 am plotting the critical core mass as a function of </a:t>
            </a:r>
            <a:r>
              <a:rPr lang="en-US" baseline="0" dirty="0" err="1" smtClean="0"/>
              <a:t>semimajor</a:t>
            </a:r>
            <a:r>
              <a:rPr lang="en-US" baseline="0" dirty="0" smtClean="0"/>
              <a:t> axis for an ideal diatomic gas. So you can see already that this value is smaller than the standard 10 Me even in the more inner parts of the disk; in a few moments I will show how this critical core mass compares to results from standard studies. But let’s first see what </a:t>
            </a:r>
            <a:r>
              <a:rPr lang="en-US" baseline="0" dirty="0" err="1" smtClean="0"/>
              <a:t>Mcrit</a:t>
            </a:r>
            <a:r>
              <a:rPr lang="en-US" baseline="0" dirty="0" smtClean="0"/>
              <a:t> depends 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481619" cy="147632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Ana-Maria </a:t>
            </a:r>
            <a:r>
              <a:rPr lang="en-US" sz="3000" dirty="0" smtClean="0"/>
              <a:t>Piso </a:t>
            </a:r>
          </a:p>
          <a:p>
            <a:r>
              <a:rPr lang="en-US" sz="2000" dirty="0"/>
              <a:t>Harvard-Smithsonian Center for Astrophysics</a:t>
            </a:r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15839" y="5214851"/>
            <a:ext cx="370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CIPS Seminar</a:t>
            </a:r>
            <a:r>
              <a:rPr lang="en-US" dirty="0"/>
              <a:t>:</a:t>
            </a:r>
            <a:r>
              <a:rPr lang="en-US" dirty="0" smtClean="0"/>
              <a:t> September 30</a:t>
            </a:r>
            <a:r>
              <a:rPr lang="en-US" baseline="30000" dirty="0" smtClean="0"/>
              <a:t>th</a:t>
            </a:r>
            <a:r>
              <a:rPr lang="en-US" dirty="0" smtClean="0"/>
              <a:t> 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_vs_a_poly_real_exolun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3" y="1377108"/>
            <a:ext cx="6864688" cy="5161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9317" y="6092494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192" y="6179247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Variations in       due to non-ideal EOS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27885" y="393744"/>
            <a:ext cx="584168" cy="450291"/>
            <a:chOff x="3046593" y="236149"/>
            <a:chExt cx="584168" cy="450291"/>
          </a:xfrm>
        </p:grpSpPr>
        <p:sp>
          <p:nvSpPr>
            <p:cNvPr id="13" name="Isosceles Triangle 12"/>
            <p:cNvSpPr/>
            <p:nvPr/>
          </p:nvSpPr>
          <p:spPr>
            <a:xfrm>
              <a:off x="3046593" y="236149"/>
              <a:ext cx="313050" cy="28885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4084" y="378663"/>
              <a:ext cx="406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89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088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Coagulation </a:t>
            </a:r>
            <a:r>
              <a:rPr lang="en-US" sz="3400" i="1" dirty="0" smtClean="0">
                <a:solidFill>
                  <a:srgbClr val="FFFF00"/>
                </a:solidFill>
              </a:rPr>
              <a:t>p=2.5</a:t>
            </a:r>
            <a:r>
              <a:rPr lang="en-US" sz="3400" dirty="0" smtClean="0">
                <a:solidFill>
                  <a:srgbClr val="FFFF00"/>
                </a:solidFill>
              </a:rPr>
              <a:t> </a:t>
            </a:r>
            <a:r>
              <a:rPr lang="en-US" sz="3400" dirty="0" smtClean="0"/>
              <a:t>may </a:t>
            </a:r>
            <a:r>
              <a:rPr lang="en-US" sz="3400" dirty="0" smtClean="0">
                <a:solidFill>
                  <a:srgbClr val="FFFF00"/>
                </a:solidFill>
              </a:rPr>
              <a:t>decrease</a:t>
            </a:r>
            <a:r>
              <a:rPr lang="en-US" sz="3400" dirty="0" smtClean="0"/>
              <a:t> </a:t>
            </a:r>
            <a:r>
              <a:rPr lang="en-US" sz="3400" dirty="0" err="1" smtClean="0"/>
              <a:t>M</a:t>
            </a:r>
            <a:r>
              <a:rPr lang="en-US" sz="3400" baseline="-25000" dirty="0" err="1" smtClean="0"/>
              <a:t>crit</a:t>
            </a:r>
            <a:r>
              <a:rPr lang="en-US" sz="3400" dirty="0" smtClean="0"/>
              <a:t> by up to </a:t>
            </a:r>
            <a:r>
              <a:rPr lang="en-US" sz="3400" dirty="0" smtClean="0">
                <a:solidFill>
                  <a:srgbClr val="FFFF00"/>
                </a:solidFill>
              </a:rPr>
              <a:t>one order of magnitude</a:t>
            </a:r>
            <a:r>
              <a:rPr lang="en-US" sz="3400" dirty="0" smtClean="0"/>
              <a:t>!</a:t>
            </a:r>
            <a:endParaRPr lang="en-US" sz="3400" dirty="0"/>
          </a:p>
        </p:txBody>
      </p:sp>
      <p:pic>
        <p:nvPicPr>
          <p:cNvPr id="4" name="Picture 3" descr="tco_vs_a_Mc4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04" y="1520947"/>
            <a:ext cx="6515938" cy="4899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5012" y="5842391"/>
            <a:ext cx="125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211" y="6054076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7658" y="1557028"/>
            <a:ext cx="14620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4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1376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</a:t>
            </a:r>
            <a:r>
              <a:rPr lang="en-US" sz="4000" dirty="0" smtClean="0"/>
              <a:t>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2823" y="62429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0357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8157" y="62429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6022" y="5860638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5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Our results for a </a:t>
            </a:r>
            <a:r>
              <a:rPr lang="en-US" dirty="0" smtClean="0">
                <a:solidFill>
                  <a:srgbClr val="FFFF00"/>
                </a:solidFill>
              </a:rPr>
              <a:t>transition disk </a:t>
            </a:r>
            <a:r>
              <a:rPr lang="en-US" dirty="0" smtClean="0"/>
              <a:t>are consistent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6859"/>
            <a:ext cx="8229600" cy="1143000"/>
          </a:xfrm>
        </p:spPr>
        <p:txBody>
          <a:bodyPr>
            <a:noAutofit/>
          </a:bodyPr>
          <a:lstStyle/>
          <a:p>
            <a:r>
              <a:rPr lang="en-US" sz="9000" dirty="0" smtClean="0">
                <a:solidFill>
                  <a:srgbClr val="FFFF00"/>
                </a:solidFill>
              </a:rPr>
              <a:t>NEXT STEPS</a:t>
            </a:r>
            <a:endParaRPr lang="en-US" sz="9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56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Nitrogen Abundance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Nitrogen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abundant</a:t>
            </a:r>
            <a:r>
              <a:rPr lang="en-US" dirty="0" smtClean="0"/>
              <a:t> in the Solar System and in disks, but its </a:t>
            </a:r>
            <a:r>
              <a:rPr lang="en-US" dirty="0" smtClean="0">
                <a:solidFill>
                  <a:srgbClr val="FFFF00"/>
                </a:solidFill>
              </a:rPr>
              <a:t>dominant form is largely unknown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Primarily found as </a:t>
            </a:r>
            <a:r>
              <a:rPr lang="en-US" dirty="0" smtClean="0">
                <a:solidFill>
                  <a:srgbClr val="FFFF00"/>
                </a:solidFill>
              </a:rPr>
              <a:t>N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rgbClr val="FFFF00"/>
                </a:solidFill>
              </a:rPr>
              <a:t>~10%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FF00"/>
                </a:solidFill>
              </a:rPr>
              <a:t>nitrogen abundance</a:t>
            </a:r>
            <a:r>
              <a:rPr lang="en-US" dirty="0" smtClean="0"/>
              <a:t> may be carried by </a:t>
            </a:r>
            <a:r>
              <a:rPr lang="en-US" dirty="0" smtClean="0">
                <a:solidFill>
                  <a:srgbClr val="FFFF00"/>
                </a:solidFill>
              </a:rPr>
              <a:t>NH</a:t>
            </a:r>
            <a:r>
              <a:rPr lang="en-US" baseline="-25000" dirty="0" smtClean="0">
                <a:solidFill>
                  <a:srgbClr val="FFFF00"/>
                </a:solidFill>
              </a:rPr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(e.g., </a:t>
            </a:r>
            <a:r>
              <a:rPr lang="en-US" dirty="0" err="1" smtClean="0"/>
              <a:t>Lahuis</a:t>
            </a:r>
            <a:r>
              <a:rPr lang="en-US" dirty="0" smtClean="0"/>
              <a:t> </a:t>
            </a:r>
            <a:r>
              <a:rPr lang="en-US" dirty="0"/>
              <a:t>&amp; van </a:t>
            </a:r>
            <a:r>
              <a:rPr lang="en-US" dirty="0" err="1" smtClean="0"/>
              <a:t>Dishoeck</a:t>
            </a:r>
            <a:r>
              <a:rPr lang="en-US" dirty="0"/>
              <a:t> </a:t>
            </a:r>
            <a:r>
              <a:rPr lang="en-US" dirty="0" smtClean="0"/>
              <a:t>2000)</a:t>
            </a:r>
          </a:p>
          <a:p>
            <a:endParaRPr lang="en-US" dirty="0" smtClean="0"/>
          </a:p>
          <a:p>
            <a:r>
              <a:rPr lang="en-US" dirty="0" smtClean="0"/>
              <a:t>Can use </a:t>
            </a:r>
            <a:r>
              <a:rPr lang="en-US" dirty="0">
                <a:solidFill>
                  <a:srgbClr val="FFFF00"/>
                </a:solidFill>
              </a:rPr>
              <a:t>abundance patterns </a:t>
            </a:r>
            <a:r>
              <a:rPr lang="en-US" dirty="0"/>
              <a:t>both from the </a:t>
            </a:r>
            <a:r>
              <a:rPr lang="en-US" dirty="0">
                <a:solidFill>
                  <a:srgbClr val="FFFF00"/>
                </a:solidFill>
              </a:rPr>
              <a:t>Solar S</a:t>
            </a:r>
            <a:r>
              <a:rPr lang="en-US" dirty="0" smtClean="0">
                <a:solidFill>
                  <a:srgbClr val="FFFF00"/>
                </a:solidFill>
              </a:rPr>
              <a:t>ystem</a:t>
            </a:r>
            <a:r>
              <a:rPr lang="en-US" dirty="0" smtClean="0"/>
              <a:t> and </a:t>
            </a:r>
            <a:r>
              <a:rPr lang="en-US" dirty="0"/>
              <a:t>from </a:t>
            </a:r>
            <a:r>
              <a:rPr lang="en-US" dirty="0">
                <a:solidFill>
                  <a:srgbClr val="FFFF00"/>
                </a:solidFill>
              </a:rPr>
              <a:t>disk chemistry models </a:t>
            </a:r>
            <a:r>
              <a:rPr lang="en-US" dirty="0"/>
              <a:t>(e.g., Schwarz &amp; Bergin 2014</a:t>
            </a:r>
            <a:r>
              <a:rPr lang="en-US" dirty="0" smtClean="0"/>
              <a:t>) to define the </a:t>
            </a:r>
            <a:r>
              <a:rPr lang="en-US" dirty="0" smtClean="0">
                <a:solidFill>
                  <a:srgbClr val="FFFF00"/>
                </a:solidFill>
              </a:rPr>
              <a:t>range of abundance of different nitrogen carriers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6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176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FFFF00"/>
                </a:solidFill>
              </a:rPr>
              <a:t>Expected abundances</a:t>
            </a:r>
            <a:r>
              <a:rPr lang="en-US" sz="3000" dirty="0" smtClean="0"/>
              <a:t> of </a:t>
            </a:r>
            <a:r>
              <a:rPr lang="en-US" sz="3000" dirty="0" smtClean="0">
                <a:solidFill>
                  <a:srgbClr val="FFFF00"/>
                </a:solidFill>
              </a:rPr>
              <a:t>NH3</a:t>
            </a:r>
            <a:r>
              <a:rPr lang="en-US" sz="3000" dirty="0" smtClean="0"/>
              <a:t> do not change </a:t>
            </a:r>
            <a:r>
              <a:rPr lang="en-US" sz="3000" dirty="0">
                <a:solidFill>
                  <a:srgbClr val="FFFF00"/>
                </a:solidFill>
              </a:rPr>
              <a:t>N</a:t>
            </a:r>
            <a:r>
              <a:rPr lang="en-US" sz="3000" dirty="0" smtClean="0">
                <a:solidFill>
                  <a:srgbClr val="FFFF00"/>
                </a:solidFill>
              </a:rPr>
              <a:t>/O</a:t>
            </a:r>
            <a:r>
              <a:rPr lang="en-US" sz="3000" dirty="0" smtClean="0"/>
              <a:t> results significantly</a:t>
            </a:r>
            <a:endParaRPr lang="en-US" sz="3000" dirty="0"/>
          </a:p>
        </p:txBody>
      </p:sp>
      <p:pic>
        <p:nvPicPr>
          <p:cNvPr id="4" name="Picture 3" descr="C_O_ratio_CH4_te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90" y="994833"/>
            <a:ext cx="3748852" cy="5623277"/>
          </a:xfrm>
          <a:prstGeom prst="rect">
            <a:avLst/>
          </a:prstGeom>
        </p:spPr>
      </p:pic>
      <p:pic>
        <p:nvPicPr>
          <p:cNvPr id="3" name="Picture 2" descr="N_O_ratio_tes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09" y="1095021"/>
            <a:ext cx="3657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8-31 at 2.2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87" y="1259419"/>
            <a:ext cx="5397972" cy="54786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2110" y="123488"/>
            <a:ext cx="62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Additional </a:t>
            </a:r>
            <a:r>
              <a:rPr lang="en-US" sz="3000" dirty="0" smtClean="0">
                <a:solidFill>
                  <a:srgbClr val="FFFF00"/>
                </a:solidFill>
              </a:rPr>
              <a:t>chemical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FF00"/>
                </a:solidFill>
              </a:rPr>
              <a:t>dynamical</a:t>
            </a:r>
            <a:r>
              <a:rPr lang="en-US" sz="3000" dirty="0" smtClean="0"/>
              <a:t> processes to be </a:t>
            </a:r>
            <a:r>
              <a:rPr lang="en-US" sz="3000" dirty="0" smtClean="0">
                <a:solidFill>
                  <a:srgbClr val="FFFF00"/>
                </a:solidFill>
              </a:rPr>
              <a:t>explored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385" y="64693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C/O 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29357</TotalTime>
  <Words>2076</Words>
  <Application>Microsoft Macintosh PowerPoint</Application>
  <PresentationFormat>On-screen Show (4:3)</PresentationFormat>
  <Paragraphs>256</Paragraphs>
  <Slides>51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Variations in       due to non-ideal EOS effects INCREASE Mcrit</vt:lpstr>
      <vt:lpstr>PowerPoint Presentation</vt:lpstr>
      <vt:lpstr>PowerPoint Presentation</vt:lpstr>
      <vt:lpstr>Grain growth opacity DECREASES Mcrit</vt:lpstr>
      <vt:lpstr>Grain growth opacity DECREASES Mcrit</vt:lpstr>
      <vt:lpstr>Coagulation p=2.5 may decrease Mcrit by up to one order of magnitude!</vt:lpstr>
      <vt:lpstr>Summary of Part I</vt:lpstr>
      <vt:lpstr>Core Accretion Model</vt:lpstr>
      <vt:lpstr>Snowline Locations in Protoplanetary Disks and  C/O ratios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Summary of Part II</vt:lpstr>
      <vt:lpstr>NEXT STEPS</vt:lpstr>
      <vt:lpstr>Nitrogen Abundance</vt:lpstr>
      <vt:lpstr>Expected abundances of NH3 do not change N/O results significantly</vt:lpstr>
      <vt:lpstr>PowerPoint Presentation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299</cp:revision>
  <dcterms:created xsi:type="dcterms:W3CDTF">2013-05-20T23:08:21Z</dcterms:created>
  <dcterms:modified xsi:type="dcterms:W3CDTF">2015-09-24T19:36:24Z</dcterms:modified>
</cp:coreProperties>
</file>