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84" r:id="rId2"/>
    <p:sldId id="330" r:id="rId3"/>
    <p:sldId id="293" r:id="rId4"/>
    <p:sldId id="327" r:id="rId5"/>
    <p:sldId id="319" r:id="rId6"/>
    <p:sldId id="386" r:id="rId7"/>
    <p:sldId id="362" r:id="rId8"/>
    <p:sldId id="387" r:id="rId9"/>
    <p:sldId id="310" r:id="rId10"/>
    <p:sldId id="312" r:id="rId11"/>
    <p:sldId id="364" r:id="rId12"/>
    <p:sldId id="38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384"/>
            <p14:sldId id="330"/>
            <p14:sldId id="293"/>
            <p14:sldId id="327"/>
            <p14:sldId id="319"/>
            <p14:sldId id="386"/>
            <p14:sldId id="362"/>
            <p14:sldId id="387"/>
          </p14:sldIdLst>
        </p14:section>
        <p14:section name="Untitled Section" id="{E95DD4B7-C620-3B47-BD4C-68460915B0CF}">
          <p14:sldIdLst>
            <p14:sldId id="310"/>
            <p14:sldId id="312"/>
            <p14:sldId id="364"/>
            <p14:sldId id="38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9424" autoAdjust="0"/>
  </p:normalViewPr>
  <p:slideViewPr>
    <p:cSldViewPr snapToGrid="0" snapToObjects="1">
      <p:cViewPr>
        <p:scale>
          <a:sx n="90" d="100"/>
          <a:sy n="90" d="100"/>
        </p:scale>
        <p:origin x="-1176" y="-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9/24/15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9/24/15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4"/>
            <a:ext cx="7772400" cy="1760345"/>
          </a:xfrm>
        </p:spPr>
        <p:txBody>
          <a:bodyPr>
            <a:normAutofit fontScale="90000"/>
          </a:bodyPr>
          <a:lstStyle/>
          <a:p>
            <a:r>
              <a:rPr lang="en-US" dirty="0" smtClean="0">
                <a:solidFill>
                  <a:srgbClr val="FFFF00"/>
                </a:solidFill>
              </a:rPr>
              <a:t>C/O and Snowline Locations in </a:t>
            </a:r>
            <a:r>
              <a:rPr lang="en-US" dirty="0" err="1" smtClean="0">
                <a:solidFill>
                  <a:srgbClr val="FFFF00"/>
                </a:solidFill>
              </a:rPr>
              <a:t>Protoplanetary</a:t>
            </a:r>
            <a:r>
              <a:rPr lang="en-US" dirty="0" smtClean="0">
                <a:solidFill>
                  <a:srgbClr val="FFFF00"/>
                </a:solidFill>
              </a:rPr>
              <a:t> Disks: The Effect of Radial Drift and Viscous Gas Accretion </a:t>
            </a:r>
            <a:endParaRPr lang="en-US" dirty="0">
              <a:solidFill>
                <a:srgbClr val="FFFF00"/>
              </a:solidFill>
            </a:endParaRPr>
          </a:p>
        </p:txBody>
      </p:sp>
      <p:sp>
        <p:nvSpPr>
          <p:cNvPr id="3" name="Subtitle 2"/>
          <p:cNvSpPr>
            <a:spLocks noGrp="1"/>
          </p:cNvSpPr>
          <p:nvPr>
            <p:ph type="subTitle" idx="1"/>
          </p:nvPr>
        </p:nvSpPr>
        <p:spPr>
          <a:xfrm>
            <a:off x="235165" y="2847746"/>
            <a:ext cx="8481619" cy="2103740"/>
          </a:xfrm>
        </p:spPr>
        <p:txBody>
          <a:bodyPr>
            <a:normAutofit/>
          </a:bodyPr>
          <a:lstStyle/>
          <a:p>
            <a:endParaRPr lang="en-US" sz="3400" dirty="0" smtClean="0"/>
          </a:p>
          <a:p>
            <a:r>
              <a:rPr lang="en-US" sz="3400" dirty="0" smtClean="0"/>
              <a:t>Ana-Maria Piso</a:t>
            </a:r>
          </a:p>
          <a:p>
            <a:endParaRPr lang="en-US" sz="3800" dirty="0" smtClean="0"/>
          </a:p>
        </p:txBody>
      </p:sp>
      <p:sp>
        <p:nvSpPr>
          <p:cNvPr id="6" name="TextBox 5"/>
          <p:cNvSpPr txBox="1"/>
          <p:nvPr/>
        </p:nvSpPr>
        <p:spPr>
          <a:xfrm>
            <a:off x="2255468" y="5261931"/>
            <a:ext cx="4438897" cy="369332"/>
          </a:xfrm>
          <a:prstGeom prst="rect">
            <a:avLst/>
          </a:prstGeom>
          <a:noFill/>
        </p:spPr>
        <p:txBody>
          <a:bodyPr wrap="square" rtlCol="0">
            <a:spAutoFit/>
          </a:bodyPr>
          <a:lstStyle/>
          <a:p>
            <a:pPr algn="ctr"/>
            <a:r>
              <a:rPr lang="en-US" dirty="0" smtClean="0"/>
              <a:t>September 25</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2308561497"/>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6268157" y="6242971"/>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15825846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smtClean="0">
                <a:solidFill>
                  <a:srgbClr val="FFFF00"/>
                </a:solidFill>
              </a:rPr>
              <a:t>desorption distance </a:t>
            </a:r>
            <a:r>
              <a:rPr lang="en-US" dirty="0" smtClean="0"/>
              <a:t>for </a:t>
            </a:r>
            <a:r>
              <a:rPr lang="en-US" dirty="0" smtClean="0">
                <a:solidFill>
                  <a:srgbClr val="FFFF00"/>
                </a:solidFill>
              </a:rPr>
              <a:t>transition disks</a:t>
            </a:r>
            <a:r>
              <a:rPr lang="en-US" dirty="0" smtClean="0"/>
              <a:t> agrees with </a:t>
            </a:r>
            <a:r>
              <a:rPr lang="en-US" dirty="0" smtClean="0">
                <a:solidFill>
                  <a:srgbClr val="FFFF00"/>
                </a:solidFill>
              </a:rPr>
              <a:t>observations</a:t>
            </a:r>
            <a:endParaRPr lang="en-US" dirty="0">
              <a:solidFill>
                <a:srgbClr val="FFFF00"/>
              </a:solidFill>
            </a:endParaRPr>
          </a:p>
        </p:txBody>
      </p:sp>
      <p:pic>
        <p:nvPicPr>
          <p:cNvPr id="4" name="Picture 3" descr="desorption_distance_transition_disk_100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422" y="1761066"/>
            <a:ext cx="6033911" cy="4525434"/>
          </a:xfrm>
          <a:prstGeom prst="rect">
            <a:avLst/>
          </a:prstGeom>
        </p:spPr>
      </p:pic>
      <p:sp>
        <p:nvSpPr>
          <p:cNvPr id="5" name="TextBox 4"/>
          <p:cNvSpPr txBox="1"/>
          <p:nvPr/>
        </p:nvSpPr>
        <p:spPr>
          <a:xfrm>
            <a:off x="6556022" y="5860638"/>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38378737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FF00"/>
                </a:solidFill>
              </a:rPr>
              <a:t>Radial drift</a:t>
            </a:r>
            <a:r>
              <a:rPr lang="en-US" dirty="0" smtClean="0"/>
              <a:t> and </a:t>
            </a:r>
            <a:r>
              <a:rPr lang="en-US" dirty="0" smtClean="0">
                <a:solidFill>
                  <a:srgbClr val="FFFF00"/>
                </a:solidFill>
              </a:rPr>
              <a:t>gas accretion </a:t>
            </a:r>
            <a:r>
              <a:rPr lang="en-US" dirty="0" smtClean="0"/>
              <a:t>affect desorption and </a:t>
            </a:r>
            <a:r>
              <a:rPr lang="en-US" dirty="0" smtClean="0">
                <a:solidFill>
                  <a:srgbClr val="FFFF00"/>
                </a:solidFill>
              </a:rPr>
              <a:t>move the snowline locations </a:t>
            </a:r>
            <a:r>
              <a:rPr lang="en-US" dirty="0" smtClean="0"/>
              <a:t>compared to a static disk</a:t>
            </a:r>
          </a:p>
          <a:p>
            <a:endParaRPr lang="en-US" dirty="0" smtClean="0"/>
          </a:p>
          <a:p>
            <a:r>
              <a:rPr lang="en-US" dirty="0" smtClean="0"/>
              <a:t>The H</a:t>
            </a:r>
            <a:r>
              <a:rPr lang="en-US" baseline="-25000" dirty="0" smtClean="0"/>
              <a:t>2</a:t>
            </a:r>
            <a:r>
              <a:rPr lang="en-US" dirty="0" smtClean="0"/>
              <a:t>O, CO</a:t>
            </a:r>
            <a:r>
              <a:rPr lang="en-US" baseline="-25000" dirty="0" smtClean="0"/>
              <a:t>2</a:t>
            </a:r>
            <a:r>
              <a:rPr lang="en-US" dirty="0" smtClean="0"/>
              <a:t> and CO snowlines are created by the </a:t>
            </a:r>
            <a:r>
              <a:rPr lang="en-US" dirty="0" smtClean="0">
                <a:solidFill>
                  <a:srgbClr val="FFFF00"/>
                </a:solidFill>
              </a:rPr>
              <a:t>largest drifting particles </a:t>
            </a:r>
            <a:r>
              <a:rPr lang="en-US" dirty="0" smtClean="0"/>
              <a:t>in our model, i.e. </a:t>
            </a:r>
            <a:r>
              <a:rPr lang="en-US" i="1" dirty="0" smtClean="0">
                <a:solidFill>
                  <a:srgbClr val="FFFF00"/>
                </a:solidFill>
              </a:rPr>
              <a:t>s</a:t>
            </a:r>
            <a:r>
              <a:rPr lang="en-US" dirty="0" smtClean="0">
                <a:solidFill>
                  <a:srgbClr val="FFFF00"/>
                </a:solidFill>
              </a:rPr>
              <a:t> ~ 7 m</a:t>
            </a:r>
          </a:p>
          <a:p>
            <a:endParaRPr lang="en-US" dirty="0" smtClean="0"/>
          </a:p>
          <a:p>
            <a:r>
              <a:rPr lang="en-US" dirty="0" smtClean="0"/>
              <a:t>Snowlines move </a:t>
            </a:r>
            <a:r>
              <a:rPr lang="en-US" dirty="0" smtClean="0">
                <a:solidFill>
                  <a:srgbClr val="FFFF00"/>
                </a:solidFill>
              </a:rPr>
              <a:t>inwards</a:t>
            </a:r>
            <a:r>
              <a:rPr lang="en-US" dirty="0" smtClean="0"/>
              <a:t> as the </a:t>
            </a:r>
            <a:r>
              <a:rPr lang="en-US" dirty="0" smtClean="0">
                <a:solidFill>
                  <a:srgbClr val="FFFF00"/>
                </a:solidFill>
              </a:rPr>
              <a:t>particle size increases </a:t>
            </a:r>
          </a:p>
          <a:p>
            <a:endParaRPr lang="en-US" dirty="0" smtClean="0"/>
          </a:p>
          <a:p>
            <a:r>
              <a:rPr lang="en-US" dirty="0" smtClean="0"/>
              <a:t>Our results for a </a:t>
            </a:r>
            <a:r>
              <a:rPr lang="en-US" dirty="0" smtClean="0">
                <a:solidFill>
                  <a:srgbClr val="FFFF00"/>
                </a:solidFill>
              </a:rPr>
              <a:t>transition disk </a:t>
            </a:r>
            <a:r>
              <a:rPr lang="en-US" dirty="0" smtClean="0"/>
              <a:t>are consistent with </a:t>
            </a:r>
            <a:r>
              <a:rPr lang="en-US" dirty="0" smtClean="0">
                <a:solidFill>
                  <a:srgbClr val="FFFF00"/>
                </a:solidFill>
              </a:rPr>
              <a:t>observations</a:t>
            </a:r>
          </a:p>
          <a:p>
            <a:endParaRPr lang="en-US" dirty="0" smtClean="0"/>
          </a:p>
          <a:p>
            <a:endParaRPr lang="en-US" dirty="0"/>
          </a:p>
        </p:txBody>
      </p:sp>
    </p:spTree>
    <p:extLst>
      <p:ext uri="{BB962C8B-B14F-4D97-AF65-F5344CB8AC3E}">
        <p14:creationId xmlns:p14="http://schemas.microsoft.com/office/powerpoint/2010/main" val="129143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4" name="Picture 3" descr="acc_sketch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52" y="1688409"/>
            <a:ext cx="6855224" cy="2319437"/>
          </a:xfrm>
          <a:prstGeom prst="rect">
            <a:avLst/>
          </a:prstGeom>
        </p:spPr>
      </p:pic>
    </p:spTree>
    <p:extLst>
      <p:ext uri="{BB962C8B-B14F-4D97-AF65-F5344CB8AC3E}">
        <p14:creationId xmlns:p14="http://schemas.microsoft.com/office/powerpoint/2010/main" val="24112605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solidFill>
                  <a:srgbClr val="FFFF00"/>
                </a:solidFill>
              </a:rPr>
              <a:t>BASIC IDEA</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3894187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pic>
        <p:nvPicPr>
          <p:cNvPr id="5" name="Picture 4"/>
          <p:cNvPicPr>
            <a:picLocks noChangeAspect="1"/>
          </p:cNvPicPr>
          <p:nvPr/>
        </p:nvPicPr>
        <p:blipFill>
          <a:blip r:embed="rId2"/>
          <a:stretch>
            <a:fillRect/>
          </a:stretch>
        </p:blipFill>
        <p:spPr>
          <a:xfrm>
            <a:off x="812800" y="1189830"/>
            <a:ext cx="7874000" cy="5329709"/>
          </a:xfrm>
          <a:prstGeom prst="rect">
            <a:avLst/>
          </a:prstGeom>
        </p:spPr>
      </p:pic>
      <p:sp>
        <p:nvSpPr>
          <p:cNvPr id="6" name="TextBox 5"/>
          <p:cNvSpPr txBox="1"/>
          <p:nvPr/>
        </p:nvSpPr>
        <p:spPr>
          <a:xfrm>
            <a:off x="6491111" y="6211762"/>
            <a:ext cx="2492023" cy="307777"/>
          </a:xfrm>
          <a:prstGeom prst="rect">
            <a:avLst/>
          </a:prstGeom>
          <a:noFill/>
        </p:spPr>
        <p:txBody>
          <a:bodyPr wrap="square" rtlCol="0">
            <a:spAutoFit/>
          </a:bodyPr>
          <a:lstStyle/>
          <a:p>
            <a:r>
              <a:rPr lang="en-US" sz="1400" dirty="0" err="1" smtClean="0">
                <a:solidFill>
                  <a:srgbClr val="000000"/>
                </a:solidFill>
              </a:rPr>
              <a:t>Henning&amp;Semenov</a:t>
            </a:r>
            <a:r>
              <a:rPr lang="en-US" sz="1400" dirty="0" smtClean="0">
                <a:solidFill>
                  <a:srgbClr val="000000"/>
                </a:solidFill>
              </a:rPr>
              <a:t> (2013)</a:t>
            </a:r>
            <a:endParaRPr lang="en-US" sz="1400" dirty="0">
              <a:solidFill>
                <a:srgbClr val="000000"/>
              </a:solidFill>
            </a:endParaRPr>
          </a:p>
        </p:txBody>
      </p:sp>
    </p:spTree>
    <p:extLst>
      <p:ext uri="{BB962C8B-B14F-4D97-AF65-F5344CB8AC3E}">
        <p14:creationId xmlns:p14="http://schemas.microsoft.com/office/powerpoint/2010/main" val="6866043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FF00"/>
                </a:solidFill>
              </a:rPr>
              <a:t>MAIN GOAL </a:t>
            </a:r>
            <a:endParaRPr lang="en-US" sz="6000" dirty="0">
              <a:solidFill>
                <a:srgbClr val="FFFF00"/>
              </a:solidFill>
            </a:endParaRPr>
          </a:p>
        </p:txBody>
      </p:sp>
      <p:sp>
        <p:nvSpPr>
          <p:cNvPr id="3" name="Content Placeholder 2"/>
          <p:cNvSpPr>
            <a:spLocks noGrp="1"/>
          </p:cNvSpPr>
          <p:nvPr>
            <p:ph idx="1"/>
          </p:nvPr>
        </p:nvSpPr>
        <p:spPr>
          <a:xfrm>
            <a:off x="905934" y="1417638"/>
            <a:ext cx="7487356" cy="2816577"/>
          </a:xfrm>
          <a:solidFill>
            <a:srgbClr val="FFFF00"/>
          </a:solidFill>
          <a:ln w="63500">
            <a:solidFill>
              <a:srgbClr val="0000FF"/>
            </a:solidFill>
          </a:ln>
        </p:spPr>
        <p:txBody>
          <a:bodyPr>
            <a:noAutofit/>
          </a:bodyPr>
          <a:lstStyle/>
          <a:p>
            <a:pPr marL="0" indent="0" algn="ctr">
              <a:buNone/>
            </a:pPr>
            <a:r>
              <a:rPr lang="en-US" sz="3600" dirty="0" smtClean="0">
                <a:solidFill>
                  <a:schemeClr val="bg1"/>
                </a:solidFill>
              </a:rPr>
              <a:t>Explore and understand the dynamical and chemical processes occurring in disks, and their relative importance in shaping disk compositions throughout time</a:t>
            </a:r>
            <a:endParaRPr lang="en-US" sz="3600" dirty="0">
              <a:solidFill>
                <a:schemeClr val="bg1"/>
              </a:solidFill>
            </a:endParaRPr>
          </a:p>
        </p:txBody>
      </p:sp>
      <p:sp>
        <p:nvSpPr>
          <p:cNvPr id="4" name="Content Placeholder 2"/>
          <p:cNvSpPr txBox="1">
            <a:spLocks/>
          </p:cNvSpPr>
          <p:nvPr/>
        </p:nvSpPr>
        <p:spPr>
          <a:xfrm>
            <a:off x="905934" y="4515556"/>
            <a:ext cx="7487356" cy="1831622"/>
          </a:xfrm>
          <a:prstGeom prst="rect">
            <a:avLst/>
          </a:prstGeom>
          <a:solidFill>
            <a:srgbClr val="FFFF00"/>
          </a:solidFill>
          <a:ln w="63500">
            <a:solidFill>
              <a:srgbClr val="0000FF"/>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bg1"/>
                </a:solidFill>
              </a:rPr>
              <a:t>Primarily focus on understanding how all these processes affect the snowline location of volatile species</a:t>
            </a:r>
            <a:endParaRPr lang="en-US" sz="3600" dirty="0">
              <a:solidFill>
                <a:schemeClr val="bg1"/>
              </a:solidFill>
            </a:endParaRPr>
          </a:p>
        </p:txBody>
      </p:sp>
    </p:spTree>
    <p:extLst>
      <p:ext uri="{BB962C8B-B14F-4D97-AF65-F5344CB8AC3E}">
        <p14:creationId xmlns:p14="http://schemas.microsoft.com/office/powerpoint/2010/main" val="39110570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0776" y="6229556"/>
            <a:ext cx="1495778" cy="307777"/>
          </a:xfrm>
          <a:prstGeom prst="rect">
            <a:avLst/>
          </a:prstGeom>
          <a:noFill/>
        </p:spPr>
        <p:txBody>
          <a:bodyPr wrap="square" rtlCol="0">
            <a:spAutoFit/>
          </a:bodyPr>
          <a:lstStyle/>
          <a:p>
            <a:r>
              <a:rPr lang="en-US" sz="1400" dirty="0" smtClean="0">
                <a:solidFill>
                  <a:schemeClr val="bg1"/>
                </a:solidFill>
              </a:rPr>
              <a:t>After Oberg+11</a:t>
            </a:r>
            <a:endParaRPr lang="en-US" sz="1400" dirty="0">
              <a:solidFill>
                <a:schemeClr val="bg1"/>
              </a:solidFill>
            </a:endParaRPr>
          </a:p>
        </p:txBody>
      </p:sp>
      <p:pic>
        <p:nvPicPr>
          <p:cNvPr id="7" name="Picture 6"/>
          <p:cNvPicPr>
            <a:picLocks noChangeAspect="1"/>
          </p:cNvPicPr>
          <p:nvPr/>
        </p:nvPicPr>
        <p:blipFill>
          <a:blip r:embed="rId2"/>
          <a:stretch>
            <a:fillRect/>
          </a:stretch>
        </p:blipFill>
        <p:spPr>
          <a:xfrm>
            <a:off x="254000" y="749300"/>
            <a:ext cx="8636000" cy="5346700"/>
          </a:xfrm>
          <a:prstGeom prst="rect">
            <a:avLst/>
          </a:prstGeom>
        </p:spPr>
      </p:pic>
      <p:sp>
        <p:nvSpPr>
          <p:cNvPr id="8" name="TextBox 7"/>
          <p:cNvSpPr txBox="1"/>
          <p:nvPr/>
        </p:nvSpPr>
        <p:spPr>
          <a:xfrm>
            <a:off x="8015109" y="5760001"/>
            <a:ext cx="931335" cy="307777"/>
          </a:xfrm>
          <a:prstGeom prst="rect">
            <a:avLst/>
          </a:prstGeom>
          <a:noFill/>
        </p:spPr>
        <p:txBody>
          <a:bodyPr wrap="square" rtlCol="0">
            <a:spAutoFit/>
          </a:bodyPr>
          <a:lstStyle/>
          <a:p>
            <a:r>
              <a:rPr lang="en-US" sz="1400" dirty="0" smtClean="0">
                <a:solidFill>
                  <a:schemeClr val="bg1"/>
                </a:solidFill>
              </a:rPr>
              <a:t>Oberg+11</a:t>
            </a:r>
            <a:endParaRPr lang="en-US" sz="1400" dirty="0">
              <a:solidFill>
                <a:schemeClr val="bg1"/>
              </a:solidFill>
            </a:endParaRPr>
          </a:p>
        </p:txBody>
      </p:sp>
    </p:spTree>
    <p:extLst>
      <p:ext uri="{BB962C8B-B14F-4D97-AF65-F5344CB8AC3E}">
        <p14:creationId xmlns:p14="http://schemas.microsoft.com/office/powerpoint/2010/main" val="138151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1"/>
            <a:ext cx="8475133" cy="2215444"/>
          </a:xfrm>
          <a:solidFill>
            <a:srgbClr val="FFFF00"/>
          </a:solidFill>
          <a:ln w="63500">
            <a:solidFill>
              <a:srgbClr val="0000FF"/>
            </a:solidFill>
          </a:ln>
        </p:spPr>
        <p:txBody>
          <a:bodyPr>
            <a:noAutofit/>
          </a:bodyPr>
          <a:lstStyle/>
          <a:p>
            <a:r>
              <a:rPr lang="en-US" sz="3600" dirty="0" smtClean="0">
                <a:solidFill>
                  <a:schemeClr val="bg1"/>
                </a:solidFill>
              </a:rPr>
              <a:t>Understand how radial drift and gas accretion affect snowline locations, and thus the C/O ratio 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“SUB”-GOAL</a:t>
            </a:r>
            <a:endParaRPr lang="en-US" sz="6000" dirty="0">
              <a:solidFill>
                <a:srgbClr val="FFFF00"/>
              </a:solidFill>
            </a:endParaRPr>
          </a:p>
        </p:txBody>
      </p:sp>
    </p:spTree>
    <p:extLst>
      <p:ext uri="{BB962C8B-B14F-4D97-AF65-F5344CB8AC3E}">
        <p14:creationId xmlns:p14="http://schemas.microsoft.com/office/powerpoint/2010/main" val="3403891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Radial drift of solids</a:t>
            </a:r>
            <a:endParaRPr lang="en-US" dirty="0"/>
          </a:p>
        </p:txBody>
      </p:sp>
      <p:sp>
        <p:nvSpPr>
          <p:cNvPr id="3" name="Content Placeholder 2"/>
          <p:cNvSpPr>
            <a:spLocks noGrp="1"/>
          </p:cNvSpPr>
          <p:nvPr>
            <p:ph idx="1"/>
          </p:nvPr>
        </p:nvSpPr>
        <p:spPr>
          <a:xfrm>
            <a:off x="457199" y="1600200"/>
            <a:ext cx="8446911" cy="4525963"/>
          </a:xfrm>
        </p:spPr>
        <p:txBody>
          <a:bodyPr>
            <a:normAutofit fontScale="92500" lnSpcReduction="20000"/>
          </a:bodyPr>
          <a:lstStyle/>
          <a:p>
            <a:r>
              <a:rPr lang="en-US" dirty="0" smtClean="0"/>
              <a:t>Gas moves at </a:t>
            </a:r>
            <a:r>
              <a:rPr lang="en-US" dirty="0" smtClean="0">
                <a:solidFill>
                  <a:srgbClr val="FFFF00"/>
                </a:solidFill>
              </a:rPr>
              <a:t>sub-</a:t>
            </a:r>
            <a:r>
              <a:rPr lang="en-US" dirty="0" err="1" smtClean="0">
                <a:solidFill>
                  <a:srgbClr val="FFFF00"/>
                </a:solidFill>
              </a:rPr>
              <a:t>Keplerian</a:t>
            </a:r>
            <a:r>
              <a:rPr lang="en-US" dirty="0" smtClean="0">
                <a:solidFill>
                  <a:srgbClr val="FFFF00"/>
                </a:solidFill>
              </a:rPr>
              <a:t> velocity</a:t>
            </a:r>
            <a:r>
              <a:rPr lang="en-US" dirty="0" smtClean="0"/>
              <a:t>:</a:t>
            </a:r>
          </a:p>
          <a:p>
            <a:pPr marL="0" indent="0">
              <a:buNone/>
            </a:pPr>
            <a:r>
              <a:rPr lang="en-US" dirty="0" smtClean="0"/>
              <a:t>	</a:t>
            </a:r>
            <a:r>
              <a:rPr lang="en-US" dirty="0" err="1" smtClean="0"/>
              <a:t>v</a:t>
            </a:r>
            <a:r>
              <a:rPr lang="en-US" baseline="-25000" dirty="0" err="1" smtClean="0"/>
              <a:t>gas</a:t>
            </a:r>
            <a:r>
              <a:rPr lang="en-US" dirty="0" smtClean="0"/>
              <a:t> ~ </a:t>
            </a:r>
            <a:r>
              <a:rPr lang="en-US" dirty="0" err="1" smtClean="0"/>
              <a:t>v</a:t>
            </a:r>
            <a:r>
              <a:rPr lang="en-US" baseline="-25000" dirty="0" err="1" smtClean="0"/>
              <a:t>K</a:t>
            </a:r>
            <a:r>
              <a:rPr lang="en-US" dirty="0" smtClean="0"/>
              <a:t> (1-c</a:t>
            </a:r>
            <a:r>
              <a:rPr lang="en-US" baseline="-25000" dirty="0" smtClean="0"/>
              <a:t>s</a:t>
            </a:r>
            <a:r>
              <a:rPr lang="en-US" baseline="30000" dirty="0" smtClean="0"/>
              <a:t>2</a:t>
            </a:r>
            <a:r>
              <a:rPr lang="en-US" dirty="0" smtClean="0"/>
              <a:t> / v</a:t>
            </a:r>
            <a:r>
              <a:rPr lang="en-US" baseline="-25000" dirty="0" smtClean="0"/>
              <a:t>k</a:t>
            </a:r>
            <a:r>
              <a:rPr lang="en-US" baseline="30000" dirty="0" smtClean="0"/>
              <a:t>2</a:t>
            </a:r>
            <a:r>
              <a:rPr lang="en-US" dirty="0" smtClean="0"/>
              <a:t>)</a:t>
            </a:r>
          </a:p>
          <a:p>
            <a:pPr marL="0" indent="0">
              <a:buNone/>
            </a:pPr>
            <a:endParaRPr lang="en-US" dirty="0" smtClean="0"/>
          </a:p>
          <a:p>
            <a:r>
              <a:rPr lang="en-US" dirty="0" smtClean="0">
                <a:solidFill>
                  <a:srgbClr val="FFFF00"/>
                </a:solidFill>
              </a:rPr>
              <a:t>Small particles </a:t>
            </a:r>
            <a:r>
              <a:rPr lang="en-US" dirty="0" smtClean="0"/>
              <a:t>(~micron size) move with the gas</a:t>
            </a:r>
          </a:p>
          <a:p>
            <a:endParaRPr lang="en-US" dirty="0" smtClean="0"/>
          </a:p>
          <a:p>
            <a:r>
              <a:rPr lang="en-US" dirty="0" smtClean="0">
                <a:solidFill>
                  <a:srgbClr val="FFFF00"/>
                </a:solidFill>
              </a:rPr>
              <a:t>Large particles </a:t>
            </a:r>
            <a:r>
              <a:rPr lang="en-US" dirty="0" smtClean="0"/>
              <a:t>(~km size) are unaffected by gas drag</a:t>
            </a:r>
          </a:p>
          <a:p>
            <a:endParaRPr lang="en-US" dirty="0" smtClean="0"/>
          </a:p>
          <a:p>
            <a:r>
              <a:rPr lang="en-US" dirty="0" smtClean="0">
                <a:solidFill>
                  <a:srgbClr val="FFFF00"/>
                </a:solidFill>
              </a:rPr>
              <a:t>“Intermediate sized” particles </a:t>
            </a:r>
            <a:r>
              <a:rPr lang="en-US" dirty="0" smtClean="0"/>
              <a:t>(~cm-m size) experience a headwind and </a:t>
            </a:r>
            <a:r>
              <a:rPr lang="en-US" dirty="0" smtClean="0">
                <a:solidFill>
                  <a:srgbClr val="FFFF00"/>
                </a:solidFill>
              </a:rPr>
              <a:t>drift towards the star</a:t>
            </a:r>
          </a:p>
          <a:p>
            <a:pPr marL="457200" lvl="1" indent="0">
              <a:buNone/>
            </a:pPr>
            <a:endParaRPr lang="en-US" dirty="0" smtClean="0"/>
          </a:p>
        </p:txBody>
      </p:sp>
    </p:spTree>
    <p:extLst>
      <p:ext uri="{BB962C8B-B14F-4D97-AF65-F5344CB8AC3E}">
        <p14:creationId xmlns:p14="http://schemas.microsoft.com/office/powerpoint/2010/main" val="22602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Timescales</a:t>
            </a:r>
            <a:r>
              <a:rPr lang="en-US" dirty="0" smtClean="0"/>
              <a:t> for </a:t>
            </a:r>
            <a:r>
              <a:rPr lang="en-US" dirty="0" smtClean="0">
                <a:solidFill>
                  <a:srgbClr val="FFFF00"/>
                </a:solidFill>
              </a:rPr>
              <a:t>desorption</a:t>
            </a:r>
            <a:r>
              <a:rPr lang="en-US" dirty="0" smtClean="0"/>
              <a:t>, </a:t>
            </a:r>
            <a:r>
              <a:rPr lang="en-US" dirty="0" smtClean="0">
                <a:solidFill>
                  <a:srgbClr val="FFFF00"/>
                </a:solidFill>
              </a:rPr>
              <a:t>radial drift </a:t>
            </a:r>
            <a:r>
              <a:rPr lang="en-US" dirty="0" smtClean="0"/>
              <a:t>and </a:t>
            </a:r>
            <a:r>
              <a:rPr lang="en-US" dirty="0" smtClean="0">
                <a:solidFill>
                  <a:srgbClr val="FFFF00"/>
                </a:solidFill>
              </a:rPr>
              <a:t>gas accretion </a:t>
            </a:r>
            <a:r>
              <a:rPr lang="en-US" dirty="0" smtClean="0"/>
              <a:t>ARE comparable</a:t>
            </a:r>
            <a:endParaRPr lang="en-US" dirty="0"/>
          </a:p>
        </p:txBody>
      </p:sp>
      <p:sp>
        <p:nvSpPr>
          <p:cNvPr id="5" name="TextBox 4"/>
          <p:cNvSpPr txBox="1"/>
          <p:nvPr/>
        </p:nvSpPr>
        <p:spPr>
          <a:xfrm>
            <a:off x="7374468" y="6396860"/>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pic>
        <p:nvPicPr>
          <p:cNvPr id="3" name="Picture 2" descr="drift_timescales_betaS1_gas_acc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306" y="1634066"/>
            <a:ext cx="6683023" cy="5012267"/>
          </a:xfrm>
          <a:prstGeom prst="rect">
            <a:avLst/>
          </a:prstGeom>
        </p:spPr>
      </p:pic>
      <p:sp>
        <p:nvSpPr>
          <p:cNvPr id="6" name="TextBox 5"/>
          <p:cNvSpPr txBox="1"/>
          <p:nvPr/>
        </p:nvSpPr>
        <p:spPr>
          <a:xfrm>
            <a:off x="6352823" y="6242971"/>
            <a:ext cx="1106311" cy="307777"/>
          </a:xfrm>
          <a:prstGeom prst="rect">
            <a:avLst/>
          </a:prstGeom>
          <a:noFill/>
        </p:spPr>
        <p:txBody>
          <a:bodyPr wrap="square" rtlCol="0">
            <a:spAutoFit/>
          </a:bodyPr>
          <a:lstStyle/>
          <a:p>
            <a:r>
              <a:rPr lang="en-US" sz="1400" dirty="0" smtClean="0">
                <a:solidFill>
                  <a:schemeClr val="bg1"/>
                </a:solidFill>
              </a:rPr>
              <a:t>Piso+15</a:t>
            </a:r>
            <a:endParaRPr lang="en-US" sz="1400" dirty="0">
              <a:solidFill>
                <a:schemeClr val="bg1"/>
              </a:solidFill>
            </a:endParaRPr>
          </a:p>
        </p:txBody>
      </p:sp>
    </p:spTree>
    <p:extLst>
      <p:ext uri="{BB962C8B-B14F-4D97-AF65-F5344CB8AC3E}">
        <p14:creationId xmlns:p14="http://schemas.microsoft.com/office/powerpoint/2010/main" val="9404813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28599</TotalTime>
  <Words>506</Words>
  <Application>Microsoft Macintosh PowerPoint</Application>
  <PresentationFormat>On-screen Show (4:3)</PresentationFormat>
  <Paragraphs>45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 Black </vt:lpstr>
      <vt:lpstr>C/O and Snowline Locations in Protoplanetary Disks: The Effect of Radial Drift and Viscous Gas Accretion </vt:lpstr>
      <vt:lpstr>Core Accretion Model</vt:lpstr>
      <vt:lpstr>BASIC IDEA</vt:lpstr>
      <vt:lpstr>Disk structure is complex!</vt:lpstr>
      <vt:lpstr>MAIN GOAL </vt:lpstr>
      <vt:lpstr>PowerPoint Presentation</vt:lpstr>
      <vt:lpstr>Understand how radial drift and gas accretion affect snowline locations, and thus the C/O ratio in gas and dust throughout the disk</vt:lpstr>
      <vt:lpstr>Radial drift of solids</vt:lpstr>
      <vt:lpstr>Timescales for desorption, radial drift and gas accretion ARE comparable</vt:lpstr>
      <vt:lpstr>We determined upper limits for the C/O ratio across the disk</vt:lpstr>
      <vt:lpstr>The desorption distance for transition disks agrees with observations</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454</cp:revision>
  <dcterms:created xsi:type="dcterms:W3CDTF">2013-05-20T23:08:21Z</dcterms:created>
  <dcterms:modified xsi:type="dcterms:W3CDTF">2015-09-24T19:34:14Z</dcterms:modified>
</cp:coreProperties>
</file>