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1" r:id="rId3"/>
    <p:sldId id="362" r:id="rId4"/>
    <p:sldId id="363" r:id="rId5"/>
    <p:sldId id="311" r:id="rId6"/>
    <p:sldId id="364" r:id="rId7"/>
    <p:sldId id="348" r:id="rId8"/>
    <p:sldId id="365" r:id="rId9"/>
    <p:sldId id="366" r:id="rId10"/>
    <p:sldId id="368" r:id="rId11"/>
    <p:sldId id="367" r:id="rId12"/>
    <p:sldId id="355" r:id="rId13"/>
    <p:sldId id="354" r:id="rId14"/>
    <p:sldId id="359" r:id="rId15"/>
    <p:sldId id="342" r:id="rId16"/>
    <p:sldId id="335" r:id="rId17"/>
    <p:sldId id="336" r:id="rId18"/>
    <p:sldId id="337" r:id="rId19"/>
    <p:sldId id="341" r:id="rId20"/>
    <p:sldId id="350" r:id="rId21"/>
    <p:sldId id="315" r:id="rId22"/>
    <p:sldId id="316" r:id="rId23"/>
    <p:sldId id="353" r:id="rId24"/>
    <p:sldId id="331" r:id="rId25"/>
    <p:sldId id="358" r:id="rId26"/>
    <p:sldId id="320" r:id="rId27"/>
    <p:sldId id="332" r:id="rId28"/>
    <p:sldId id="322" r:id="rId29"/>
    <p:sldId id="360" r:id="rId30"/>
    <p:sldId id="323" r:id="rId31"/>
    <p:sldId id="356" r:id="rId32"/>
    <p:sldId id="324" r:id="rId33"/>
    <p:sldId id="357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61"/>
            <p14:sldId id="362"/>
            <p14:sldId id="363"/>
            <p14:sldId id="311"/>
            <p14:sldId id="364"/>
            <p14:sldId id="348"/>
            <p14:sldId id="365"/>
            <p14:sldId id="366"/>
            <p14:sldId id="368"/>
            <p14:sldId id="367"/>
            <p14:sldId id="355"/>
            <p14:sldId id="354"/>
            <p14:sldId id="359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58"/>
            <p14:sldId id="320"/>
            <p14:sldId id="332"/>
            <p14:sldId id="322"/>
            <p14:sldId id="360"/>
            <p14:sldId id="323"/>
            <p14:sldId id="356"/>
            <p14:sldId id="324"/>
            <p14:sldId id="357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14" autoAdjust="0"/>
  </p:normalViewPr>
  <p:slideViewPr>
    <p:cSldViewPr snapToGrid="0" snapToObjects="1">
      <p:cViewPr>
        <p:scale>
          <a:sx n="94" d="100"/>
          <a:sy n="94" d="100"/>
        </p:scale>
        <p:origin x="-14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Origins of Gas Giant Compositions: The Role of Disk Location and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</a:t>
            </a:r>
            <a:r>
              <a:rPr lang="en-US" sz="3400" u="sng" dirty="0" smtClean="0"/>
              <a:t>Piso </a:t>
            </a:r>
            <a:endParaRPr lang="en-US" sz="3400" u="sng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slide restating results both from core accretion and snowlines papers</a:t>
            </a:r>
          </a:p>
          <a:p>
            <a:r>
              <a:rPr lang="en-US" dirty="0" smtClean="0"/>
              <a:t>Future directions: table from paper I and chemical timescale plot from Semenov &amp; </a:t>
            </a:r>
            <a:r>
              <a:rPr lang="en-US" dirty="0" err="1" smtClean="0"/>
              <a:t>Wiebe</a:t>
            </a:r>
            <a:r>
              <a:rPr lang="en-US" dirty="0" smtClean="0"/>
              <a:t> 2011 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EOS plots</a:t>
            </a:r>
          </a:p>
          <a:p>
            <a:r>
              <a:rPr lang="en-US" dirty="0" smtClean="0"/>
              <a:t>Show final </a:t>
            </a:r>
            <a:r>
              <a:rPr lang="en-US" dirty="0" err="1" smtClean="0"/>
              <a:t>vs</a:t>
            </a:r>
            <a:r>
              <a:rPr lang="en-US" dirty="0" smtClean="0"/>
              <a:t> initial distance plots</a:t>
            </a:r>
          </a:p>
          <a:p>
            <a:r>
              <a:rPr lang="en-US" dirty="0" smtClean="0"/>
              <a:t>Show fractional mass </a:t>
            </a:r>
            <a:r>
              <a:rPr lang="en-US" dirty="0" err="1" smtClean="0"/>
              <a:t>vs</a:t>
            </a:r>
            <a:r>
              <a:rPr lang="en-US" dirty="0" smtClean="0"/>
              <a:t> distance/time plots?</a:t>
            </a:r>
          </a:p>
          <a:p>
            <a:r>
              <a:rPr lang="en-US" dirty="0" smtClean="0"/>
              <a:t>Discuss time-dependent C/N/O ratios; show plot for steady state disk if it exists; show equations on how to further expand model for evolving disk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1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Lowest </a:t>
            </a:r>
            <a:r>
              <a:rPr lang="en-US" dirty="0" err="1" smtClean="0">
                <a:solidFill>
                  <a:srgbClr val="FFFF00"/>
                </a:solidFill>
              </a:rPr>
              <a:t>M</a:t>
            </a:r>
            <a:r>
              <a:rPr lang="en-US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requires the solid core to </a:t>
            </a:r>
            <a:r>
              <a:rPr lang="en-US" dirty="0" smtClean="0">
                <a:solidFill>
                  <a:srgbClr val="FFFF00"/>
                </a:solidFill>
              </a:rPr>
              <a:t>no longer grow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553648"/>
            <a:ext cx="8229600" cy="4679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315487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016854" y="2090179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(2014)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Non-ideal Equation Of State (EOS)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in the disk can giant planets form?</a:t>
            </a:r>
          </a:p>
          <a:p>
            <a:r>
              <a:rPr lang="en-US" dirty="0" smtClean="0"/>
              <a:t>What compositions will the formed giant planets have obtained?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C/O 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1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</a:t>
            </a:r>
            <a:r>
              <a:rPr lang="en-US" dirty="0" err="1" smtClean="0"/>
              <a:t>exoplanets</a:t>
            </a:r>
            <a:r>
              <a:rPr lang="en-US" dirty="0" smtClean="0"/>
              <a:t> discovered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2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8619" y="6423879"/>
            <a:ext cx="366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Our results for a </a:t>
            </a:r>
            <a:r>
              <a:rPr lang="en-US" dirty="0">
                <a:solidFill>
                  <a:srgbClr val="FFFF00"/>
                </a:solidFill>
              </a:rPr>
              <a:t>transition disk </a:t>
            </a:r>
            <a:r>
              <a:rPr lang="en-US" dirty="0"/>
              <a:t>are consistent with </a:t>
            </a:r>
            <a:r>
              <a:rPr lang="en-US" dirty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e.g. Jupiter and discuss why gas giants are important, and why we preferentially look at giant planets atmospheric spectra; there are also more problematic to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Maybe better to show standard molecular cloud to disk to planets plot from Karin’s thesis; better artist’s impression of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disk location in the formation of wide separation gas giants (Piso et al. 2014, 2015a)</a:t>
            </a:r>
          </a:p>
          <a:p>
            <a:r>
              <a:rPr lang="en-US" dirty="0" smtClean="0"/>
              <a:t>The effect of disk structure and composition at different radii on the eventual composition of giant planets (Piso et al. 2015b, Piso et al. 2016)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accretion sketches and intro from previous talks</a:t>
            </a:r>
          </a:p>
          <a:p>
            <a:r>
              <a:rPr lang="en-US" dirty="0" smtClean="0"/>
              <a:t>Summary of model assumptions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delad</a:t>
            </a:r>
            <a:r>
              <a:rPr lang="en-US" dirty="0" smtClean="0"/>
              <a:t> plots</a:t>
            </a:r>
          </a:p>
          <a:p>
            <a:r>
              <a:rPr lang="en-US" dirty="0" smtClean="0"/>
              <a:t>Show result for  </a:t>
            </a:r>
            <a:r>
              <a:rPr lang="en-US" dirty="0" err="1" smtClean="0"/>
              <a:t>polytropic</a:t>
            </a:r>
            <a:r>
              <a:rPr lang="en-US" dirty="0" smtClean="0"/>
              <a:t> EOS, then realistic EOS, then grain growth; either show plot for grain growth with coagulation or mention that coagulation will significantly decrease </a:t>
            </a:r>
            <a:r>
              <a:rPr lang="en-US" dirty="0" err="1" smtClean="0"/>
              <a:t>Mcrit</a:t>
            </a:r>
            <a:endParaRPr lang="en-US" dirty="0"/>
          </a:p>
          <a:p>
            <a:r>
              <a:rPr lang="en-US" dirty="0" smtClean="0"/>
              <a:t>Takeaway point: </a:t>
            </a:r>
            <a:r>
              <a:rPr lang="en-US" dirty="0" err="1" smtClean="0"/>
              <a:t>Mcrit</a:t>
            </a:r>
            <a:r>
              <a:rPr lang="en-US" dirty="0" smtClean="0"/>
              <a:t> is highly dependent on disk location and properties, and may be as low as 1 ME; have </a:t>
            </a:r>
            <a:r>
              <a:rPr lang="en-US" dirty="0" err="1" smtClean="0"/>
              <a:t>Hr</a:t>
            </a:r>
            <a:r>
              <a:rPr lang="en-US" dirty="0" smtClean="0"/>
              <a:t> 8799 plot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8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36033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Role of Disk Dynamics and Ice Morphology for Snowlines and the C/N/O Ratios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578"/>
            <a:ext cx="8229600" cy="607442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Restate that disk compositions </a:t>
            </a:r>
            <a:r>
              <a:rPr lang="en-US" dirty="0" err="1" smtClean="0"/>
              <a:t>regulat</a:t>
            </a:r>
            <a:r>
              <a:rPr lang="en-US" dirty="0" smtClean="0"/>
              <a:t> planet compositions; show image of planet accreting disk material</a:t>
            </a:r>
          </a:p>
          <a:p>
            <a:r>
              <a:rPr lang="en-US" dirty="0" smtClean="0"/>
              <a:t>Introductory slides with disk processes, volatile detections in disk, CO snowline, WASP 12 b C/O “detection” and show show a picture of JWST; put disk cartoon later, C/O theoretical model</a:t>
            </a:r>
          </a:p>
          <a:p>
            <a:r>
              <a:rPr lang="en-US" dirty="0" smtClean="0"/>
              <a:t> Introduce the idea of Oberg+11 and show plot</a:t>
            </a:r>
          </a:p>
          <a:p>
            <a:r>
              <a:rPr lang="en-US" dirty="0" smtClean="0"/>
              <a:t>We expand this model by… introductory drift slide and gas accretion slide </a:t>
            </a:r>
          </a:p>
          <a:p>
            <a:r>
              <a:rPr lang="en-US" dirty="0" smtClean="0"/>
              <a:t>Show timescales plot?</a:t>
            </a:r>
          </a:p>
          <a:p>
            <a:r>
              <a:rPr lang="en-US" dirty="0" smtClean="0"/>
              <a:t>Show C/O plot from Paper I</a:t>
            </a:r>
          </a:p>
          <a:p>
            <a:r>
              <a:rPr lang="en-US" dirty="0" smtClean="0"/>
              <a:t>Lead with ice morphology for CO; show Edith’s plot, then C/O plot; </a:t>
            </a:r>
            <a:r>
              <a:rPr lang="en-US" dirty="0"/>
              <a:t>at the end </a:t>
            </a:r>
            <a:r>
              <a:rPr lang="en-US" dirty="0" err="1"/>
              <a:t>mentuon</a:t>
            </a:r>
            <a:r>
              <a:rPr lang="en-US" dirty="0"/>
              <a:t> that CH4 doesn’t really </a:t>
            </a:r>
            <a:r>
              <a:rPr lang="en-US" smtClean="0"/>
              <a:t>matter; then </a:t>
            </a:r>
            <a:r>
              <a:rPr lang="en-US" dirty="0" smtClean="0"/>
              <a:t>go to nitrogen </a:t>
            </a:r>
          </a:p>
          <a:p>
            <a:r>
              <a:rPr lang="en-US" dirty="0" smtClean="0"/>
              <a:t>But, other volatile to consider besides H2O, CO2, CO if we want to better constrain disk/planet compositions; i.e. nitrogen carriers; at the end </a:t>
            </a:r>
            <a:r>
              <a:rPr lang="en-US" dirty="0" err="1" smtClean="0"/>
              <a:t>mentuon</a:t>
            </a:r>
            <a:r>
              <a:rPr lang="en-US" dirty="0" smtClean="0"/>
              <a:t> that CH4 doesn’t really matter</a:t>
            </a:r>
          </a:p>
          <a:p>
            <a:r>
              <a:rPr lang="en-US" dirty="0" smtClean="0"/>
              <a:t>Show top part of snowlines plot</a:t>
            </a:r>
          </a:p>
          <a:p>
            <a:r>
              <a:rPr lang="en-US" dirty="0" smtClean="0"/>
              <a:t>Explain that nitrogen is abundant in the solar system and why it is primarily N2 (show e.g. comet abundance plot and Karin’s 2011 paper); N2 highly volatile hence N/O ratio may be more enhanced than C/O; moreover, there’s also some NH3</a:t>
            </a:r>
          </a:p>
          <a:p>
            <a:r>
              <a:rPr lang="en-US" dirty="0" smtClean="0"/>
              <a:t>Snow N/O static disk plot and mention high enhancement </a:t>
            </a:r>
          </a:p>
          <a:p>
            <a:r>
              <a:rPr lang="en-US" dirty="0" smtClean="0"/>
              <a:t>Snowlines are also highly dependent on ice morphology; show plot from </a:t>
            </a:r>
            <a:br>
              <a:rPr lang="en-US" dirty="0" smtClean="0"/>
            </a:br>
            <a:r>
              <a:rPr lang="en-US" dirty="0" smtClean="0"/>
              <a:t>Edith’s paper</a:t>
            </a:r>
          </a:p>
          <a:p>
            <a:r>
              <a:rPr lang="en-US" dirty="0" smtClean="0"/>
              <a:t>Show N/O ratio plot (in stages) to demonstrate how disk dynamics and ice morphology affect snowline locations</a:t>
            </a:r>
          </a:p>
          <a:p>
            <a:r>
              <a:rPr lang="en-US" dirty="0" smtClean="0"/>
              <a:t>Takeaway point 1: N/O ratio enhanced throughout most of the disk, more enhanced than C/O; thus  could be used to a trace a planet’s formation origin</a:t>
            </a:r>
          </a:p>
          <a:p>
            <a:r>
              <a:rPr lang="en-US" dirty="0" smtClean="0"/>
              <a:t>Takeaway point 2: CO and N2 snowline locations highly uncertain and can span  several tens of AU due to disk dynamics and ice morphology; need observations </a:t>
            </a:r>
          </a:p>
        </p:txBody>
      </p:sp>
    </p:spTree>
    <p:extLst>
      <p:ext uri="{BB962C8B-B14F-4D97-AF65-F5344CB8AC3E}">
        <p14:creationId xmlns:p14="http://schemas.microsoft.com/office/powerpoint/2010/main" val="71002595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45245</TotalTime>
  <Words>1222</Words>
  <Application>Microsoft Macintosh PowerPoint</Application>
  <PresentationFormat>On-screen Show (4:3)</PresentationFormat>
  <Paragraphs>136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Origins of Gas Giant Compositions: The Role of Disk Location and Dynamics</vt:lpstr>
      <vt:lpstr>Fundamental Questions</vt:lpstr>
      <vt:lpstr>PowerPoint Presentation</vt:lpstr>
      <vt:lpstr>PowerPoint Presentation</vt:lpstr>
      <vt:lpstr>Maybe better to show standard molecular cloud to disk to planets plot from Karin’s thesis; better artist’s impression of disk</vt:lpstr>
      <vt:lpstr>PowerPoint Presentation</vt:lpstr>
      <vt:lpstr>Minimum Core Masses for Giant Planet Formation</vt:lpstr>
      <vt:lpstr>PowerPoint Presentation</vt:lpstr>
      <vt:lpstr>The Role of Disk Dynamics and Ice Morphology for Snowlines and the C/N/O Ratios </vt:lpstr>
      <vt:lpstr>PowerPoint Presentation</vt:lpstr>
      <vt:lpstr>Private defense</vt:lpstr>
      <vt:lpstr>Giant planet formation requires fast core growth</vt:lpstr>
      <vt:lpstr>PowerPoint Presentation</vt:lpstr>
      <vt:lpstr>Lowest Mcrit requires the solid core to no longer grow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456</cp:revision>
  <dcterms:created xsi:type="dcterms:W3CDTF">2013-05-20T23:08:21Z</dcterms:created>
  <dcterms:modified xsi:type="dcterms:W3CDTF">2016-04-18T16:13:20Z</dcterms:modified>
</cp:coreProperties>
</file>