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384" r:id="rId2"/>
    <p:sldId id="330" r:id="rId3"/>
    <p:sldId id="293" r:id="rId4"/>
    <p:sldId id="327" r:id="rId5"/>
    <p:sldId id="319" r:id="rId6"/>
    <p:sldId id="386" r:id="rId7"/>
    <p:sldId id="362" r:id="rId8"/>
    <p:sldId id="387" r:id="rId9"/>
    <p:sldId id="310" r:id="rId10"/>
    <p:sldId id="312" r:id="rId11"/>
    <p:sldId id="364" r:id="rId12"/>
    <p:sldId id="38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C2F1BD-6951-BB4E-999E-1A3C896B33A1}">
          <p14:sldIdLst>
            <p14:sldId id="384"/>
            <p14:sldId id="330"/>
            <p14:sldId id="293"/>
            <p14:sldId id="327"/>
            <p14:sldId id="319"/>
            <p14:sldId id="386"/>
            <p14:sldId id="362"/>
            <p14:sldId id="387"/>
          </p14:sldIdLst>
        </p14:section>
        <p14:section name="Untitled Section" id="{E95DD4B7-C620-3B47-BD4C-68460915B0CF}">
          <p14:sldIdLst>
            <p14:sldId id="310"/>
            <p14:sldId id="312"/>
            <p14:sldId id="364"/>
            <p14:sldId id="385"/>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a-Maria Piso"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E6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91" autoAdjust="0"/>
    <p:restoredTop sz="99424" autoAdjust="0"/>
  </p:normalViewPr>
  <p:slideViewPr>
    <p:cSldViewPr snapToGrid="0" snapToObjects="1">
      <p:cViewPr>
        <p:scale>
          <a:sx n="90" d="100"/>
          <a:sy n="90" d="100"/>
        </p:scale>
        <p:origin x="-2232" y="-4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interSettings" Target="printerSettings/printerSettings1.bin"/><Relationship Id="rId17" Type="http://schemas.openxmlformats.org/officeDocument/2006/relationships/commentAuthors" Target="commentAuthors.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37B48D-A559-6F41-A85D-9198382D8E74}" type="datetime1">
              <a:rPr lang="en-US" smtClean="0"/>
              <a:t>9/24/15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EF503E-FB01-774D-B215-308DA8CA02E8}" type="slidenum">
              <a:rPr lang="en-US" smtClean="0"/>
              <a:t>‹#›</a:t>
            </a:fld>
            <a:endParaRPr lang="en-US"/>
          </a:p>
        </p:txBody>
      </p:sp>
    </p:spTree>
    <p:extLst>
      <p:ext uri="{BB962C8B-B14F-4D97-AF65-F5344CB8AC3E}">
        <p14:creationId xmlns:p14="http://schemas.microsoft.com/office/powerpoint/2010/main" val="2785588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7269D8-8511-224D-9EC2-608B032B74D9}" type="datetime1">
              <a:rPr lang="en-US" smtClean="0"/>
              <a:t>9/24/15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B4712D-D2CB-8747-9EC4-89869EAABFB2}" type="slidenum">
              <a:rPr lang="en-US" smtClean="0"/>
              <a:t>‹#›</a:t>
            </a:fld>
            <a:endParaRPr lang="en-US"/>
          </a:p>
        </p:txBody>
      </p:sp>
    </p:spTree>
    <p:extLst>
      <p:ext uri="{BB962C8B-B14F-4D97-AF65-F5344CB8AC3E}">
        <p14:creationId xmlns:p14="http://schemas.microsoft.com/office/powerpoint/2010/main" val="359689710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what I would like to talk about today is the minimum</a:t>
            </a:r>
            <a:r>
              <a:rPr lang="en-US" baseline="0" dirty="0" smtClean="0"/>
              <a:t> core mass for giant planet formation. Now, when we think of minimum core mass, we think core accretion. In core accretion, we know that for a giant planet to form it needs a solid core, that grows, and once it becomes massive enough it can then accumulate a significant atmosphere. How big of a core do we need? Well, typically this value is believed to be around 10 Me. However, this is not a constant, and it not only depends on where we are in the disk but also on how fast the core grows. Now why do we care about this? We have seen throughout this week giant planets imaged at wide separations. Now, we don’t know whether these planets formed through core accretion or not; but if they do, and if core accretion works at large separations, then it’s very important to understand how it works, and more importantly to be able to place a robust </a:t>
            </a:r>
            <a:r>
              <a:rPr lang="en-US" baseline="0" dirty="0" err="1" smtClean="0"/>
              <a:t>absolut</a:t>
            </a:r>
            <a:r>
              <a:rPr lang="en-US" baseline="0" dirty="0" smtClean="0"/>
              <a:t> minimum for a giant planet to form within the lifetime of the </a:t>
            </a:r>
            <a:r>
              <a:rPr lang="en-US" baseline="0" dirty="0" err="1" smtClean="0"/>
              <a:t>protoplanetary</a:t>
            </a:r>
            <a:r>
              <a:rPr lang="en-US" baseline="0" dirty="0" smtClean="0"/>
              <a:t> disk. And this is what I am going to talk about today.</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1</a:t>
            </a:fld>
            <a:endParaRPr lang="en-US"/>
          </a:p>
        </p:txBody>
      </p:sp>
    </p:spTree>
    <p:extLst>
      <p:ext uri="{BB962C8B-B14F-4D97-AF65-F5344CB8AC3E}">
        <p14:creationId xmlns:p14="http://schemas.microsoft.com/office/powerpoint/2010/main" val="3550243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9/24/15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9/24/15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9/24/15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9/24/15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9/24/15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9/24/15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9/24/15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9/24/15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9/24/15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9/24/15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9/24/15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9/24/15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40974"/>
            <a:ext cx="7772400" cy="1760345"/>
          </a:xfrm>
        </p:spPr>
        <p:txBody>
          <a:bodyPr>
            <a:normAutofit fontScale="90000"/>
          </a:bodyPr>
          <a:lstStyle/>
          <a:p>
            <a:r>
              <a:rPr lang="en-US" dirty="0" smtClean="0">
                <a:solidFill>
                  <a:srgbClr val="FFFF00"/>
                </a:solidFill>
              </a:rPr>
              <a:t>C/O and Snowline Locations in </a:t>
            </a:r>
            <a:r>
              <a:rPr lang="en-US" dirty="0" err="1" smtClean="0">
                <a:solidFill>
                  <a:srgbClr val="FFFF00"/>
                </a:solidFill>
              </a:rPr>
              <a:t>Protoplanetary</a:t>
            </a:r>
            <a:r>
              <a:rPr lang="en-US" dirty="0" smtClean="0">
                <a:solidFill>
                  <a:srgbClr val="FFFF00"/>
                </a:solidFill>
              </a:rPr>
              <a:t> Disks: The Effect of Radial Drift and Viscous Gas Accretion </a:t>
            </a:r>
            <a:endParaRPr lang="en-US" dirty="0">
              <a:solidFill>
                <a:srgbClr val="FFFF00"/>
              </a:solidFill>
            </a:endParaRPr>
          </a:p>
        </p:txBody>
      </p:sp>
      <p:sp>
        <p:nvSpPr>
          <p:cNvPr id="3" name="Subtitle 2"/>
          <p:cNvSpPr>
            <a:spLocks noGrp="1"/>
          </p:cNvSpPr>
          <p:nvPr>
            <p:ph type="subTitle" idx="1"/>
          </p:nvPr>
        </p:nvSpPr>
        <p:spPr>
          <a:xfrm>
            <a:off x="235165" y="2847746"/>
            <a:ext cx="8481619" cy="2103740"/>
          </a:xfrm>
        </p:spPr>
        <p:txBody>
          <a:bodyPr>
            <a:normAutofit/>
          </a:bodyPr>
          <a:lstStyle/>
          <a:p>
            <a:endParaRPr lang="en-US" sz="3400" dirty="0" smtClean="0"/>
          </a:p>
          <a:p>
            <a:r>
              <a:rPr lang="en-US" sz="3400" dirty="0" smtClean="0"/>
              <a:t>Ana-Maria Piso</a:t>
            </a:r>
          </a:p>
          <a:p>
            <a:endParaRPr lang="en-US" sz="3800" dirty="0" smtClean="0"/>
          </a:p>
        </p:txBody>
      </p:sp>
      <p:sp>
        <p:nvSpPr>
          <p:cNvPr id="6" name="TextBox 5"/>
          <p:cNvSpPr txBox="1"/>
          <p:nvPr/>
        </p:nvSpPr>
        <p:spPr>
          <a:xfrm>
            <a:off x="2255468" y="5261931"/>
            <a:ext cx="4438897" cy="369332"/>
          </a:xfrm>
          <a:prstGeom prst="rect">
            <a:avLst/>
          </a:prstGeom>
          <a:noFill/>
        </p:spPr>
        <p:txBody>
          <a:bodyPr wrap="square" rtlCol="0">
            <a:spAutoFit/>
          </a:bodyPr>
          <a:lstStyle/>
          <a:p>
            <a:pPr algn="ctr"/>
            <a:r>
              <a:rPr lang="en-US" dirty="0" smtClean="0"/>
              <a:t>September 25</a:t>
            </a:r>
            <a:r>
              <a:rPr lang="en-US" baseline="30000" dirty="0" smtClean="0"/>
              <a:t>th</a:t>
            </a:r>
            <a:r>
              <a:rPr lang="en-US" dirty="0" smtClean="0"/>
              <a:t>, 2015</a:t>
            </a:r>
            <a:endParaRPr lang="en-US" dirty="0"/>
          </a:p>
        </p:txBody>
      </p:sp>
    </p:spTree>
    <p:extLst>
      <p:ext uri="{BB962C8B-B14F-4D97-AF65-F5344CB8AC3E}">
        <p14:creationId xmlns:p14="http://schemas.microsoft.com/office/powerpoint/2010/main" val="2308561497"/>
      </p:ext>
    </p:extLst>
  </p:cSld>
  <p:clrMapOvr>
    <a:masterClrMapping/>
  </p:clrMapOvr>
  <mc:AlternateContent xmlns:mc="http://schemas.openxmlformats.org/markup-compatibility/2006" xmlns:p14="http://schemas.microsoft.com/office/powerpoint/2010/main">
    <mc:Choice Requires="p14">
      <p:transition spd="slow" p14:dur="2000" advTm="79534"/>
    </mc:Choice>
    <mc:Fallback xmlns="">
      <p:transition xmlns:p14="http://schemas.microsoft.com/office/powerpoint/2010/main" spd="slow" advTm="79534"/>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8"/>
            <a:ext cx="8229600" cy="1143000"/>
          </a:xfrm>
        </p:spPr>
        <p:txBody>
          <a:bodyPr>
            <a:noAutofit/>
          </a:bodyPr>
          <a:lstStyle/>
          <a:p>
            <a:r>
              <a:rPr lang="en-US" sz="3600" dirty="0" smtClean="0"/>
              <a:t>We determined </a:t>
            </a:r>
            <a:r>
              <a:rPr lang="en-US" sz="3600" dirty="0" smtClean="0">
                <a:solidFill>
                  <a:srgbClr val="FFFF00"/>
                </a:solidFill>
              </a:rPr>
              <a:t>upper limits </a:t>
            </a:r>
            <a:r>
              <a:rPr lang="en-US" sz="3600" dirty="0" smtClean="0"/>
              <a:t>for the </a:t>
            </a:r>
            <a:r>
              <a:rPr lang="en-US" sz="3600" dirty="0" smtClean="0">
                <a:solidFill>
                  <a:srgbClr val="FFFF00"/>
                </a:solidFill>
              </a:rPr>
              <a:t>C/O ratio</a:t>
            </a:r>
            <a:r>
              <a:rPr lang="en-US" sz="3600" dirty="0" smtClean="0"/>
              <a:t> across the disk</a:t>
            </a:r>
            <a:endParaRPr lang="en-US" sz="3600" dirty="0"/>
          </a:p>
        </p:txBody>
      </p:sp>
      <p:pic>
        <p:nvPicPr>
          <p:cNvPr id="3" name="Picture 2" descr="C_O_ratio_passive_active_disk_many_colorbar_complete_new.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445" y="1163638"/>
            <a:ext cx="5446888" cy="5446888"/>
          </a:xfrm>
          <a:prstGeom prst="rect">
            <a:avLst/>
          </a:prstGeom>
        </p:spPr>
      </p:pic>
      <p:sp>
        <p:nvSpPr>
          <p:cNvPr id="6" name="TextBox 5"/>
          <p:cNvSpPr txBox="1"/>
          <p:nvPr/>
        </p:nvSpPr>
        <p:spPr>
          <a:xfrm>
            <a:off x="6268157" y="6242971"/>
            <a:ext cx="1106311" cy="307777"/>
          </a:xfrm>
          <a:prstGeom prst="rect">
            <a:avLst/>
          </a:prstGeom>
          <a:noFill/>
        </p:spPr>
        <p:txBody>
          <a:bodyPr wrap="square" rtlCol="0">
            <a:spAutoFit/>
          </a:bodyPr>
          <a:lstStyle/>
          <a:p>
            <a:r>
              <a:rPr lang="en-US" sz="1400" dirty="0" smtClean="0">
                <a:solidFill>
                  <a:schemeClr val="bg1"/>
                </a:solidFill>
              </a:rPr>
              <a:t>Piso+15</a:t>
            </a:r>
            <a:endParaRPr lang="en-US" sz="1400" dirty="0">
              <a:solidFill>
                <a:schemeClr val="bg1"/>
              </a:solidFill>
            </a:endParaRPr>
          </a:p>
        </p:txBody>
      </p:sp>
    </p:spTree>
    <p:extLst>
      <p:ext uri="{BB962C8B-B14F-4D97-AF65-F5344CB8AC3E}">
        <p14:creationId xmlns:p14="http://schemas.microsoft.com/office/powerpoint/2010/main" val="158258469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t>
            </a:r>
            <a:r>
              <a:rPr lang="en-US" dirty="0" smtClean="0">
                <a:solidFill>
                  <a:srgbClr val="FFFF00"/>
                </a:solidFill>
              </a:rPr>
              <a:t>desorption distance </a:t>
            </a:r>
            <a:r>
              <a:rPr lang="en-US" dirty="0" smtClean="0"/>
              <a:t>for </a:t>
            </a:r>
            <a:r>
              <a:rPr lang="en-US" dirty="0" smtClean="0">
                <a:solidFill>
                  <a:srgbClr val="FFFF00"/>
                </a:solidFill>
              </a:rPr>
              <a:t>transition disks</a:t>
            </a:r>
            <a:r>
              <a:rPr lang="en-US" dirty="0" smtClean="0"/>
              <a:t> agrees with </a:t>
            </a:r>
            <a:r>
              <a:rPr lang="en-US" dirty="0" smtClean="0">
                <a:solidFill>
                  <a:srgbClr val="FFFF00"/>
                </a:solidFill>
              </a:rPr>
              <a:t>observations</a:t>
            </a:r>
            <a:endParaRPr lang="en-US" dirty="0">
              <a:solidFill>
                <a:srgbClr val="FFFF00"/>
              </a:solidFill>
            </a:endParaRPr>
          </a:p>
        </p:txBody>
      </p:sp>
      <p:pic>
        <p:nvPicPr>
          <p:cNvPr id="4" name="Picture 3" descr="desorption_distance_transition_disk_1000.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422" y="1761066"/>
            <a:ext cx="6033911" cy="4525434"/>
          </a:xfrm>
          <a:prstGeom prst="rect">
            <a:avLst/>
          </a:prstGeom>
        </p:spPr>
      </p:pic>
      <p:sp>
        <p:nvSpPr>
          <p:cNvPr id="5" name="TextBox 4"/>
          <p:cNvSpPr txBox="1"/>
          <p:nvPr/>
        </p:nvSpPr>
        <p:spPr>
          <a:xfrm>
            <a:off x="6556022" y="5860638"/>
            <a:ext cx="1106311" cy="307777"/>
          </a:xfrm>
          <a:prstGeom prst="rect">
            <a:avLst/>
          </a:prstGeom>
          <a:noFill/>
        </p:spPr>
        <p:txBody>
          <a:bodyPr wrap="square" rtlCol="0">
            <a:spAutoFit/>
          </a:bodyPr>
          <a:lstStyle/>
          <a:p>
            <a:r>
              <a:rPr lang="en-US" sz="1400" dirty="0" smtClean="0">
                <a:solidFill>
                  <a:schemeClr val="bg1"/>
                </a:solidFill>
              </a:rPr>
              <a:t>Piso+15</a:t>
            </a:r>
            <a:endParaRPr lang="en-US" sz="1400" dirty="0">
              <a:solidFill>
                <a:schemeClr val="bg1"/>
              </a:solidFill>
            </a:endParaRPr>
          </a:p>
        </p:txBody>
      </p:sp>
    </p:spTree>
    <p:extLst>
      <p:ext uri="{BB962C8B-B14F-4D97-AF65-F5344CB8AC3E}">
        <p14:creationId xmlns:p14="http://schemas.microsoft.com/office/powerpoint/2010/main" val="383787375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solidFill>
                  <a:srgbClr val="FFFF00"/>
                </a:solidFill>
              </a:rPr>
              <a:t>Radial drift</a:t>
            </a:r>
            <a:r>
              <a:rPr lang="en-US" dirty="0" smtClean="0"/>
              <a:t> and </a:t>
            </a:r>
            <a:r>
              <a:rPr lang="en-US" dirty="0" smtClean="0">
                <a:solidFill>
                  <a:srgbClr val="FFFF00"/>
                </a:solidFill>
              </a:rPr>
              <a:t>gas accretion </a:t>
            </a:r>
            <a:r>
              <a:rPr lang="en-US" dirty="0" smtClean="0"/>
              <a:t>affect desorption and </a:t>
            </a:r>
            <a:r>
              <a:rPr lang="en-US" dirty="0" smtClean="0">
                <a:solidFill>
                  <a:srgbClr val="FFFF00"/>
                </a:solidFill>
              </a:rPr>
              <a:t>move the snowline locations </a:t>
            </a:r>
            <a:r>
              <a:rPr lang="en-US" dirty="0" smtClean="0"/>
              <a:t>compared to a static disk</a:t>
            </a:r>
          </a:p>
          <a:p>
            <a:endParaRPr lang="en-US" dirty="0" smtClean="0"/>
          </a:p>
          <a:p>
            <a:r>
              <a:rPr lang="en-US" dirty="0" smtClean="0"/>
              <a:t>The H</a:t>
            </a:r>
            <a:r>
              <a:rPr lang="en-US" baseline="-25000" dirty="0" smtClean="0"/>
              <a:t>2</a:t>
            </a:r>
            <a:r>
              <a:rPr lang="en-US" dirty="0" smtClean="0"/>
              <a:t>O, CO</a:t>
            </a:r>
            <a:r>
              <a:rPr lang="en-US" baseline="-25000" dirty="0" smtClean="0"/>
              <a:t>2</a:t>
            </a:r>
            <a:r>
              <a:rPr lang="en-US" dirty="0" smtClean="0"/>
              <a:t> and CO snowlines are created by the </a:t>
            </a:r>
            <a:r>
              <a:rPr lang="en-US" dirty="0" smtClean="0">
                <a:solidFill>
                  <a:srgbClr val="FFFF00"/>
                </a:solidFill>
              </a:rPr>
              <a:t>largest drifting particles </a:t>
            </a:r>
            <a:r>
              <a:rPr lang="en-US" dirty="0" smtClean="0"/>
              <a:t>in our model, i.e. </a:t>
            </a:r>
            <a:r>
              <a:rPr lang="en-US" i="1" dirty="0" smtClean="0">
                <a:solidFill>
                  <a:srgbClr val="FFFF00"/>
                </a:solidFill>
              </a:rPr>
              <a:t>s</a:t>
            </a:r>
            <a:r>
              <a:rPr lang="en-US" dirty="0" smtClean="0">
                <a:solidFill>
                  <a:srgbClr val="FFFF00"/>
                </a:solidFill>
              </a:rPr>
              <a:t> ~ 7 m</a:t>
            </a:r>
          </a:p>
          <a:p>
            <a:endParaRPr lang="en-US" dirty="0" smtClean="0"/>
          </a:p>
          <a:p>
            <a:r>
              <a:rPr lang="en-US" dirty="0" smtClean="0"/>
              <a:t>Snowlines move </a:t>
            </a:r>
            <a:r>
              <a:rPr lang="en-US" dirty="0" smtClean="0">
                <a:solidFill>
                  <a:srgbClr val="FFFF00"/>
                </a:solidFill>
              </a:rPr>
              <a:t>inwards</a:t>
            </a:r>
            <a:r>
              <a:rPr lang="en-US" dirty="0" smtClean="0"/>
              <a:t> as the </a:t>
            </a:r>
            <a:r>
              <a:rPr lang="en-US" dirty="0" smtClean="0">
                <a:solidFill>
                  <a:srgbClr val="FFFF00"/>
                </a:solidFill>
              </a:rPr>
              <a:t>particle size increases </a:t>
            </a:r>
          </a:p>
          <a:p>
            <a:endParaRPr lang="en-US" dirty="0" smtClean="0"/>
          </a:p>
          <a:p>
            <a:r>
              <a:rPr lang="en-US" dirty="0" smtClean="0"/>
              <a:t>Our results for a </a:t>
            </a:r>
            <a:r>
              <a:rPr lang="en-US" dirty="0" smtClean="0">
                <a:solidFill>
                  <a:srgbClr val="FFFF00"/>
                </a:solidFill>
              </a:rPr>
              <a:t>transition disk </a:t>
            </a:r>
            <a:r>
              <a:rPr lang="en-US" dirty="0" smtClean="0"/>
              <a:t>are consistent with </a:t>
            </a:r>
            <a:r>
              <a:rPr lang="en-US" dirty="0" smtClean="0">
                <a:solidFill>
                  <a:srgbClr val="FFFF00"/>
                </a:solidFill>
              </a:rPr>
              <a:t>observations</a:t>
            </a:r>
          </a:p>
          <a:p>
            <a:endParaRPr lang="en-US" dirty="0" smtClean="0"/>
          </a:p>
          <a:p>
            <a:endParaRPr lang="en-US" dirty="0"/>
          </a:p>
        </p:txBody>
      </p:sp>
    </p:spTree>
    <p:extLst>
      <p:ext uri="{BB962C8B-B14F-4D97-AF65-F5344CB8AC3E}">
        <p14:creationId xmlns:p14="http://schemas.microsoft.com/office/powerpoint/2010/main" val="1291431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Accretion Model</a:t>
            </a:r>
            <a:endParaRPr lang="en-US" dirty="0"/>
          </a:p>
        </p:txBody>
      </p:sp>
      <p:sp>
        <p:nvSpPr>
          <p:cNvPr id="3" name="Content Placeholder 2"/>
          <p:cNvSpPr>
            <a:spLocks noGrp="1"/>
          </p:cNvSpPr>
          <p:nvPr>
            <p:ph idx="1"/>
          </p:nvPr>
        </p:nvSpPr>
        <p:spPr>
          <a:xfrm>
            <a:off x="457200" y="4402667"/>
            <a:ext cx="8229600" cy="1723496"/>
          </a:xfrm>
        </p:spPr>
        <p:txBody>
          <a:bodyPr/>
          <a:lstStyle/>
          <a:p>
            <a:pPr marL="0" indent="0" algn="ctr">
              <a:buNone/>
            </a:pPr>
            <a:r>
              <a:rPr lang="en-US" dirty="0" smtClean="0"/>
              <a:t>The </a:t>
            </a:r>
            <a:r>
              <a:rPr lang="en-US" dirty="0" smtClean="0">
                <a:solidFill>
                  <a:srgbClr val="FFFF00"/>
                </a:solidFill>
              </a:rPr>
              <a:t>composition of planets </a:t>
            </a:r>
            <a:r>
              <a:rPr lang="en-US" dirty="0" smtClean="0"/>
              <a:t>is </a:t>
            </a:r>
            <a:r>
              <a:rPr lang="en-US" dirty="0" smtClean="0">
                <a:solidFill>
                  <a:srgbClr val="FFFF00"/>
                </a:solidFill>
              </a:rPr>
              <a:t>determined by and tightly linked</a:t>
            </a:r>
            <a:r>
              <a:rPr lang="en-US" dirty="0" smtClean="0"/>
              <a:t> to the </a:t>
            </a:r>
            <a:r>
              <a:rPr lang="en-US" dirty="0" smtClean="0">
                <a:solidFill>
                  <a:srgbClr val="FFFF00"/>
                </a:solidFill>
              </a:rPr>
              <a:t>disk composition</a:t>
            </a:r>
            <a:endParaRPr lang="en-US" dirty="0">
              <a:solidFill>
                <a:srgbClr val="FFFF00"/>
              </a:solidFill>
            </a:endParaRPr>
          </a:p>
        </p:txBody>
      </p:sp>
      <p:pic>
        <p:nvPicPr>
          <p:cNvPr id="4" name="Picture 3" descr="acc_sketch (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552" y="1688409"/>
            <a:ext cx="6855224" cy="2319437"/>
          </a:xfrm>
          <a:prstGeom prst="rect">
            <a:avLst/>
          </a:prstGeom>
        </p:spPr>
      </p:pic>
    </p:spTree>
    <p:extLst>
      <p:ext uri="{BB962C8B-B14F-4D97-AF65-F5344CB8AC3E}">
        <p14:creationId xmlns:p14="http://schemas.microsoft.com/office/powerpoint/2010/main" val="241126051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dirty="0" smtClean="0">
                <a:solidFill>
                  <a:srgbClr val="FFFF00"/>
                </a:solidFill>
              </a:rPr>
              <a:t>BASIC IDEA</a:t>
            </a:r>
            <a:endParaRPr lang="en-US" sz="5000" dirty="0">
              <a:solidFill>
                <a:srgbClr val="FFFF00"/>
              </a:solidFill>
            </a:endParaRPr>
          </a:p>
        </p:txBody>
      </p:sp>
      <p:sp>
        <p:nvSpPr>
          <p:cNvPr id="3" name="Content Placeholder 2"/>
          <p:cNvSpPr>
            <a:spLocks noGrp="1"/>
          </p:cNvSpPr>
          <p:nvPr>
            <p:ph idx="1"/>
          </p:nvPr>
        </p:nvSpPr>
        <p:spPr>
          <a:xfrm>
            <a:off x="457200" y="2122308"/>
            <a:ext cx="8094133" cy="3818469"/>
          </a:xfrm>
          <a:solidFill>
            <a:srgbClr val="FFFF00"/>
          </a:solidFill>
          <a:ln w="63500">
            <a:solidFill>
              <a:srgbClr val="0000FF"/>
            </a:solidFill>
          </a:ln>
        </p:spPr>
        <p:txBody>
          <a:bodyPr>
            <a:normAutofit/>
          </a:bodyPr>
          <a:lstStyle/>
          <a:p>
            <a:pPr marL="0" indent="0" algn="ctr">
              <a:buNone/>
            </a:pPr>
            <a:r>
              <a:rPr lang="en-US" dirty="0" smtClean="0">
                <a:solidFill>
                  <a:schemeClr val="bg1"/>
                </a:solidFill>
              </a:rPr>
              <a:t>Understand the disk well enough to:</a:t>
            </a:r>
          </a:p>
          <a:p>
            <a:pPr marL="514350" indent="-514350" algn="ctr">
              <a:buAutoNum type="arabicPeriod"/>
            </a:pPr>
            <a:r>
              <a:rPr lang="en-US" dirty="0" smtClean="0">
                <a:solidFill>
                  <a:schemeClr val="bg1"/>
                </a:solidFill>
              </a:rPr>
              <a:t>Predict what kind of planet compositions result from planet formation in different parts of the disk</a:t>
            </a:r>
          </a:p>
          <a:p>
            <a:pPr marL="514350" indent="-514350" algn="ctr">
              <a:buAutoNum type="arabicPeriod"/>
            </a:pPr>
            <a:r>
              <a:rPr lang="en-US" dirty="0" smtClean="0">
                <a:solidFill>
                  <a:schemeClr val="bg1"/>
                </a:solidFill>
              </a:rPr>
              <a:t>Back-track the planet formation location based on the planet composition</a:t>
            </a:r>
          </a:p>
          <a:p>
            <a:pPr marL="0" indent="0" algn="ctr">
              <a:buNone/>
            </a:pPr>
            <a:endParaRPr lang="en-US" dirty="0" smtClean="0">
              <a:solidFill>
                <a:schemeClr val="bg1"/>
              </a:solidFill>
            </a:endParaRPr>
          </a:p>
        </p:txBody>
      </p:sp>
    </p:spTree>
    <p:extLst>
      <p:ext uri="{BB962C8B-B14F-4D97-AF65-F5344CB8AC3E}">
        <p14:creationId xmlns:p14="http://schemas.microsoft.com/office/powerpoint/2010/main" val="389418711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7638"/>
            <a:ext cx="8229600" cy="1143000"/>
          </a:xfrm>
        </p:spPr>
        <p:txBody>
          <a:bodyPr/>
          <a:lstStyle/>
          <a:p>
            <a:r>
              <a:rPr lang="en-US" dirty="0" smtClean="0"/>
              <a:t>Disk structure is </a:t>
            </a:r>
            <a:r>
              <a:rPr lang="en-US" dirty="0" smtClean="0">
                <a:solidFill>
                  <a:srgbClr val="FFFF00"/>
                </a:solidFill>
              </a:rPr>
              <a:t>complex</a:t>
            </a:r>
            <a:r>
              <a:rPr lang="en-US" dirty="0" smtClean="0"/>
              <a:t>!</a:t>
            </a:r>
            <a:endParaRPr lang="en-US" dirty="0"/>
          </a:p>
        </p:txBody>
      </p:sp>
      <p:pic>
        <p:nvPicPr>
          <p:cNvPr id="5" name="Picture 4"/>
          <p:cNvPicPr>
            <a:picLocks noChangeAspect="1"/>
          </p:cNvPicPr>
          <p:nvPr/>
        </p:nvPicPr>
        <p:blipFill>
          <a:blip r:embed="rId2"/>
          <a:stretch>
            <a:fillRect/>
          </a:stretch>
        </p:blipFill>
        <p:spPr>
          <a:xfrm>
            <a:off x="812800" y="1189830"/>
            <a:ext cx="7874000" cy="5329709"/>
          </a:xfrm>
          <a:prstGeom prst="rect">
            <a:avLst/>
          </a:prstGeom>
        </p:spPr>
      </p:pic>
      <p:sp>
        <p:nvSpPr>
          <p:cNvPr id="6" name="TextBox 5"/>
          <p:cNvSpPr txBox="1"/>
          <p:nvPr/>
        </p:nvSpPr>
        <p:spPr>
          <a:xfrm>
            <a:off x="6491111" y="6211762"/>
            <a:ext cx="2492023" cy="307777"/>
          </a:xfrm>
          <a:prstGeom prst="rect">
            <a:avLst/>
          </a:prstGeom>
          <a:noFill/>
        </p:spPr>
        <p:txBody>
          <a:bodyPr wrap="square" rtlCol="0">
            <a:spAutoFit/>
          </a:bodyPr>
          <a:lstStyle/>
          <a:p>
            <a:r>
              <a:rPr lang="en-US" sz="1400" dirty="0" err="1" smtClean="0">
                <a:solidFill>
                  <a:srgbClr val="000000"/>
                </a:solidFill>
              </a:rPr>
              <a:t>Henning&amp;Semenov</a:t>
            </a:r>
            <a:r>
              <a:rPr lang="en-US" sz="1400" dirty="0" smtClean="0">
                <a:solidFill>
                  <a:srgbClr val="000000"/>
                </a:solidFill>
              </a:rPr>
              <a:t> (2013)</a:t>
            </a:r>
            <a:endParaRPr lang="en-US" sz="1400" dirty="0">
              <a:solidFill>
                <a:srgbClr val="000000"/>
              </a:solidFill>
            </a:endParaRPr>
          </a:p>
        </p:txBody>
      </p:sp>
    </p:spTree>
    <p:extLst>
      <p:ext uri="{BB962C8B-B14F-4D97-AF65-F5344CB8AC3E}">
        <p14:creationId xmlns:p14="http://schemas.microsoft.com/office/powerpoint/2010/main" val="68660439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solidFill>
                  <a:srgbClr val="FFFF00"/>
                </a:solidFill>
              </a:rPr>
              <a:t>MAIN GOAL </a:t>
            </a:r>
            <a:endParaRPr lang="en-US" sz="6000" dirty="0">
              <a:solidFill>
                <a:srgbClr val="FFFF00"/>
              </a:solidFill>
            </a:endParaRPr>
          </a:p>
        </p:txBody>
      </p:sp>
      <p:sp>
        <p:nvSpPr>
          <p:cNvPr id="3" name="Content Placeholder 2"/>
          <p:cNvSpPr>
            <a:spLocks noGrp="1"/>
          </p:cNvSpPr>
          <p:nvPr>
            <p:ph idx="1"/>
          </p:nvPr>
        </p:nvSpPr>
        <p:spPr>
          <a:xfrm>
            <a:off x="905934" y="1417638"/>
            <a:ext cx="7487356" cy="2816577"/>
          </a:xfrm>
          <a:solidFill>
            <a:srgbClr val="FFFF00"/>
          </a:solidFill>
          <a:ln w="63500">
            <a:solidFill>
              <a:srgbClr val="0000FF"/>
            </a:solidFill>
          </a:ln>
        </p:spPr>
        <p:txBody>
          <a:bodyPr>
            <a:noAutofit/>
          </a:bodyPr>
          <a:lstStyle/>
          <a:p>
            <a:pPr marL="0" indent="0" algn="ctr">
              <a:buNone/>
            </a:pPr>
            <a:r>
              <a:rPr lang="en-US" sz="3600" dirty="0" smtClean="0">
                <a:solidFill>
                  <a:schemeClr val="bg1"/>
                </a:solidFill>
              </a:rPr>
              <a:t>Explore and understand the dynamical and chemical processes occurring in disks, and their relative importance in shaping disk compositions throughout time</a:t>
            </a:r>
            <a:endParaRPr lang="en-US" sz="3600" dirty="0">
              <a:solidFill>
                <a:schemeClr val="bg1"/>
              </a:solidFill>
            </a:endParaRPr>
          </a:p>
        </p:txBody>
      </p:sp>
      <p:sp>
        <p:nvSpPr>
          <p:cNvPr id="4" name="Content Placeholder 2"/>
          <p:cNvSpPr txBox="1">
            <a:spLocks/>
          </p:cNvSpPr>
          <p:nvPr/>
        </p:nvSpPr>
        <p:spPr>
          <a:xfrm>
            <a:off x="905934" y="4515556"/>
            <a:ext cx="7487356" cy="1831622"/>
          </a:xfrm>
          <a:prstGeom prst="rect">
            <a:avLst/>
          </a:prstGeom>
          <a:solidFill>
            <a:srgbClr val="FFFF00"/>
          </a:solidFill>
          <a:ln w="63500">
            <a:solidFill>
              <a:srgbClr val="0000FF"/>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3600" dirty="0" smtClean="0">
                <a:solidFill>
                  <a:schemeClr val="bg1"/>
                </a:solidFill>
              </a:rPr>
              <a:t>Primarily focus on understanding how all these processes affect the snowline location of volatile species</a:t>
            </a:r>
            <a:endParaRPr lang="en-US" sz="3600" dirty="0">
              <a:solidFill>
                <a:schemeClr val="bg1"/>
              </a:solidFill>
            </a:endParaRPr>
          </a:p>
        </p:txBody>
      </p:sp>
    </p:spTree>
    <p:extLst>
      <p:ext uri="{BB962C8B-B14F-4D97-AF65-F5344CB8AC3E}">
        <p14:creationId xmlns:p14="http://schemas.microsoft.com/office/powerpoint/2010/main" val="391105709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210776" y="6229556"/>
            <a:ext cx="1495778" cy="307777"/>
          </a:xfrm>
          <a:prstGeom prst="rect">
            <a:avLst/>
          </a:prstGeom>
          <a:noFill/>
        </p:spPr>
        <p:txBody>
          <a:bodyPr wrap="square" rtlCol="0">
            <a:spAutoFit/>
          </a:bodyPr>
          <a:lstStyle/>
          <a:p>
            <a:r>
              <a:rPr lang="en-US" sz="1400" dirty="0" smtClean="0">
                <a:solidFill>
                  <a:schemeClr val="bg1"/>
                </a:solidFill>
              </a:rPr>
              <a:t>After Oberg+11</a:t>
            </a:r>
            <a:endParaRPr lang="en-US" sz="1400" dirty="0">
              <a:solidFill>
                <a:schemeClr val="bg1"/>
              </a:solidFill>
            </a:endParaRPr>
          </a:p>
        </p:txBody>
      </p:sp>
      <p:pic>
        <p:nvPicPr>
          <p:cNvPr id="7" name="Picture 6"/>
          <p:cNvPicPr>
            <a:picLocks noChangeAspect="1"/>
          </p:cNvPicPr>
          <p:nvPr/>
        </p:nvPicPr>
        <p:blipFill>
          <a:blip r:embed="rId2"/>
          <a:stretch>
            <a:fillRect/>
          </a:stretch>
        </p:blipFill>
        <p:spPr>
          <a:xfrm>
            <a:off x="254000" y="749300"/>
            <a:ext cx="8636000" cy="5346700"/>
          </a:xfrm>
          <a:prstGeom prst="rect">
            <a:avLst/>
          </a:prstGeom>
        </p:spPr>
      </p:pic>
      <p:sp>
        <p:nvSpPr>
          <p:cNvPr id="8" name="TextBox 7"/>
          <p:cNvSpPr txBox="1"/>
          <p:nvPr/>
        </p:nvSpPr>
        <p:spPr>
          <a:xfrm>
            <a:off x="8015109" y="5760001"/>
            <a:ext cx="931335" cy="307777"/>
          </a:xfrm>
          <a:prstGeom prst="rect">
            <a:avLst/>
          </a:prstGeom>
          <a:noFill/>
        </p:spPr>
        <p:txBody>
          <a:bodyPr wrap="square" rtlCol="0">
            <a:spAutoFit/>
          </a:bodyPr>
          <a:lstStyle/>
          <a:p>
            <a:r>
              <a:rPr lang="en-US" sz="1400" dirty="0" smtClean="0">
                <a:solidFill>
                  <a:schemeClr val="bg1"/>
                </a:solidFill>
              </a:rPr>
              <a:t>Oberg+11</a:t>
            </a:r>
            <a:endParaRPr lang="en-US" sz="1400" dirty="0">
              <a:solidFill>
                <a:schemeClr val="bg1"/>
              </a:solidFill>
            </a:endParaRPr>
          </a:p>
        </p:txBody>
      </p:sp>
    </p:spTree>
    <p:extLst>
      <p:ext uri="{BB962C8B-B14F-4D97-AF65-F5344CB8AC3E}">
        <p14:creationId xmlns:p14="http://schemas.microsoft.com/office/powerpoint/2010/main" val="1381511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0001"/>
            <a:ext cx="8475133" cy="2215444"/>
          </a:xfrm>
          <a:solidFill>
            <a:srgbClr val="FFFF00"/>
          </a:solidFill>
          <a:ln w="63500">
            <a:solidFill>
              <a:srgbClr val="0000FF"/>
            </a:solidFill>
          </a:ln>
        </p:spPr>
        <p:txBody>
          <a:bodyPr>
            <a:noAutofit/>
          </a:bodyPr>
          <a:lstStyle/>
          <a:p>
            <a:r>
              <a:rPr lang="en-US" sz="3600" dirty="0" smtClean="0">
                <a:solidFill>
                  <a:schemeClr val="bg1"/>
                </a:solidFill>
              </a:rPr>
              <a:t>Understand how radial drift and gas accretion affect snowline locations, and thus the C/O ratio in gas and dust throughout the disk</a:t>
            </a:r>
            <a:endParaRPr lang="en-US" sz="3600" dirty="0">
              <a:solidFill>
                <a:schemeClr val="bg1"/>
              </a:solidFill>
            </a:endParaRPr>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dirty="0" smtClean="0">
                <a:solidFill>
                  <a:srgbClr val="FFFF00"/>
                </a:solidFill>
              </a:rPr>
              <a:t>“SUB”-GOAL</a:t>
            </a:r>
            <a:endParaRPr lang="en-US" sz="6000" dirty="0">
              <a:solidFill>
                <a:srgbClr val="FFFF00"/>
              </a:solidFill>
            </a:endParaRPr>
          </a:p>
        </p:txBody>
      </p:sp>
    </p:spTree>
    <p:extLst>
      <p:ext uri="{BB962C8B-B14F-4D97-AF65-F5344CB8AC3E}">
        <p14:creationId xmlns:p14="http://schemas.microsoft.com/office/powerpoint/2010/main" val="34038916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Radial drift of solids</a:t>
            </a:r>
            <a:endParaRPr lang="en-US" dirty="0"/>
          </a:p>
        </p:txBody>
      </p:sp>
      <p:sp>
        <p:nvSpPr>
          <p:cNvPr id="3" name="Content Placeholder 2"/>
          <p:cNvSpPr>
            <a:spLocks noGrp="1"/>
          </p:cNvSpPr>
          <p:nvPr>
            <p:ph idx="1"/>
          </p:nvPr>
        </p:nvSpPr>
        <p:spPr>
          <a:xfrm>
            <a:off x="457199" y="1600200"/>
            <a:ext cx="8446911" cy="4525963"/>
          </a:xfrm>
        </p:spPr>
        <p:txBody>
          <a:bodyPr>
            <a:normAutofit fontScale="92500" lnSpcReduction="20000"/>
          </a:bodyPr>
          <a:lstStyle/>
          <a:p>
            <a:r>
              <a:rPr lang="en-US" dirty="0" smtClean="0"/>
              <a:t>Gas moves at </a:t>
            </a:r>
            <a:r>
              <a:rPr lang="en-US" dirty="0" smtClean="0">
                <a:solidFill>
                  <a:srgbClr val="FFFF00"/>
                </a:solidFill>
              </a:rPr>
              <a:t>sub-</a:t>
            </a:r>
            <a:r>
              <a:rPr lang="en-US" dirty="0" err="1" smtClean="0">
                <a:solidFill>
                  <a:srgbClr val="FFFF00"/>
                </a:solidFill>
              </a:rPr>
              <a:t>Keplerian</a:t>
            </a:r>
            <a:r>
              <a:rPr lang="en-US" dirty="0" smtClean="0">
                <a:solidFill>
                  <a:srgbClr val="FFFF00"/>
                </a:solidFill>
              </a:rPr>
              <a:t> velocity</a:t>
            </a:r>
            <a:r>
              <a:rPr lang="en-US" dirty="0" smtClean="0"/>
              <a:t>:</a:t>
            </a:r>
          </a:p>
          <a:p>
            <a:pPr marL="0" indent="0">
              <a:buNone/>
            </a:pPr>
            <a:r>
              <a:rPr lang="en-US" dirty="0" smtClean="0"/>
              <a:t>	</a:t>
            </a:r>
            <a:r>
              <a:rPr lang="en-US" dirty="0" err="1" smtClean="0"/>
              <a:t>v</a:t>
            </a:r>
            <a:r>
              <a:rPr lang="en-US" baseline="-25000" dirty="0" err="1" smtClean="0"/>
              <a:t>gas</a:t>
            </a:r>
            <a:r>
              <a:rPr lang="en-US" dirty="0" smtClean="0"/>
              <a:t> ~ </a:t>
            </a:r>
            <a:r>
              <a:rPr lang="en-US" dirty="0" err="1" smtClean="0"/>
              <a:t>v</a:t>
            </a:r>
            <a:r>
              <a:rPr lang="en-US" baseline="-25000" dirty="0" err="1" smtClean="0"/>
              <a:t>K</a:t>
            </a:r>
            <a:r>
              <a:rPr lang="en-US" dirty="0" smtClean="0"/>
              <a:t> (1-c</a:t>
            </a:r>
            <a:r>
              <a:rPr lang="en-US" baseline="-25000" dirty="0" smtClean="0"/>
              <a:t>s</a:t>
            </a:r>
            <a:r>
              <a:rPr lang="en-US" baseline="30000" dirty="0" smtClean="0"/>
              <a:t>2</a:t>
            </a:r>
            <a:r>
              <a:rPr lang="en-US" dirty="0" smtClean="0"/>
              <a:t> / v</a:t>
            </a:r>
            <a:r>
              <a:rPr lang="en-US" baseline="-25000" dirty="0" smtClean="0"/>
              <a:t>k</a:t>
            </a:r>
            <a:r>
              <a:rPr lang="en-US" baseline="30000" dirty="0" smtClean="0"/>
              <a:t>2</a:t>
            </a:r>
            <a:r>
              <a:rPr lang="en-US" dirty="0" smtClean="0"/>
              <a:t>)</a:t>
            </a:r>
          </a:p>
          <a:p>
            <a:pPr marL="0" indent="0">
              <a:buNone/>
            </a:pPr>
            <a:endParaRPr lang="en-US" dirty="0" smtClean="0"/>
          </a:p>
          <a:p>
            <a:r>
              <a:rPr lang="en-US" dirty="0" smtClean="0">
                <a:solidFill>
                  <a:srgbClr val="FFFF00"/>
                </a:solidFill>
              </a:rPr>
              <a:t>Small particles </a:t>
            </a:r>
            <a:r>
              <a:rPr lang="en-US" dirty="0" smtClean="0"/>
              <a:t>(~micron size) move with the gas</a:t>
            </a:r>
          </a:p>
          <a:p>
            <a:endParaRPr lang="en-US" dirty="0" smtClean="0"/>
          </a:p>
          <a:p>
            <a:r>
              <a:rPr lang="en-US" dirty="0" smtClean="0">
                <a:solidFill>
                  <a:srgbClr val="FFFF00"/>
                </a:solidFill>
              </a:rPr>
              <a:t>Large particles </a:t>
            </a:r>
            <a:r>
              <a:rPr lang="en-US" dirty="0" smtClean="0"/>
              <a:t>(~km size) are unaffected by gas drag</a:t>
            </a:r>
          </a:p>
          <a:p>
            <a:endParaRPr lang="en-US" dirty="0" smtClean="0"/>
          </a:p>
          <a:p>
            <a:r>
              <a:rPr lang="en-US" dirty="0" smtClean="0">
                <a:solidFill>
                  <a:srgbClr val="FFFF00"/>
                </a:solidFill>
              </a:rPr>
              <a:t>“Intermediate sized” particles </a:t>
            </a:r>
            <a:r>
              <a:rPr lang="en-US" dirty="0" smtClean="0"/>
              <a:t>(~cm-m size) experience a headwind and </a:t>
            </a:r>
            <a:r>
              <a:rPr lang="en-US" dirty="0" smtClean="0">
                <a:solidFill>
                  <a:srgbClr val="FFFF00"/>
                </a:solidFill>
              </a:rPr>
              <a:t>drift towards the star</a:t>
            </a:r>
          </a:p>
          <a:p>
            <a:pPr marL="457200" lvl="1" indent="0">
              <a:buNone/>
            </a:pPr>
            <a:endParaRPr lang="en-US" dirty="0" smtClean="0"/>
          </a:p>
        </p:txBody>
      </p:sp>
    </p:spTree>
    <p:extLst>
      <p:ext uri="{BB962C8B-B14F-4D97-AF65-F5344CB8AC3E}">
        <p14:creationId xmlns:p14="http://schemas.microsoft.com/office/powerpoint/2010/main" val="226026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FF00"/>
                </a:solidFill>
              </a:rPr>
              <a:t>Timescales</a:t>
            </a:r>
            <a:r>
              <a:rPr lang="en-US" dirty="0" smtClean="0"/>
              <a:t> for </a:t>
            </a:r>
            <a:r>
              <a:rPr lang="en-US" dirty="0" smtClean="0">
                <a:solidFill>
                  <a:srgbClr val="FFFF00"/>
                </a:solidFill>
              </a:rPr>
              <a:t>desorption</a:t>
            </a:r>
            <a:r>
              <a:rPr lang="en-US" dirty="0" smtClean="0"/>
              <a:t>, </a:t>
            </a:r>
            <a:r>
              <a:rPr lang="en-US" dirty="0" smtClean="0">
                <a:solidFill>
                  <a:srgbClr val="FFFF00"/>
                </a:solidFill>
              </a:rPr>
              <a:t>radial drift </a:t>
            </a:r>
            <a:r>
              <a:rPr lang="en-US" dirty="0" smtClean="0"/>
              <a:t>and </a:t>
            </a:r>
            <a:r>
              <a:rPr lang="en-US" dirty="0" smtClean="0">
                <a:solidFill>
                  <a:srgbClr val="FFFF00"/>
                </a:solidFill>
              </a:rPr>
              <a:t>gas accretion </a:t>
            </a:r>
            <a:r>
              <a:rPr lang="en-US" dirty="0" smtClean="0"/>
              <a:t>ARE comparable</a:t>
            </a:r>
            <a:endParaRPr lang="en-US" dirty="0"/>
          </a:p>
        </p:txBody>
      </p:sp>
      <p:sp>
        <p:nvSpPr>
          <p:cNvPr id="5" name="TextBox 4"/>
          <p:cNvSpPr txBox="1"/>
          <p:nvPr/>
        </p:nvSpPr>
        <p:spPr>
          <a:xfrm>
            <a:off x="7374468" y="6396860"/>
            <a:ext cx="1106311" cy="307777"/>
          </a:xfrm>
          <a:prstGeom prst="rect">
            <a:avLst/>
          </a:prstGeom>
          <a:noFill/>
        </p:spPr>
        <p:txBody>
          <a:bodyPr wrap="square" rtlCol="0">
            <a:spAutoFit/>
          </a:bodyPr>
          <a:lstStyle/>
          <a:p>
            <a:r>
              <a:rPr lang="en-US" sz="1400" dirty="0" smtClean="0">
                <a:solidFill>
                  <a:schemeClr val="bg1"/>
                </a:solidFill>
              </a:rPr>
              <a:t>Piso+15</a:t>
            </a:r>
            <a:endParaRPr lang="en-US" sz="1400" dirty="0">
              <a:solidFill>
                <a:schemeClr val="bg1"/>
              </a:solidFill>
            </a:endParaRPr>
          </a:p>
        </p:txBody>
      </p:sp>
      <p:pic>
        <p:nvPicPr>
          <p:cNvPr id="3" name="Picture 2" descr="drift_timescales_betaS1_gas_acc_new.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306" y="1634066"/>
            <a:ext cx="6683023" cy="5012267"/>
          </a:xfrm>
          <a:prstGeom prst="rect">
            <a:avLst/>
          </a:prstGeom>
        </p:spPr>
      </p:pic>
      <p:sp>
        <p:nvSpPr>
          <p:cNvPr id="6" name="TextBox 5"/>
          <p:cNvSpPr txBox="1"/>
          <p:nvPr/>
        </p:nvSpPr>
        <p:spPr>
          <a:xfrm>
            <a:off x="6352823" y="6242971"/>
            <a:ext cx="1106311" cy="307777"/>
          </a:xfrm>
          <a:prstGeom prst="rect">
            <a:avLst/>
          </a:prstGeom>
          <a:noFill/>
        </p:spPr>
        <p:txBody>
          <a:bodyPr wrap="square" rtlCol="0">
            <a:spAutoFit/>
          </a:bodyPr>
          <a:lstStyle/>
          <a:p>
            <a:r>
              <a:rPr lang="en-US" sz="1400" dirty="0" smtClean="0">
                <a:solidFill>
                  <a:schemeClr val="bg1"/>
                </a:solidFill>
              </a:rPr>
              <a:t>Piso+15</a:t>
            </a:r>
            <a:endParaRPr lang="en-US" sz="1400" dirty="0">
              <a:solidFill>
                <a:schemeClr val="bg1"/>
              </a:solidFill>
            </a:endParaRPr>
          </a:p>
        </p:txBody>
      </p:sp>
    </p:spTree>
    <p:extLst>
      <p:ext uri="{BB962C8B-B14F-4D97-AF65-F5344CB8AC3E}">
        <p14:creationId xmlns:p14="http://schemas.microsoft.com/office/powerpoint/2010/main" val="94048132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28627</TotalTime>
  <Words>506</Words>
  <Application>Microsoft Macintosh PowerPoint</Application>
  <PresentationFormat>On-screen Show (4:3)</PresentationFormat>
  <Paragraphs>45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 Black </vt:lpstr>
      <vt:lpstr>C/O and Snowline Locations in Protoplanetary Disks: The Effect of Radial Drift and Viscous Gas Accretion </vt:lpstr>
      <vt:lpstr>Core Accretion Model</vt:lpstr>
      <vt:lpstr>BASIC IDEA</vt:lpstr>
      <vt:lpstr>Disk structure is complex!</vt:lpstr>
      <vt:lpstr>MAIN GOAL </vt:lpstr>
      <vt:lpstr>PowerPoint Presentation</vt:lpstr>
      <vt:lpstr>Understand how radial drift and gas accretion affect snowline locations, and thus the C/O ratio in gas and dust throughout the disk</vt:lpstr>
      <vt:lpstr>Radial drift of solids</vt:lpstr>
      <vt:lpstr>Timescales for desorption, radial drift and gas accretion ARE comparable</vt:lpstr>
      <vt:lpstr>We determined upper limits for the C/O ratio across the disk</vt:lpstr>
      <vt:lpstr>The desorption distance for transition disks agrees with observations</vt:lpstr>
      <vt:lpstr>Summary</vt:lpstr>
    </vt:vector>
  </TitlesOfParts>
  <Company>Harvard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the Minimum Core Mass for Giant Planet Formation</dc:title>
  <dc:creator>Ana-Maria Piso</dc:creator>
  <cp:lastModifiedBy>Ana-Maria Piso</cp:lastModifiedBy>
  <cp:revision>454</cp:revision>
  <dcterms:created xsi:type="dcterms:W3CDTF">2013-05-20T23:08:21Z</dcterms:created>
  <dcterms:modified xsi:type="dcterms:W3CDTF">2015-09-25T04:02:00Z</dcterms:modified>
</cp:coreProperties>
</file>