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36" r:id="rId18"/>
    <p:sldId id="308" r:id="rId19"/>
    <p:sldId id="309" r:id="rId20"/>
    <p:sldId id="303" r:id="rId21"/>
    <p:sldId id="302" r:id="rId22"/>
    <p:sldId id="337" r:id="rId23"/>
    <p:sldId id="296" r:id="rId24"/>
    <p:sldId id="297" r:id="rId25"/>
    <p:sldId id="338" r:id="rId26"/>
    <p:sldId id="298" r:id="rId27"/>
    <p:sldId id="339" r:id="rId28"/>
    <p:sldId id="299" r:id="rId29"/>
    <p:sldId id="301" r:id="rId30"/>
    <p:sldId id="313" r:id="rId31"/>
    <p:sldId id="314" r:id="rId32"/>
    <p:sldId id="315" r:id="rId33"/>
    <p:sldId id="316" r:id="rId34"/>
    <p:sldId id="317" r:id="rId35"/>
    <p:sldId id="318" r:id="rId36"/>
    <p:sldId id="331" r:id="rId37"/>
    <p:sldId id="319" r:id="rId38"/>
    <p:sldId id="320" r:id="rId39"/>
    <p:sldId id="321" r:id="rId40"/>
    <p:sldId id="322" r:id="rId41"/>
    <p:sldId id="328" r:id="rId42"/>
    <p:sldId id="329" r:id="rId43"/>
    <p:sldId id="323" r:id="rId44"/>
    <p:sldId id="330" r:id="rId45"/>
    <p:sldId id="324" r:id="rId46"/>
    <p:sldId id="326" r:id="rId47"/>
    <p:sldId id="335" r:id="rId48"/>
    <p:sldId id="333" r:id="rId49"/>
    <p:sldId id="334" r:id="rId50"/>
    <p:sldId id="32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36"/>
            <p14:sldId id="308"/>
            <p14:sldId id="309"/>
            <p14:sldId id="303"/>
            <p14:sldId id="302"/>
            <p14:sldId id="337"/>
            <p14:sldId id="296"/>
            <p14:sldId id="297"/>
            <p14:sldId id="338"/>
            <p14:sldId id="298"/>
            <p14:sldId id="339"/>
            <p14:sldId id="299"/>
            <p14:sldId id="301"/>
            <p14:sldId id="313"/>
            <p14:sldId id="314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8"/>
            <p14:sldId id="329"/>
            <p14:sldId id="323"/>
            <p14:sldId id="330"/>
            <p14:sldId id="324"/>
            <p14:sldId id="326"/>
            <p14:sldId id="335"/>
            <p14:sldId id="333"/>
            <p14:sldId id="334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103" d="100"/>
          <a:sy n="103" d="100"/>
        </p:scale>
        <p:origin x="-7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pPr algn="l"/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/>
              <a:t>Ruth Murray-</a:t>
            </a:r>
            <a:r>
              <a:rPr lang="en-US" sz="2600" dirty="0" smtClean="0"/>
              <a:t>Clay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, </a:t>
            </a:r>
            <a:r>
              <a:rPr lang="en-US" sz="2600" dirty="0"/>
              <a:t>Andrew </a:t>
            </a:r>
            <a:r>
              <a:rPr lang="en-US" sz="2600" dirty="0" smtClean="0"/>
              <a:t>Youdin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1,4</a:t>
            </a:r>
            <a:endParaRPr lang="en-US" sz="2600" dirty="0"/>
          </a:p>
          <a:p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06706" y="4739521"/>
            <a:ext cx="4781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CIPS Seminar</a:t>
            </a:r>
            <a:r>
              <a:rPr lang="en-US" sz="2200" dirty="0"/>
              <a:t>:</a:t>
            </a:r>
            <a:r>
              <a:rPr lang="en-US" sz="2200" dirty="0" smtClean="0"/>
              <a:t> September 30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, 2015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06706" y="5622978"/>
            <a:ext cx="4900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Steward Observatory, University of Arizona</a:t>
            </a:r>
          </a:p>
          <a:p>
            <a:pPr algn="ctr"/>
            <a:r>
              <a:rPr lang="en-US" baseline="30000" dirty="0" smtClean="0"/>
              <a:t>4</a:t>
            </a:r>
            <a:r>
              <a:rPr lang="en-US" dirty="0" smtClean="0"/>
              <a:t>MPIA, Heidelberg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r>
              <a:rPr lang="en-US" sz="3800" dirty="0" smtClean="0"/>
              <a:t> =&gt; </a:t>
            </a:r>
            <a:r>
              <a:rPr lang="en-US" sz="3800" dirty="0" err="1" smtClean="0">
                <a:solidFill>
                  <a:srgbClr val="FFFF00"/>
                </a:solidFill>
              </a:rPr>
              <a:t>M</a:t>
            </a:r>
            <a:r>
              <a:rPr lang="en-US" sz="3800" baseline="-25000" dirty="0" err="1" smtClean="0">
                <a:solidFill>
                  <a:srgbClr val="FFFF00"/>
                </a:solidFill>
              </a:rPr>
              <a:t>crit</a:t>
            </a:r>
            <a:r>
              <a:rPr lang="en-US" sz="3800" dirty="0" smtClean="0">
                <a:solidFill>
                  <a:srgbClr val="FFFF00"/>
                </a:solidFill>
              </a:rPr>
              <a:t> &gt; 10 M</a:t>
            </a:r>
            <a:r>
              <a:rPr lang="en-US" sz="3800" baseline="-25000" dirty="0" smtClean="0">
                <a:solidFill>
                  <a:srgbClr val="FFFF00"/>
                </a:solidFill>
              </a:rPr>
              <a:t>E</a:t>
            </a:r>
            <a:r>
              <a:rPr lang="en-US" sz="3800" dirty="0" smtClean="0">
                <a:solidFill>
                  <a:srgbClr val="FFFF00"/>
                </a:solidFill>
              </a:rPr>
              <a:t>!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0350" y="713623"/>
            <a:ext cx="2522176" cy="5391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0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0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5052" y="4405462"/>
            <a:ext cx="9845" cy="4282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5151" y="4497240"/>
            <a:ext cx="184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oagulation (</a:t>
            </a:r>
            <a:r>
              <a:rPr lang="en-US" sz="1400" i="1" dirty="0" smtClean="0">
                <a:solidFill>
                  <a:schemeClr val="bg1"/>
                </a:solidFill>
              </a:rPr>
              <a:t>p = 2.5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1075" y="6242971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8168" y="6396859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4687" y="6289239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87" y="2702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NEXT STEPS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disk_seme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1016834"/>
            <a:ext cx="8972172" cy="515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71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Nitrogen </a:t>
            </a:r>
            <a:r>
              <a:rPr lang="en-US" sz="4000" dirty="0" smtClean="0"/>
              <a:t>gas is</a:t>
            </a:r>
            <a:r>
              <a:rPr lang="en-US" sz="4000" dirty="0" smtClean="0">
                <a:solidFill>
                  <a:srgbClr val="FFFF00"/>
                </a:solidFill>
              </a:rPr>
              <a:t> highly abundant </a:t>
            </a:r>
            <a:r>
              <a:rPr lang="en-US" sz="4000" dirty="0" smtClean="0">
                <a:solidFill>
                  <a:srgbClr val="FFFFFF"/>
                </a:solidFill>
              </a:rPr>
              <a:t>compared to </a:t>
            </a:r>
            <a:r>
              <a:rPr lang="en-US" sz="4000" dirty="0" smtClean="0">
                <a:solidFill>
                  <a:srgbClr val="FFFF00"/>
                </a:solidFill>
              </a:rPr>
              <a:t>oxygen </a:t>
            </a:r>
            <a:r>
              <a:rPr lang="en-US" sz="4000" dirty="0" smtClean="0">
                <a:solidFill>
                  <a:srgbClr val="FFFFFF"/>
                </a:solidFill>
              </a:rPr>
              <a:t>gas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N_O_ratio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4" y="1391119"/>
            <a:ext cx="7030442" cy="52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110" y="123488"/>
            <a:ext cx="62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Additional </a:t>
            </a:r>
            <a:r>
              <a:rPr lang="en-US" sz="3000" dirty="0" smtClean="0">
                <a:solidFill>
                  <a:srgbClr val="FFFF00"/>
                </a:solidFill>
              </a:rPr>
              <a:t>chemical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FF00"/>
                </a:solidFill>
              </a:rPr>
              <a:t>dynamical</a:t>
            </a:r>
            <a:r>
              <a:rPr lang="en-US" sz="3000" dirty="0" smtClean="0"/>
              <a:t> processes to be </a:t>
            </a:r>
            <a:r>
              <a:rPr lang="en-US" sz="3000" dirty="0" smtClean="0">
                <a:solidFill>
                  <a:srgbClr val="FFFF00"/>
                </a:solidFill>
              </a:rPr>
              <a:t>explored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385" y="64693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paper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43" y="1186190"/>
            <a:ext cx="6829650" cy="5269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2753" y="192448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2753" y="229071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66516" y="1917350"/>
            <a:ext cx="379693" cy="325030"/>
            <a:chOff x="7566516" y="1917350"/>
            <a:chExt cx="379693" cy="325030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566516" y="2290714"/>
            <a:ext cx="379693" cy="325030"/>
            <a:chOff x="7566516" y="1917350"/>
            <a:chExt cx="379693" cy="32503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92110" y="3012724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2110" y="4168652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2110" y="5712580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37313</TotalTime>
  <Words>1501</Words>
  <Application>Microsoft Macintosh PowerPoint</Application>
  <PresentationFormat>On-screen Show (4:3)</PresentationFormat>
  <Paragraphs>254</Paragraphs>
  <Slides>50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 =&gt; Mcrit &gt; 10 ME!</vt:lpstr>
      <vt:lpstr>PowerPoint Presentation</vt:lpstr>
      <vt:lpstr>PowerPoint Presentation</vt:lpstr>
      <vt:lpstr>Grain growth opacity DECREASES Mcrit</vt:lpstr>
      <vt:lpstr>Grain growth opacity DECREASES Mcrit</vt:lpstr>
      <vt:lpstr>Grain growth opacity DECREASES Mcrit</vt:lpstr>
      <vt:lpstr>Grain growth opacity DECREASES Mcrit</vt:lpstr>
      <vt:lpstr>Summary of Part I</vt:lpstr>
      <vt:lpstr>Core Accretion Model</vt:lpstr>
      <vt:lpstr>Snowline Locations in Protoplanetary Disks and  C/O ratios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Summary of Part II</vt:lpstr>
      <vt:lpstr>NEXT STEPS</vt:lpstr>
      <vt:lpstr>Nitrogen gas is highly abundant compared to oxygen gas</vt:lpstr>
      <vt:lpstr>PowerPoint Presentation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334</cp:revision>
  <dcterms:created xsi:type="dcterms:W3CDTF">2013-05-20T23:08:21Z</dcterms:created>
  <dcterms:modified xsi:type="dcterms:W3CDTF">2015-10-05T23:12:03Z</dcterms:modified>
</cp:coreProperties>
</file>