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C00"/>
    <a:srgbClr val="C71585"/>
    <a:srgbClr val="FF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2" autoAdjust="0"/>
  </p:normalViewPr>
  <p:slideViewPr>
    <p:cSldViewPr snapToGrid="0" snapToObjects="1">
      <p:cViewPr>
        <p:scale>
          <a:sx n="90" d="100"/>
          <a:sy n="90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70" y="117770"/>
            <a:ext cx="9094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Minimum Core Masses for Giant Planet Formation with Realistic Equations of State and Opacities</a:t>
            </a:r>
          </a:p>
          <a:p>
            <a:r>
              <a:rPr lang="en-US" sz="1700" dirty="0" smtClean="0"/>
              <a:t>Piso, </a:t>
            </a:r>
            <a:r>
              <a:rPr lang="en-US" sz="1700" dirty="0" err="1" smtClean="0"/>
              <a:t>Youdin</a:t>
            </a:r>
            <a:r>
              <a:rPr lang="en-US" sz="1700" dirty="0" smtClean="0"/>
              <a:t>, &amp; Murray-Clay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2015, in press); Piso </a:t>
            </a:r>
            <a:r>
              <a:rPr lang="en-US" sz="1700" dirty="0"/>
              <a:t>&amp; </a:t>
            </a:r>
            <a:r>
              <a:rPr lang="en-US" sz="1700" dirty="0" err="1" smtClean="0"/>
              <a:t>Youdin</a:t>
            </a:r>
            <a:r>
              <a:rPr lang="en-US" sz="1700" dirty="0" smtClean="0"/>
              <a:t>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2014, 786, 21) 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4406589" y="814775"/>
            <a:ext cx="4545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We determine the </a:t>
            </a:r>
            <a:r>
              <a:rPr lang="en-US" sz="1200" b="1" dirty="0" smtClean="0"/>
              <a:t>minimum core mass, </a:t>
            </a:r>
            <a:r>
              <a:rPr lang="en-US" sz="1200" b="1" dirty="0" err="1" smtClean="0"/>
              <a:t>M_crit</a:t>
            </a:r>
            <a:r>
              <a:rPr lang="en-US" sz="1200" b="1" dirty="0" smtClean="0"/>
              <a:t>, to form a giant planet </a:t>
            </a:r>
            <a:r>
              <a:rPr lang="en-US" sz="1200" dirty="0" smtClean="0"/>
              <a:t>before the gas in the </a:t>
            </a:r>
            <a:r>
              <a:rPr lang="en-US" sz="1200" dirty="0" err="1" smtClean="0"/>
              <a:t>protoplanetary</a:t>
            </a:r>
            <a:r>
              <a:rPr lang="en-US" sz="1200" dirty="0" smtClean="0"/>
              <a:t> disk dissipates, assuming the limiting case in which the </a:t>
            </a:r>
            <a:r>
              <a:rPr lang="en-US" sz="1200" b="1" dirty="0" smtClean="0"/>
              <a:t>solid cores no longer accrete </a:t>
            </a:r>
            <a:r>
              <a:rPr lang="en-US" sz="1200" b="1" dirty="0" err="1" smtClean="0"/>
              <a:t>planetesimals</a:t>
            </a:r>
            <a:r>
              <a:rPr lang="en-US" sz="1200" b="1" dirty="0" smtClean="0"/>
              <a:t> </a:t>
            </a:r>
            <a:r>
              <a:rPr lang="en-US" sz="1200" dirty="0" smtClean="0"/>
              <a:t>and the cores’ atmospheres are dominated by </a:t>
            </a:r>
            <a:r>
              <a:rPr lang="en-US" sz="1200" b="1" dirty="0" smtClean="0"/>
              <a:t>Kelvin-Helmholtz contraction</a:t>
            </a:r>
            <a:r>
              <a:rPr lang="en-US" sz="1200" dirty="0" smtClean="0"/>
              <a:t>. We explore the effects of a </a:t>
            </a:r>
            <a:r>
              <a:rPr lang="en-US" sz="1200" b="1" dirty="0" smtClean="0"/>
              <a:t>non-ideal equation of state (EOS) </a:t>
            </a:r>
            <a:r>
              <a:rPr lang="en-US" sz="1200" dirty="0" smtClean="0"/>
              <a:t>and </a:t>
            </a:r>
            <a:r>
              <a:rPr lang="en-US" sz="1200" b="1" dirty="0" smtClean="0"/>
              <a:t>grain growth opacities</a:t>
            </a:r>
            <a:r>
              <a:rPr lang="en-US" sz="1200" dirty="0" smtClean="0"/>
              <a:t> on atmospheric evolution.</a:t>
            </a:r>
          </a:p>
          <a:p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2228209"/>
            <a:ext cx="4535445" cy="1263715"/>
            <a:chOff x="5039840" y="732957"/>
            <a:chExt cx="4028003" cy="1365567"/>
          </a:xfrm>
        </p:grpSpPr>
        <p:sp>
          <p:nvSpPr>
            <p:cNvPr id="7" name="Rectangle 6"/>
            <p:cNvSpPr/>
            <p:nvPr/>
          </p:nvSpPr>
          <p:spPr>
            <a:xfrm>
              <a:off x="5039840" y="732957"/>
              <a:ext cx="4028003" cy="136556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9840" y="1060964"/>
              <a:ext cx="397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Quasi-static </a:t>
              </a:r>
              <a:r>
                <a:rPr lang="en-US" sz="1200" dirty="0" smtClean="0"/>
                <a:t>evolution of </a:t>
              </a:r>
              <a:r>
                <a:rPr lang="en-US" sz="1200" b="1" dirty="0" smtClean="0"/>
                <a:t>spherically symmetric atmospheres</a:t>
              </a:r>
              <a:r>
                <a:rPr lang="en-US" sz="1200" dirty="0" smtClean="0"/>
                <a:t> in </a:t>
              </a:r>
              <a:r>
                <a:rPr lang="en-US" sz="1200" b="1" dirty="0" smtClean="0"/>
                <a:t>hydrostatic balance</a:t>
              </a:r>
              <a:r>
                <a:rPr lang="en-US" sz="1200" dirty="0" smtClean="0"/>
                <a:t> and </a:t>
              </a:r>
              <a:r>
                <a:rPr lang="en-US" sz="1200" b="1" dirty="0" smtClean="0"/>
                <a:t>embedded in a gas disk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dirty="0" smtClean="0"/>
                <a:t>Negligible </a:t>
              </a:r>
              <a:r>
                <a:rPr lang="en-US" sz="1200" dirty="0" err="1" smtClean="0"/>
                <a:t>planetesimal</a:t>
              </a:r>
              <a:r>
                <a:rPr lang="en-US" sz="1200" dirty="0" smtClean="0"/>
                <a:t> accretion =&gt; solid core of </a:t>
              </a:r>
              <a:r>
                <a:rPr lang="en-US" sz="1200" b="1" dirty="0" smtClean="0"/>
                <a:t>fixed mass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Constant luminosity </a:t>
              </a:r>
              <a:r>
                <a:rPr lang="en-US" sz="1200" dirty="0" smtClean="0"/>
                <a:t>throughout the </a:t>
              </a:r>
              <a:r>
                <a:rPr lang="en-US" sz="1200" dirty="0" err="1" smtClean="0"/>
                <a:t>radiative</a:t>
              </a:r>
              <a:r>
                <a:rPr lang="en-US" sz="1200" dirty="0" smtClean="0"/>
                <a:t> region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454575" y="762793"/>
              <a:ext cx="331035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ATMOSPHERIC MODEL SUMMARY</a:t>
              </a:r>
              <a:endParaRPr lang="en-US" sz="1700" b="1" dirty="0"/>
            </a:p>
          </p:txBody>
        </p:sp>
      </p:grpSp>
      <p:pic>
        <p:nvPicPr>
          <p:cNvPr id="39" name="Picture 38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7" y="864711"/>
            <a:ext cx="4200852" cy="1421341"/>
          </a:xfrm>
          <a:prstGeom prst="rect">
            <a:avLst/>
          </a:prstGeom>
          <a:ln w="25400">
            <a:solidFill>
              <a:srgbClr val="8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88996" y="820915"/>
            <a:ext cx="162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Accretion Model</a:t>
            </a:r>
            <a:endParaRPr lang="en-US" sz="1200" dirty="0"/>
          </a:p>
        </p:txBody>
      </p:sp>
      <p:pic>
        <p:nvPicPr>
          <p:cNvPr id="41" name="Picture 40" descr="P_vs_r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0" y="2486457"/>
            <a:ext cx="2664597" cy="186098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2" name="Picture 41" descr="tplot_SPF1_tal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7" y="4699337"/>
            <a:ext cx="2676130" cy="186904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2982124" y="2759401"/>
            <a:ext cx="706563" cy="836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8667" y="2822222"/>
            <a:ext cx="13383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18600000"/>
              </a:camera>
              <a:lightRig rig="threePt" dir="t"/>
            </a:scene3d>
          </a:bodyPr>
          <a:lstStyle/>
          <a:p>
            <a:r>
              <a:rPr lang="en-US" b="1" dirty="0" smtClean="0"/>
              <a:t>L ~ -</a:t>
            </a:r>
            <a:r>
              <a:rPr lang="en-US" b="1" dirty="0" err="1" smtClean="0"/>
              <a:t>dE</a:t>
            </a:r>
            <a:r>
              <a:rPr lang="en-US" b="1" dirty="0" smtClean="0"/>
              <a:t>/</a:t>
            </a:r>
            <a:r>
              <a:rPr lang="en-US" b="1" dirty="0" err="1" smtClean="0"/>
              <a:t>dt</a:t>
            </a:r>
            <a:endParaRPr lang="en-US" b="1" dirty="0"/>
          </a:p>
        </p:txBody>
      </p:sp>
      <p:pic>
        <p:nvPicPr>
          <p:cNvPr id="52" name="Picture 51"/>
          <p:cNvPicPr/>
          <p:nvPr/>
        </p:nvPicPr>
        <p:blipFill>
          <a:blip r:embed="rId5"/>
          <a:stretch>
            <a:fillRect/>
          </a:stretch>
        </p:blipFill>
        <p:spPr>
          <a:xfrm>
            <a:off x="4571999" y="4347445"/>
            <a:ext cx="1719152" cy="75847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4642554" y="5105919"/>
            <a:ext cx="2709056" cy="120032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Adiabatic gradient </a:t>
            </a:r>
            <a:r>
              <a:rPr lang="en-US" dirty="0" smtClean="0"/>
              <a:t>relates </a:t>
            </a:r>
            <a:r>
              <a:rPr lang="en-US" b="1" dirty="0" smtClean="0">
                <a:solidFill>
                  <a:srgbClr val="0000FF"/>
                </a:solidFill>
              </a:rPr>
              <a:t>P, T, rho </a:t>
            </a:r>
            <a:r>
              <a:rPr lang="en-US" dirty="0" smtClean="0"/>
              <a:t>=&gt; determines atmospheric profile and </a:t>
            </a:r>
            <a:r>
              <a:rPr lang="en-US" dirty="0" err="1" smtClean="0"/>
              <a:t>parametrizes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EOS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24670" y="76547"/>
            <a:ext cx="8943173" cy="60016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50" b="1" dirty="0" smtClean="0"/>
              <a:t>Atmospheric evolution and </a:t>
            </a:r>
            <a:r>
              <a:rPr lang="en-US" sz="1650" b="1" dirty="0" err="1" smtClean="0"/>
              <a:t>M_crit</a:t>
            </a:r>
            <a:r>
              <a:rPr lang="en-US" sz="1650" b="1" dirty="0" smtClean="0"/>
              <a:t> are highly </a:t>
            </a:r>
            <a:r>
              <a:rPr lang="en-US" sz="1650" b="1" dirty="0"/>
              <a:t>dependent </a:t>
            </a:r>
            <a:r>
              <a:rPr lang="en-US" sz="1650" b="1" dirty="0" smtClean="0"/>
              <a:t>on</a:t>
            </a:r>
            <a:r>
              <a:rPr lang="en-US" sz="1650" b="1" dirty="0" smtClean="0">
                <a:solidFill>
                  <a:srgbClr val="008000"/>
                </a:solidFill>
              </a:rPr>
              <a:t> EQUATION </a:t>
            </a:r>
            <a:r>
              <a:rPr lang="en-US" sz="1650" b="1" dirty="0">
                <a:solidFill>
                  <a:srgbClr val="008000"/>
                </a:solidFill>
              </a:rPr>
              <a:t>OF STATE </a:t>
            </a:r>
            <a:r>
              <a:rPr lang="en-US" sz="1650" b="1" dirty="0"/>
              <a:t>and </a:t>
            </a:r>
            <a:r>
              <a:rPr lang="en-US" sz="1650" b="1" dirty="0">
                <a:solidFill>
                  <a:srgbClr val="008000"/>
                </a:solidFill>
              </a:rPr>
              <a:t>DUST OPACITY</a:t>
            </a:r>
          </a:p>
          <a:p>
            <a:endParaRPr lang="en-US" sz="165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5754" y="517746"/>
            <a:ext cx="8436135" cy="3602698"/>
            <a:chOff x="143422" y="1350296"/>
            <a:chExt cx="9143999" cy="3801676"/>
          </a:xfrm>
        </p:grpSpPr>
        <p:sp>
          <p:nvSpPr>
            <p:cNvPr id="20" name="Rectangle 19"/>
            <p:cNvSpPr/>
            <p:nvPr/>
          </p:nvSpPr>
          <p:spPr>
            <a:xfrm>
              <a:off x="143422" y="1350296"/>
              <a:ext cx="8932800" cy="38016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43422" y="1420709"/>
              <a:ext cx="9143999" cy="3707654"/>
              <a:chOff x="74705" y="3032829"/>
              <a:chExt cx="9143999" cy="370765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87294" y="3333146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42" name="Picture 41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45" name="Picture 44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/>
              <p:cNvSpPr txBox="1"/>
              <p:nvPr/>
            </p:nvSpPr>
            <p:spPr>
              <a:xfrm>
                <a:off x="2263667" y="3326278"/>
                <a:ext cx="1117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H2 dissociation</a:t>
                </a:r>
                <a:endParaRPr lang="en-US" sz="10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2671486" y="3565200"/>
                <a:ext cx="672410" cy="8420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738051" y="3565200"/>
                <a:ext cx="378665" cy="257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865651" y="3338967"/>
                <a:ext cx="8384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 ionization</a:t>
                </a:r>
                <a:endParaRPr lang="en-US" sz="1000" dirty="0"/>
              </a:p>
            </p:txBody>
          </p:sp>
          <p:cxnSp>
            <p:nvCxnSpPr>
              <p:cNvPr id="28" name="Straight Arrow Connector 27"/>
              <p:cNvCxnSpPr>
                <a:stCxn id="29" idx="0"/>
              </p:cNvCxnSpPr>
              <p:nvPr/>
            </p:nvCxnSpPr>
            <p:spPr>
              <a:xfrm flipV="1">
                <a:off x="1010125" y="5082574"/>
                <a:ext cx="1331675" cy="13986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9668" y="6481205"/>
                <a:ext cx="7209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Ideal gas</a:t>
                </a:r>
                <a:endParaRPr lang="en-US" sz="1000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3382667" y="5530167"/>
                <a:ext cx="871281" cy="999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245207" y="5232391"/>
                <a:ext cx="796806" cy="13066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406534" y="6494262"/>
                <a:ext cx="20543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Partially excited H2 rotational states</a:t>
                </a:r>
                <a:endParaRPr lang="en-US" sz="1000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H="1">
                <a:off x="3495581" y="3555859"/>
                <a:ext cx="1643932" cy="1350673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127643" y="3563431"/>
                <a:ext cx="1614257" cy="107413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704070" y="3326817"/>
                <a:ext cx="8885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Saumon+95</a:t>
                </a:r>
                <a:endParaRPr lang="en-US" sz="1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705" y="3032829"/>
                <a:ext cx="914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50" dirty="0" smtClean="0"/>
                  <a:t>H2 spin isomers</a:t>
                </a:r>
                <a:r>
                  <a:rPr lang="en-US" sz="1600" dirty="0" smtClean="0"/>
                  <a:t>        </a:t>
                </a:r>
                <a:r>
                  <a:rPr lang="en-US" sz="1550" dirty="0" smtClean="0">
                    <a:solidFill>
                      <a:srgbClr val="0000FF"/>
                    </a:solidFill>
                  </a:rPr>
                  <a:t>ORTHOHYDROGEN</a:t>
                </a:r>
                <a:r>
                  <a:rPr lang="en-US" sz="1600" dirty="0" smtClean="0"/>
                  <a:t> and       </a:t>
                </a:r>
                <a:r>
                  <a:rPr lang="en-US" sz="1550" dirty="0" smtClean="0">
                    <a:solidFill>
                      <a:srgbClr val="0000FF"/>
                    </a:solidFill>
                  </a:rPr>
                  <a:t>PARAHYDROGEN</a:t>
                </a:r>
                <a:r>
                  <a:rPr lang="en-US" sz="1600" dirty="0" smtClean="0"/>
                  <a:t> </a:t>
                </a:r>
                <a:r>
                  <a:rPr lang="en-US" sz="1550" dirty="0" smtClean="0"/>
                  <a:t>can be in </a:t>
                </a:r>
                <a:r>
                  <a:rPr lang="en-US" sz="1550" b="1" dirty="0" smtClean="0"/>
                  <a:t>thermal equilibrium </a:t>
                </a:r>
                <a:r>
                  <a:rPr lang="en-US" sz="1550" dirty="0" smtClean="0"/>
                  <a:t>or </a:t>
                </a:r>
                <a:r>
                  <a:rPr lang="en-US" sz="1550" b="1" dirty="0" smtClean="0"/>
                  <a:t>fixed ratio</a:t>
                </a:r>
                <a:r>
                  <a:rPr lang="en-US" sz="1550" dirty="0" smtClean="0"/>
                  <a:t>           </a:t>
                </a:r>
                <a:endParaRPr lang="en-US" sz="1550" dirty="0"/>
              </a:p>
            </p:txBody>
          </p:sp>
          <p:pic>
            <p:nvPicPr>
              <p:cNvPr id="41" name="Picture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593" y="4111330"/>
                <a:ext cx="941630" cy="410757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</p:pic>
        </p:grpSp>
        <p:cxnSp>
          <p:nvCxnSpPr>
            <p:cNvPr id="47" name="Straight Arrow Connector 46"/>
            <p:cNvCxnSpPr/>
            <p:nvPr/>
          </p:nvCxnSpPr>
          <p:spPr>
            <a:xfrm flipV="1">
              <a:off x="2092960" y="3881611"/>
              <a:ext cx="832728" cy="98747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39298" y="4817767"/>
              <a:ext cx="9712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Our extension</a:t>
              </a:r>
              <a:endParaRPr lang="en-US" sz="10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43422" y="76547"/>
            <a:ext cx="8803022" cy="375009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14861" y="4240782"/>
            <a:ext cx="5116817" cy="3995505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Mc_vs_a_poly_real_exolunch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9" y="5954252"/>
            <a:ext cx="3429656" cy="25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10456</TotalTime>
  <Words>220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Ana-Maria Piso</dc:creator>
  <cp:lastModifiedBy>Ana-Maria Piso</cp:lastModifiedBy>
  <cp:revision>137</cp:revision>
  <cp:lastPrinted>2013-11-13T22:26:29Z</cp:lastPrinted>
  <dcterms:created xsi:type="dcterms:W3CDTF">2013-11-13T18:29:07Z</dcterms:created>
  <dcterms:modified xsi:type="dcterms:W3CDTF">2015-04-30T21:50:40Z</dcterms:modified>
</cp:coreProperties>
</file>