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92" r:id="rId3"/>
    <p:sldId id="384" r:id="rId4"/>
    <p:sldId id="385" r:id="rId5"/>
    <p:sldId id="386" r:id="rId6"/>
    <p:sldId id="387" r:id="rId7"/>
    <p:sldId id="319" r:id="rId8"/>
    <p:sldId id="388" r:id="rId9"/>
    <p:sldId id="362" r:id="rId10"/>
    <p:sldId id="389" r:id="rId11"/>
    <p:sldId id="390" r:id="rId12"/>
    <p:sldId id="391" r:id="rId13"/>
    <p:sldId id="392" r:id="rId14"/>
    <p:sldId id="393" r:id="rId15"/>
    <p:sldId id="394" r:id="rId16"/>
    <p:sldId id="395" r:id="rId17"/>
    <p:sldId id="380" r:id="rId18"/>
    <p:sldId id="396" r:id="rId19"/>
    <p:sldId id="398" r:id="rId20"/>
    <p:sldId id="397" r:id="rId21"/>
    <p:sldId id="400" r:id="rId22"/>
    <p:sldId id="322" r:id="rId23"/>
    <p:sldId id="399" r:id="rId24"/>
    <p:sldId id="383" r:id="rId25"/>
    <p:sldId id="3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2F1BD-6951-BB4E-999E-1A3C896B33A1}">
          <p14:sldIdLst>
            <p14:sldId id="256"/>
            <p14:sldId id="292"/>
            <p14:sldId id="384"/>
            <p14:sldId id="385"/>
            <p14:sldId id="386"/>
            <p14:sldId id="387"/>
            <p14:sldId id="319"/>
            <p14:sldId id="388"/>
            <p14:sldId id="362"/>
          </p14:sldIdLst>
        </p14:section>
        <p14:section name="Untitled Section" id="{E95DD4B7-C620-3B47-BD4C-68460915B0CF}">
          <p14:sldIdLst>
            <p14:sldId id="389"/>
            <p14:sldId id="390"/>
            <p14:sldId id="391"/>
            <p14:sldId id="392"/>
            <p14:sldId id="393"/>
            <p14:sldId id="394"/>
            <p14:sldId id="395"/>
            <p14:sldId id="380"/>
            <p14:sldId id="396"/>
            <p14:sldId id="398"/>
            <p14:sldId id="397"/>
            <p14:sldId id="400"/>
            <p14:sldId id="322"/>
            <p14:sldId id="399"/>
            <p14:sldId id="383"/>
            <p14:sldId id="37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a-Maria Pis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E6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1" autoAdjust="0"/>
    <p:restoredTop sz="99424" autoAdjust="0"/>
  </p:normalViewPr>
  <p:slideViewPr>
    <p:cSldViewPr snapToGrid="0" snapToObjects="1">
      <p:cViewPr>
        <p:scale>
          <a:sx n="94" d="100"/>
          <a:sy n="94" d="100"/>
        </p:scale>
        <p:origin x="-1552"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commentAuthors" Target="commentAuthors.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37B48D-A559-6F41-A85D-9198382D8E74}" type="datetime1">
              <a:rPr lang="en-US" smtClean="0"/>
              <a:t>3/3/16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F503E-FB01-774D-B215-308DA8CA02E8}" type="slidenum">
              <a:rPr lang="en-US" smtClean="0"/>
              <a:t>‹#›</a:t>
            </a:fld>
            <a:endParaRPr lang="en-US"/>
          </a:p>
        </p:txBody>
      </p:sp>
    </p:spTree>
    <p:extLst>
      <p:ext uri="{BB962C8B-B14F-4D97-AF65-F5344CB8AC3E}">
        <p14:creationId xmlns:p14="http://schemas.microsoft.com/office/powerpoint/2010/main" val="278558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269D8-8511-224D-9EC2-608B032B74D9}" type="datetime1">
              <a:rPr lang="en-US" smtClean="0"/>
              <a:t>3/3/16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4712D-D2CB-8747-9EC4-89869EAABFB2}" type="slidenum">
              <a:rPr lang="en-US" smtClean="0"/>
              <a:t>‹#›</a:t>
            </a:fld>
            <a:endParaRPr lang="en-US"/>
          </a:p>
        </p:txBody>
      </p:sp>
    </p:spTree>
    <p:extLst>
      <p:ext uri="{BB962C8B-B14F-4D97-AF65-F5344CB8AC3E}">
        <p14:creationId xmlns:p14="http://schemas.microsoft.com/office/powerpoint/2010/main" val="35968971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what I would like to talk about today is the minimum</a:t>
            </a:r>
            <a:r>
              <a:rPr lang="en-US" baseline="0" dirty="0" smtClean="0"/>
              <a:t> core mass for giant planet formation. Now, when we think of minimum core mass, we think core accretion. In core accretion, we know that for a giant planet to form it needs a solid core, that grows, and once it becomes massive enough it can then accumulate a significant atmosphere. How big of a core do we need? Well, typically this value is believed to be around 10 Me. However, this is not a constant, and it not only depends on where we are in the disk but also on how fast the core grows. Now why do we care about this? We have seen throughout this week giant planets imaged at wide separations. Now, we don’t know whether these planets formed through core accretion or not; but if they do, and if core accretion works at large separations, then it’s very important to understand how it works, and more importantly to be able to place a robust </a:t>
            </a:r>
            <a:r>
              <a:rPr lang="en-US" baseline="0" dirty="0" err="1" smtClean="0"/>
              <a:t>absolut</a:t>
            </a:r>
            <a:r>
              <a:rPr lang="en-US" baseline="0" dirty="0" smtClean="0"/>
              <a:t> minimum for a giant planet to form within the lifetime of the </a:t>
            </a:r>
            <a:r>
              <a:rPr lang="en-US" baseline="0" dirty="0" err="1" smtClean="0"/>
              <a:t>protoplanetary</a:t>
            </a:r>
            <a:r>
              <a:rPr lang="en-US" baseline="0" dirty="0" smtClean="0"/>
              <a:t> disk. And this is what I am going to talk about today.</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1</a:t>
            </a:fld>
            <a:endParaRPr lang="en-US"/>
          </a:p>
        </p:txBody>
      </p:sp>
    </p:spTree>
    <p:extLst>
      <p:ext uri="{BB962C8B-B14F-4D97-AF65-F5344CB8AC3E}">
        <p14:creationId xmlns:p14="http://schemas.microsoft.com/office/powerpoint/2010/main" val="355024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while and make the</a:t>
            </a:r>
            <a:r>
              <a:rPr lang="en-US" baseline="0" dirty="0" smtClean="0"/>
              <a:t> figure </a:t>
            </a:r>
            <a:r>
              <a:rPr lang="en-US" dirty="0" smtClean="0"/>
              <a:t>bigger.</a:t>
            </a:r>
            <a:endParaRPr lang="en-US" dirty="0"/>
          </a:p>
        </p:txBody>
      </p:sp>
      <p:sp>
        <p:nvSpPr>
          <p:cNvPr id="4" name="Slide Number Placeholder 3"/>
          <p:cNvSpPr>
            <a:spLocks noGrp="1"/>
          </p:cNvSpPr>
          <p:nvPr>
            <p:ph type="sldNum" sz="quarter" idx="10"/>
          </p:nvPr>
        </p:nvSpPr>
        <p:spPr/>
        <p:txBody>
          <a:bodyPr/>
          <a:lstStyle/>
          <a:p>
            <a:fld id="{08B4712D-D2CB-8747-9EC4-89869EAABFB2}" type="slidenum">
              <a:rPr lang="en-US" smtClean="0"/>
              <a:t>6</a:t>
            </a:fld>
            <a:endParaRPr lang="en-US"/>
          </a:p>
        </p:txBody>
      </p:sp>
    </p:spTree>
    <p:extLst>
      <p:ext uri="{BB962C8B-B14F-4D97-AF65-F5344CB8AC3E}">
        <p14:creationId xmlns:p14="http://schemas.microsoft.com/office/powerpoint/2010/main" val="81248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FECD78-3C8E-49F2-8FAB-59489D168ABB}" type="datetimeFigureOut">
              <a:rPr lang="en-US" smtClean="0"/>
              <a:t>3/3/16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3/3/16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FECD78-3C8E-49F2-8FAB-59489D168ABB}" type="datetimeFigureOut">
              <a:rPr lang="en-US" smtClean="0"/>
              <a:t>3/3/16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FECD78-3C8E-49F2-8FAB-59489D168ABB}" type="datetimeFigureOut">
              <a:rPr lang="en-US" smtClean="0"/>
              <a:t>3/3/16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FECD78-3C8E-49F2-8FAB-59489D168ABB}" type="datetimeFigureOut">
              <a:rPr lang="en-US" smtClean="0"/>
              <a:t>3/3/16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3/3/16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3/3/16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3/3/16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0974"/>
            <a:ext cx="7772400" cy="1760345"/>
          </a:xfrm>
        </p:spPr>
        <p:txBody>
          <a:bodyPr>
            <a:normAutofit/>
          </a:bodyPr>
          <a:lstStyle/>
          <a:p>
            <a:r>
              <a:rPr lang="en-US" dirty="0" smtClean="0">
                <a:solidFill>
                  <a:srgbClr val="FFFF00"/>
                </a:solidFill>
              </a:rPr>
              <a:t>Origins of Gas Giant Compositions</a:t>
            </a:r>
            <a:endParaRPr lang="en-US" dirty="0">
              <a:solidFill>
                <a:srgbClr val="FFFF00"/>
              </a:solidFill>
            </a:endParaRPr>
          </a:p>
        </p:txBody>
      </p:sp>
      <p:sp>
        <p:nvSpPr>
          <p:cNvPr id="3" name="Subtitle 2"/>
          <p:cNvSpPr>
            <a:spLocks noGrp="1"/>
          </p:cNvSpPr>
          <p:nvPr>
            <p:ph type="subTitle" idx="1"/>
          </p:nvPr>
        </p:nvSpPr>
        <p:spPr>
          <a:xfrm>
            <a:off x="235165" y="2847746"/>
            <a:ext cx="8481619" cy="2103740"/>
          </a:xfrm>
        </p:spPr>
        <p:txBody>
          <a:bodyPr>
            <a:normAutofit fontScale="55000" lnSpcReduction="20000"/>
          </a:bodyPr>
          <a:lstStyle/>
          <a:p>
            <a:r>
              <a:rPr lang="en-US" sz="5500" dirty="0" smtClean="0"/>
              <a:t>Ana-Maria Piso</a:t>
            </a:r>
          </a:p>
          <a:p>
            <a:endParaRPr lang="en-US" sz="3800" dirty="0" smtClean="0"/>
          </a:p>
          <a:p>
            <a:r>
              <a:rPr lang="en-US" sz="4000" dirty="0" smtClean="0"/>
              <a:t>Advisor: Karin </a:t>
            </a:r>
            <a:r>
              <a:rPr lang="en-US" sz="4000" dirty="0" err="1" smtClean="0"/>
              <a:t>Öberg</a:t>
            </a:r>
            <a:endParaRPr lang="en-US" sz="4000" dirty="0" smtClean="0"/>
          </a:p>
          <a:p>
            <a:r>
              <a:rPr lang="en-US" sz="4000" dirty="0" smtClean="0"/>
              <a:t>Collaborators: Ruth Murray-Clay, </a:t>
            </a:r>
            <a:r>
              <a:rPr lang="en-US" sz="4000" dirty="0" err="1" smtClean="0"/>
              <a:t>Til</a:t>
            </a:r>
            <a:r>
              <a:rPr lang="en-US" sz="4000" dirty="0" smtClean="0"/>
              <a:t> </a:t>
            </a:r>
            <a:r>
              <a:rPr lang="en-US" sz="4000" dirty="0" err="1" smtClean="0"/>
              <a:t>Birnstiel</a:t>
            </a:r>
            <a:r>
              <a:rPr lang="en-US" sz="4000" dirty="0" smtClean="0"/>
              <a:t>, </a:t>
            </a:r>
            <a:r>
              <a:rPr lang="en-US" sz="4000" dirty="0" err="1" smtClean="0"/>
              <a:t>Jamila</a:t>
            </a:r>
            <a:r>
              <a:rPr lang="en-US" sz="4000" dirty="0" smtClean="0"/>
              <a:t> </a:t>
            </a:r>
            <a:r>
              <a:rPr lang="en-US" sz="4000" dirty="0" err="1" smtClean="0"/>
              <a:t>Pegues</a:t>
            </a:r>
            <a:endParaRPr lang="en-US" sz="4000" dirty="0" smtClean="0"/>
          </a:p>
          <a:p>
            <a:r>
              <a:rPr lang="en-US" sz="4000" dirty="0" smtClean="0"/>
              <a:t>Thesis Advisory Committee: Matthew Holman, Sean Andrews, </a:t>
            </a:r>
            <a:r>
              <a:rPr lang="en-US" sz="4000" dirty="0" err="1" smtClean="0"/>
              <a:t>Dimitar</a:t>
            </a:r>
            <a:r>
              <a:rPr lang="en-US" sz="4000" dirty="0" smtClean="0"/>
              <a:t> </a:t>
            </a:r>
            <a:r>
              <a:rPr lang="en-US" sz="4000" dirty="0" err="1" smtClean="0"/>
              <a:t>Sasselov</a:t>
            </a:r>
            <a:endParaRPr lang="en-US" sz="4000" dirty="0" smtClean="0"/>
          </a:p>
        </p:txBody>
      </p:sp>
      <p:sp>
        <p:nvSpPr>
          <p:cNvPr id="6" name="TextBox 5"/>
          <p:cNvSpPr txBox="1"/>
          <p:nvPr/>
        </p:nvSpPr>
        <p:spPr>
          <a:xfrm>
            <a:off x="2255468" y="5261931"/>
            <a:ext cx="4788102" cy="646331"/>
          </a:xfrm>
          <a:prstGeom prst="rect">
            <a:avLst/>
          </a:prstGeom>
          <a:noFill/>
        </p:spPr>
        <p:txBody>
          <a:bodyPr wrap="square" rtlCol="0">
            <a:spAutoFit/>
          </a:bodyPr>
          <a:lstStyle/>
          <a:p>
            <a:r>
              <a:rPr lang="en-US" dirty="0" smtClean="0">
                <a:solidFill>
                  <a:srgbClr val="FFFF00"/>
                </a:solidFill>
              </a:rPr>
              <a:t>TAC Meeting Presentation: March 9</a:t>
            </a:r>
            <a:r>
              <a:rPr lang="en-US" baseline="30000" dirty="0" smtClean="0">
                <a:solidFill>
                  <a:srgbClr val="FFFF00"/>
                </a:solidFill>
              </a:rPr>
              <a:t>th</a:t>
            </a:r>
            <a:r>
              <a:rPr lang="en-US" dirty="0" smtClean="0">
                <a:solidFill>
                  <a:srgbClr val="FFFF00"/>
                </a:solidFill>
              </a:rPr>
              <a:t> , 2016</a:t>
            </a:r>
          </a:p>
          <a:p>
            <a:endParaRPr lang="en-US" dirty="0"/>
          </a:p>
        </p:txBody>
      </p:sp>
    </p:spTree>
    <p:extLst>
      <p:ext uri="{BB962C8B-B14F-4D97-AF65-F5344CB8AC3E}">
        <p14:creationId xmlns:p14="http://schemas.microsoft.com/office/powerpoint/2010/main" val="838421942"/>
      </p:ext>
    </p:extLst>
  </p:cSld>
  <p:clrMapOvr>
    <a:masterClrMapping/>
  </p:clrMapOvr>
  <mc:AlternateContent xmlns:mc="http://schemas.openxmlformats.org/markup-compatibility/2006" xmlns:p14="http://schemas.microsoft.com/office/powerpoint/2010/main">
    <mc:Choice Requires="p14">
      <p:transition spd="slow" p14:dur="2000" advTm="79534"/>
    </mc:Choice>
    <mc:Fallback xmlns="">
      <p:transition xmlns:p14="http://schemas.microsoft.com/office/powerpoint/2010/main" spd="slow" advTm="79534"/>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Autofit/>
          </a:bodyPr>
          <a:lstStyle/>
          <a:p>
            <a:r>
              <a:rPr lang="en-US" sz="3600" dirty="0" smtClean="0"/>
              <a:t>We determined </a:t>
            </a:r>
            <a:r>
              <a:rPr lang="en-US" sz="3600" dirty="0" smtClean="0">
                <a:solidFill>
                  <a:srgbClr val="FFFF00"/>
                </a:solidFill>
              </a:rPr>
              <a:t>upper limits </a:t>
            </a:r>
            <a:r>
              <a:rPr lang="en-US" sz="3600" dirty="0" smtClean="0"/>
              <a:t>for the </a:t>
            </a:r>
            <a:r>
              <a:rPr lang="en-US" sz="3600" dirty="0" smtClean="0">
                <a:solidFill>
                  <a:srgbClr val="FFFF00"/>
                </a:solidFill>
              </a:rPr>
              <a:t>C/O ratio</a:t>
            </a:r>
            <a:r>
              <a:rPr lang="en-US" sz="3600" dirty="0" smtClean="0"/>
              <a:t> across the disk</a:t>
            </a:r>
            <a:endParaRPr lang="en-US" sz="3600" dirty="0"/>
          </a:p>
        </p:txBody>
      </p:sp>
      <p:pic>
        <p:nvPicPr>
          <p:cNvPr id="3" name="Picture 2" descr="C_O_ratio_passive_active_disk_many_colorbar_complete_new.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445" y="1163638"/>
            <a:ext cx="5446888" cy="5446888"/>
          </a:xfrm>
          <a:prstGeom prst="rect">
            <a:avLst/>
          </a:prstGeom>
        </p:spPr>
      </p:pic>
      <p:sp>
        <p:nvSpPr>
          <p:cNvPr id="6" name="TextBox 5"/>
          <p:cNvSpPr txBox="1"/>
          <p:nvPr/>
        </p:nvSpPr>
        <p:spPr>
          <a:xfrm>
            <a:off x="4281688" y="6310521"/>
            <a:ext cx="3269817"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Birnstiel</a:t>
            </a:r>
            <a:r>
              <a:rPr lang="en-US" sz="1400" dirty="0" smtClean="0">
                <a:solidFill>
                  <a:schemeClr val="bg1"/>
                </a:solidFill>
              </a:rPr>
              <a:t>, Murray-Clay  (2015)</a:t>
            </a:r>
            <a:endParaRPr lang="en-US" sz="1400" dirty="0">
              <a:solidFill>
                <a:schemeClr val="bg1"/>
              </a:solidFill>
            </a:endParaRPr>
          </a:p>
        </p:txBody>
      </p:sp>
    </p:spTree>
    <p:extLst>
      <p:ext uri="{BB962C8B-B14F-4D97-AF65-F5344CB8AC3E}">
        <p14:creationId xmlns:p14="http://schemas.microsoft.com/office/powerpoint/2010/main" val="28950028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033"/>
            <a:ext cx="8229600" cy="1143000"/>
          </a:xfrm>
        </p:spPr>
        <p:txBody>
          <a:bodyPr/>
          <a:lstStyle/>
          <a:p>
            <a:r>
              <a:rPr lang="en-US" dirty="0" smtClean="0"/>
              <a:t>More volatile snowlines in disks</a:t>
            </a:r>
            <a:endParaRPr lang="en-US" dirty="0"/>
          </a:p>
        </p:txBody>
      </p:sp>
      <p:pic>
        <p:nvPicPr>
          <p:cNvPr id="4" name="Picture 3" descr="CNO_and_snowlines_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52" y="1077038"/>
            <a:ext cx="8745602" cy="5623908"/>
          </a:xfrm>
          <a:prstGeom prst="rect">
            <a:avLst/>
          </a:prstGeom>
        </p:spPr>
      </p:pic>
      <p:sp>
        <p:nvSpPr>
          <p:cNvPr id="5" name="TextBox 4"/>
          <p:cNvSpPr txBox="1"/>
          <p:nvPr/>
        </p:nvSpPr>
        <p:spPr>
          <a:xfrm>
            <a:off x="6228906"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248344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48"/>
            <a:ext cx="8229600" cy="1143000"/>
          </a:xfrm>
        </p:spPr>
        <p:txBody>
          <a:bodyPr>
            <a:normAutofit/>
          </a:bodyPr>
          <a:lstStyle/>
          <a:p>
            <a:r>
              <a:rPr lang="en-US" sz="3000" dirty="0">
                <a:solidFill>
                  <a:srgbClr val="FFFF00"/>
                </a:solidFill>
              </a:rPr>
              <a:t>Expected abundances</a:t>
            </a:r>
            <a:r>
              <a:rPr lang="en-US" sz="3000" dirty="0"/>
              <a:t> of </a:t>
            </a:r>
            <a:r>
              <a:rPr lang="en-US" sz="3000" dirty="0">
                <a:solidFill>
                  <a:srgbClr val="FFFF00"/>
                </a:solidFill>
              </a:rPr>
              <a:t>CH4</a:t>
            </a:r>
            <a:r>
              <a:rPr lang="en-US" sz="3000" dirty="0"/>
              <a:t> do not change </a:t>
            </a:r>
            <a:r>
              <a:rPr lang="en-US" sz="3000" dirty="0">
                <a:solidFill>
                  <a:srgbClr val="FFFF00"/>
                </a:solidFill>
              </a:rPr>
              <a:t>C/O</a:t>
            </a:r>
            <a:r>
              <a:rPr lang="en-US" sz="3000" dirty="0"/>
              <a:t> results significantly</a:t>
            </a:r>
          </a:p>
        </p:txBody>
      </p:sp>
      <p:pic>
        <p:nvPicPr>
          <p:cNvPr id="4" name="Picture 3" descr="C_O_ratio_CH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224" y="1172160"/>
            <a:ext cx="3657600" cy="5486400"/>
          </a:xfrm>
          <a:prstGeom prst="rect">
            <a:avLst/>
          </a:prstGeom>
        </p:spPr>
      </p:pic>
      <p:sp>
        <p:nvSpPr>
          <p:cNvPr id="5" name="TextBox 4"/>
          <p:cNvSpPr txBox="1"/>
          <p:nvPr/>
        </p:nvSpPr>
        <p:spPr>
          <a:xfrm>
            <a:off x="3780260" y="636456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81635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458"/>
            <a:ext cx="8229600" cy="1143000"/>
          </a:xfrm>
        </p:spPr>
        <p:txBody>
          <a:bodyPr>
            <a:normAutofit/>
          </a:bodyPr>
          <a:lstStyle/>
          <a:p>
            <a:r>
              <a:rPr lang="en-US" sz="3000" dirty="0">
                <a:solidFill>
                  <a:srgbClr val="FFFF00"/>
                </a:solidFill>
              </a:rPr>
              <a:t>N/O ratios </a:t>
            </a:r>
            <a:r>
              <a:rPr lang="en-US" sz="3000" dirty="0"/>
              <a:t>may be used as </a:t>
            </a:r>
            <a:r>
              <a:rPr lang="en-US" sz="3000" dirty="0">
                <a:solidFill>
                  <a:srgbClr val="FFFF00"/>
                </a:solidFill>
              </a:rPr>
              <a:t>tracers </a:t>
            </a:r>
            <a:r>
              <a:rPr lang="en-US" sz="3000" dirty="0">
                <a:solidFill>
                  <a:srgbClr val="FFFFFF"/>
                </a:solidFill>
              </a:rPr>
              <a:t>of </a:t>
            </a:r>
            <a:r>
              <a:rPr lang="en-US" sz="3000" dirty="0">
                <a:solidFill>
                  <a:srgbClr val="FFFF00"/>
                </a:solidFill>
              </a:rPr>
              <a:t>atmospheric chemistry</a:t>
            </a:r>
            <a:endParaRPr lang="en-US" sz="3000" dirty="0"/>
          </a:p>
        </p:txBody>
      </p:sp>
      <p:pic>
        <p:nvPicPr>
          <p:cNvPr id="4" name="Picture 3" descr="N_O_rati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247" y="1134838"/>
            <a:ext cx="3701733" cy="5552599"/>
          </a:xfrm>
          <a:prstGeom prst="rect">
            <a:avLst/>
          </a:prstGeom>
        </p:spPr>
      </p:pic>
      <p:sp>
        <p:nvSpPr>
          <p:cNvPr id="5" name="TextBox 4"/>
          <p:cNvSpPr txBox="1"/>
          <p:nvPr/>
        </p:nvSpPr>
        <p:spPr>
          <a:xfrm>
            <a:off x="3874844" y="6418601"/>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144893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518"/>
            <a:ext cx="8229600" cy="1143000"/>
          </a:xfrm>
        </p:spPr>
        <p:txBody>
          <a:bodyPr>
            <a:normAutofit/>
          </a:bodyPr>
          <a:lstStyle/>
          <a:p>
            <a:r>
              <a:rPr lang="en-US" sz="3000" dirty="0" smtClean="0">
                <a:solidFill>
                  <a:srgbClr val="FFFF00"/>
                </a:solidFill>
              </a:rPr>
              <a:t>Disk dynamics </a:t>
            </a:r>
            <a:r>
              <a:rPr lang="en-US" sz="3000" dirty="0" smtClean="0"/>
              <a:t>and </a:t>
            </a:r>
            <a:r>
              <a:rPr lang="en-US" sz="3000" dirty="0" smtClean="0">
                <a:solidFill>
                  <a:srgbClr val="FFFF00"/>
                </a:solidFill>
              </a:rPr>
              <a:t>ice morphology </a:t>
            </a:r>
            <a:r>
              <a:rPr lang="en-US" sz="3000" dirty="0" smtClean="0"/>
              <a:t>may change the </a:t>
            </a:r>
            <a:r>
              <a:rPr lang="en-US" sz="3000" dirty="0" smtClean="0">
                <a:solidFill>
                  <a:srgbClr val="FFFF00"/>
                </a:solidFill>
              </a:rPr>
              <a:t>CO</a:t>
            </a:r>
            <a:r>
              <a:rPr lang="en-US" sz="3000" dirty="0" smtClean="0"/>
              <a:t> and </a:t>
            </a:r>
            <a:r>
              <a:rPr lang="en-US" sz="3000" dirty="0" smtClean="0">
                <a:solidFill>
                  <a:srgbClr val="FFFF00"/>
                </a:solidFill>
              </a:rPr>
              <a:t>N</a:t>
            </a:r>
            <a:r>
              <a:rPr lang="en-US" sz="3000" baseline="-25000" dirty="0" smtClean="0">
                <a:solidFill>
                  <a:srgbClr val="FFFF00"/>
                </a:solidFill>
              </a:rPr>
              <a:t>2</a:t>
            </a:r>
            <a:r>
              <a:rPr lang="en-US" sz="3000" dirty="0" smtClean="0"/>
              <a:t> snowline locations by a </a:t>
            </a:r>
            <a:r>
              <a:rPr lang="en-US" sz="3000" dirty="0" smtClean="0">
                <a:solidFill>
                  <a:srgbClr val="FFFF00"/>
                </a:solidFill>
              </a:rPr>
              <a:t>factor of 7</a:t>
            </a:r>
            <a:r>
              <a:rPr lang="en-US" sz="3000" dirty="0" smtClean="0"/>
              <a:t>!</a:t>
            </a:r>
            <a:endParaRPr lang="en-US" sz="3000" baseline="-25000" dirty="0"/>
          </a:p>
        </p:txBody>
      </p:sp>
      <p:pic>
        <p:nvPicPr>
          <p:cNvPr id="4" name="Picture 3" descr="C_O_water_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48" y="1337580"/>
            <a:ext cx="4306188" cy="3444950"/>
          </a:xfrm>
          <a:prstGeom prst="rect">
            <a:avLst/>
          </a:prstGeom>
        </p:spPr>
      </p:pic>
      <p:pic>
        <p:nvPicPr>
          <p:cNvPr id="5" name="Picture 4" descr="N_O_water_i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446" y="3208019"/>
            <a:ext cx="4444146" cy="3555317"/>
          </a:xfrm>
          <a:prstGeom prst="rect">
            <a:avLst/>
          </a:prstGeom>
        </p:spPr>
      </p:pic>
      <p:sp>
        <p:nvSpPr>
          <p:cNvPr id="6" name="TextBox 5"/>
          <p:cNvSpPr txBox="1"/>
          <p:nvPr/>
        </p:nvSpPr>
        <p:spPr>
          <a:xfrm>
            <a:off x="6402623" y="6460495"/>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
        <p:nvSpPr>
          <p:cNvPr id="7" name="TextBox 6"/>
          <p:cNvSpPr txBox="1"/>
          <p:nvPr/>
        </p:nvSpPr>
        <p:spPr>
          <a:xfrm>
            <a:off x="1848832" y="4474753"/>
            <a:ext cx="3430472" cy="307777"/>
          </a:xfrm>
          <a:prstGeom prst="rect">
            <a:avLst/>
          </a:prstGeom>
          <a:noFill/>
        </p:spPr>
        <p:txBody>
          <a:bodyPr wrap="square" rtlCol="0">
            <a:spAutoFit/>
          </a:bodyPr>
          <a:lstStyle/>
          <a:p>
            <a:r>
              <a:rPr lang="en-US" sz="1400" dirty="0" smtClean="0">
                <a:solidFill>
                  <a:schemeClr val="bg1"/>
                </a:solidFill>
              </a:rPr>
              <a:t>Piso, Oberg, </a:t>
            </a:r>
            <a:r>
              <a:rPr lang="en-US" sz="1400" dirty="0" err="1" smtClean="0">
                <a:solidFill>
                  <a:schemeClr val="bg1"/>
                </a:solidFill>
              </a:rPr>
              <a:t>Pegues</a:t>
            </a:r>
            <a:r>
              <a:rPr lang="en-US" sz="1400" dirty="0" smtClean="0">
                <a:solidFill>
                  <a:schemeClr val="bg1"/>
                </a:solidFill>
              </a:rPr>
              <a:t> (2016, in prep)</a:t>
            </a:r>
            <a:endParaRPr lang="en-US" sz="1400" dirty="0">
              <a:solidFill>
                <a:schemeClr val="bg1"/>
              </a:solidFill>
            </a:endParaRPr>
          </a:p>
        </p:txBody>
      </p:sp>
    </p:spTree>
    <p:extLst>
      <p:ext uri="{BB962C8B-B14F-4D97-AF65-F5344CB8AC3E}">
        <p14:creationId xmlns:p14="http://schemas.microsoft.com/office/powerpoint/2010/main" val="363042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Results</a:t>
            </a:r>
            <a:endParaRPr lang="en-US" dirty="0"/>
          </a:p>
        </p:txBody>
      </p:sp>
      <p:sp>
        <p:nvSpPr>
          <p:cNvPr id="3" name="Content Placeholder 2"/>
          <p:cNvSpPr>
            <a:spLocks noGrp="1"/>
          </p:cNvSpPr>
          <p:nvPr>
            <p:ph idx="1"/>
          </p:nvPr>
        </p:nvSpPr>
        <p:spPr>
          <a:xfrm>
            <a:off x="457200" y="1600200"/>
            <a:ext cx="8229600" cy="2061003"/>
          </a:xfrm>
          <a:solidFill>
            <a:srgbClr val="FFFF00"/>
          </a:solidFill>
          <a:ln w="63500">
            <a:solidFill>
              <a:srgbClr val="0000FF"/>
            </a:solidFill>
          </a:ln>
        </p:spPr>
        <p:txBody>
          <a:bodyPr/>
          <a:lstStyle/>
          <a:p>
            <a:pPr marL="0" indent="0" algn="ctr">
              <a:buNone/>
            </a:pPr>
            <a:r>
              <a:rPr lang="en-US" dirty="0" smtClean="0">
                <a:solidFill>
                  <a:schemeClr val="bg1"/>
                </a:solidFill>
              </a:rPr>
              <a:t>Gas phase N/O ratios are highly enhanced throughout most of the disk compared to the average value, and more enhanced than the C/O ratio</a:t>
            </a:r>
          </a:p>
          <a:p>
            <a:pPr marL="514350" indent="-514350" algn="ctr">
              <a:buFont typeface="+mj-lt"/>
              <a:buAutoNum type="arabicPeriod"/>
            </a:pPr>
            <a:endParaRPr lang="en-US" dirty="0" smtClean="0"/>
          </a:p>
        </p:txBody>
      </p:sp>
      <p:sp>
        <p:nvSpPr>
          <p:cNvPr id="4" name="TextBox 3"/>
          <p:cNvSpPr txBox="1"/>
          <p:nvPr/>
        </p:nvSpPr>
        <p:spPr>
          <a:xfrm>
            <a:off x="457200" y="4282661"/>
            <a:ext cx="8229599" cy="1846659"/>
          </a:xfrm>
          <a:prstGeom prst="rect">
            <a:avLst/>
          </a:prstGeom>
          <a:solidFill>
            <a:srgbClr val="FFFF00"/>
          </a:solidFill>
          <a:ln w="63500">
            <a:solidFill>
              <a:srgbClr val="0000FF"/>
            </a:solidFill>
          </a:ln>
        </p:spPr>
        <p:txBody>
          <a:bodyPr wrap="square" rtlCol="0">
            <a:spAutoFit/>
          </a:bodyPr>
          <a:lstStyle/>
          <a:p>
            <a:pPr algn="ctr"/>
            <a:r>
              <a:rPr lang="en-US" sz="3200" dirty="0">
                <a:solidFill>
                  <a:srgbClr val="000000"/>
                </a:solidFill>
              </a:rPr>
              <a:t>The locations of the CO and N</a:t>
            </a:r>
            <a:r>
              <a:rPr lang="en-US" sz="3200" baseline="-25000" dirty="0">
                <a:solidFill>
                  <a:srgbClr val="000000"/>
                </a:solidFill>
              </a:rPr>
              <a:t>2</a:t>
            </a:r>
            <a:r>
              <a:rPr lang="en-US" sz="3200" dirty="0">
                <a:solidFill>
                  <a:srgbClr val="000000"/>
                </a:solidFill>
              </a:rPr>
              <a:t> snowlines are highly uncertain and can span several tens of AU due to disk dynamics and ice morphology</a:t>
            </a:r>
          </a:p>
          <a:p>
            <a:pPr algn="ctr"/>
            <a:endParaRPr lang="en-US" dirty="0"/>
          </a:p>
        </p:txBody>
      </p:sp>
    </p:spTree>
    <p:extLst>
      <p:ext uri="{BB962C8B-B14F-4D97-AF65-F5344CB8AC3E}">
        <p14:creationId xmlns:p14="http://schemas.microsoft.com/office/powerpoint/2010/main" val="356748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solidFill>
                  <a:srgbClr val="FFFF00"/>
                </a:solidFill>
              </a:rPr>
              <a:t>Next </a:t>
            </a:r>
            <a:r>
              <a:rPr lang="en-US" dirty="0">
                <a:solidFill>
                  <a:srgbClr val="FFFF00"/>
                </a:solidFill>
              </a:rPr>
              <a:t>S</a:t>
            </a:r>
            <a:r>
              <a:rPr lang="en-US" dirty="0" smtClean="0">
                <a:solidFill>
                  <a:srgbClr val="FFFF00"/>
                </a:solidFill>
              </a:rPr>
              <a:t>teps and Proposed Defense Timeline</a:t>
            </a:r>
            <a:endParaRPr lang="en-US" dirty="0">
              <a:solidFill>
                <a:srgbClr val="FFFF00"/>
              </a:solidFill>
            </a:endParaRPr>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9835760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4222"/>
            <a:ext cx="8229600" cy="5376334"/>
          </a:xfrm>
        </p:spPr>
        <p:txBody>
          <a:bodyPr>
            <a:normAutofit lnSpcReduction="10000"/>
          </a:bodyPr>
          <a:lstStyle/>
          <a:p>
            <a:pPr marL="342900" lvl="1" indent="-342900">
              <a:buFont typeface="Arial" pitchFamily="34" charset="0"/>
              <a:buChar char="•"/>
            </a:pPr>
            <a:r>
              <a:rPr lang="en-US" dirty="0"/>
              <a:t>Calculate the C/N/O ratios self-</a:t>
            </a:r>
            <a:r>
              <a:rPr lang="en-US" dirty="0" smtClean="0"/>
              <a:t>consistently</a:t>
            </a:r>
          </a:p>
          <a:p>
            <a:pPr marL="742950" lvl="2" indent="-342900"/>
            <a:r>
              <a:rPr lang="en-US" sz="2800" dirty="0" smtClean="0">
                <a:solidFill>
                  <a:srgbClr val="FFFFFF"/>
                </a:solidFill>
              </a:rPr>
              <a:t>Basic </a:t>
            </a:r>
            <a:r>
              <a:rPr lang="en-US" sz="2800" dirty="0">
                <a:solidFill>
                  <a:srgbClr val="FFFFFF"/>
                </a:solidFill>
              </a:rPr>
              <a:t>idea: treat each species in </a:t>
            </a:r>
            <a:r>
              <a:rPr lang="en-US" sz="2800" dirty="0">
                <a:solidFill>
                  <a:srgbClr val="FFFF00"/>
                </a:solidFill>
              </a:rPr>
              <a:t>gaseous</a:t>
            </a:r>
            <a:r>
              <a:rPr lang="en-US" sz="2800" dirty="0">
                <a:solidFill>
                  <a:srgbClr val="FFFFFF"/>
                </a:solidFill>
              </a:rPr>
              <a:t> and </a:t>
            </a:r>
            <a:r>
              <a:rPr lang="en-US" sz="2800" dirty="0">
                <a:solidFill>
                  <a:srgbClr val="FFFF00"/>
                </a:solidFill>
              </a:rPr>
              <a:t>solid</a:t>
            </a:r>
            <a:r>
              <a:rPr lang="en-US" sz="2800" dirty="0">
                <a:solidFill>
                  <a:srgbClr val="FFFFFF"/>
                </a:solidFill>
              </a:rPr>
              <a:t> form as </a:t>
            </a:r>
            <a:r>
              <a:rPr lang="en-US" sz="2800" dirty="0">
                <a:solidFill>
                  <a:srgbClr val="FFFF00"/>
                </a:solidFill>
              </a:rPr>
              <a:t>two fluids that are interchanging </a:t>
            </a:r>
            <a:r>
              <a:rPr lang="en-US" sz="2800" dirty="0">
                <a:solidFill>
                  <a:srgbClr val="FFFFFF"/>
                </a:solidFill>
              </a:rPr>
              <a:t>and use </a:t>
            </a:r>
            <a:r>
              <a:rPr lang="en-US" sz="2800" dirty="0">
                <a:solidFill>
                  <a:srgbClr val="FFFF00"/>
                </a:solidFill>
              </a:rPr>
              <a:t>advection-like equations </a:t>
            </a:r>
            <a:r>
              <a:rPr lang="en-US" sz="2800" dirty="0">
                <a:solidFill>
                  <a:srgbClr val="FFFFFF"/>
                </a:solidFill>
              </a:rPr>
              <a:t>to solve for their separate time-dependent </a:t>
            </a:r>
            <a:r>
              <a:rPr lang="en-US" sz="2800" dirty="0" smtClean="0">
                <a:solidFill>
                  <a:srgbClr val="FFFFFF"/>
                </a:solidFill>
              </a:rPr>
              <a:t>abundance</a:t>
            </a:r>
          </a:p>
          <a:p>
            <a:pPr marL="742950" lvl="2" indent="-342900"/>
            <a:r>
              <a:rPr lang="en-US" sz="2800" dirty="0" smtClean="0">
                <a:solidFill>
                  <a:srgbClr val="FFFF00"/>
                </a:solidFill>
              </a:rPr>
              <a:t>Preliminary results expected BEFORE defense</a:t>
            </a:r>
            <a:endParaRPr lang="en-US" sz="2800" dirty="0">
              <a:solidFill>
                <a:srgbClr val="FFFF00"/>
              </a:solidFill>
            </a:endParaRPr>
          </a:p>
          <a:p>
            <a:pPr lvl="2">
              <a:buFont typeface="Arial"/>
              <a:buChar char="•"/>
            </a:pPr>
            <a:endParaRPr lang="en-US" sz="2800" dirty="0"/>
          </a:p>
          <a:p>
            <a:r>
              <a:rPr lang="en-US" dirty="0"/>
              <a:t>Incorporate </a:t>
            </a:r>
            <a:r>
              <a:rPr lang="en-US" dirty="0" smtClean="0"/>
              <a:t>simple chemical </a:t>
            </a:r>
            <a:r>
              <a:rPr lang="en-US" dirty="0"/>
              <a:t>evolution in radial drift </a:t>
            </a:r>
            <a:r>
              <a:rPr lang="en-US" dirty="0" smtClean="0"/>
              <a:t>model</a:t>
            </a:r>
          </a:p>
          <a:p>
            <a:pPr lvl="1">
              <a:buFont typeface="Arial"/>
              <a:buChar char="•"/>
            </a:pPr>
            <a:r>
              <a:rPr lang="en-US" dirty="0" smtClean="0"/>
              <a:t>Collaboration with </a:t>
            </a:r>
            <a:r>
              <a:rPr lang="en-US" dirty="0" err="1" smtClean="0"/>
              <a:t>Ilse</a:t>
            </a:r>
            <a:r>
              <a:rPr lang="en-US" dirty="0" smtClean="0"/>
              <a:t> </a:t>
            </a:r>
            <a:r>
              <a:rPr lang="en-US" dirty="0" err="1" smtClean="0"/>
              <a:t>Cleeves</a:t>
            </a:r>
            <a:endParaRPr lang="en-US" dirty="0" smtClean="0"/>
          </a:p>
          <a:p>
            <a:pPr lvl="1">
              <a:buFont typeface="Arial"/>
              <a:buChar char="•"/>
            </a:pPr>
            <a:r>
              <a:rPr lang="en-US" dirty="0" smtClean="0">
                <a:solidFill>
                  <a:srgbClr val="FFFF00"/>
                </a:solidFill>
              </a:rPr>
              <a:t>Results expected AFTER defense</a:t>
            </a:r>
            <a:endParaRPr lang="en-US" dirty="0">
              <a:solidFill>
                <a:srgbClr val="FFFF00"/>
              </a:solidFill>
            </a:endParaRPr>
          </a:p>
          <a:p>
            <a:endParaRPr lang="en-US" dirty="0"/>
          </a:p>
        </p:txBody>
      </p:sp>
      <p:sp>
        <p:nvSpPr>
          <p:cNvPr id="4" name="Title 1"/>
          <p:cNvSpPr>
            <a:spLocks noGrp="1"/>
          </p:cNvSpPr>
          <p:nvPr>
            <p:ph type="title"/>
          </p:nvPr>
        </p:nvSpPr>
        <p:spPr>
          <a:xfrm>
            <a:off x="457200" y="0"/>
            <a:ext cx="8229600" cy="1143000"/>
          </a:xfrm>
        </p:spPr>
        <p:txBody>
          <a:bodyPr/>
          <a:lstStyle/>
          <a:p>
            <a:r>
              <a:rPr lang="en-US" dirty="0" smtClean="0"/>
              <a:t>Next Steps</a:t>
            </a:r>
            <a:endParaRPr lang="en-US" dirty="0"/>
          </a:p>
        </p:txBody>
      </p:sp>
    </p:spTree>
    <p:extLst>
      <p:ext uri="{BB962C8B-B14F-4D97-AF65-F5344CB8AC3E}">
        <p14:creationId xmlns:p14="http://schemas.microsoft.com/office/powerpoint/2010/main" val="17683684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NEWS </a:t>
            </a:r>
            <a:endParaRPr lang="en-US" dirty="0"/>
          </a:p>
        </p:txBody>
      </p:sp>
      <p:sp>
        <p:nvSpPr>
          <p:cNvPr id="3" name="Content Placeholder 2"/>
          <p:cNvSpPr>
            <a:spLocks noGrp="1"/>
          </p:cNvSpPr>
          <p:nvPr>
            <p:ph idx="1"/>
          </p:nvPr>
        </p:nvSpPr>
        <p:spPr/>
        <p:txBody>
          <a:bodyPr>
            <a:normAutofit/>
          </a:bodyPr>
          <a:lstStyle/>
          <a:p>
            <a:pPr marL="0" indent="0" algn="ctr">
              <a:buNone/>
            </a:pPr>
            <a:r>
              <a:rPr lang="en-US" sz="7000" dirty="0" smtClean="0">
                <a:solidFill>
                  <a:srgbClr val="FFFF00"/>
                </a:solidFill>
              </a:rPr>
              <a:t>I have a job!</a:t>
            </a:r>
            <a:endParaRPr lang="en-US" sz="7000" dirty="0">
              <a:solidFill>
                <a:srgbClr val="FFFF00"/>
              </a:solidFill>
            </a:endParaRPr>
          </a:p>
        </p:txBody>
      </p:sp>
      <p:pic>
        <p:nvPicPr>
          <p:cNvPr id="4" name="Picture 3" descr="emoticon20n-1-we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78" y="3170379"/>
            <a:ext cx="4712182" cy="3138216"/>
          </a:xfrm>
          <a:prstGeom prst="rect">
            <a:avLst/>
          </a:prstGeom>
        </p:spPr>
      </p:pic>
    </p:spTree>
    <p:extLst>
      <p:ext uri="{BB962C8B-B14F-4D97-AF65-F5344CB8AC3E}">
        <p14:creationId xmlns:p14="http://schemas.microsoft.com/office/powerpoint/2010/main" val="138868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MAIN IDEA</a:t>
            </a:r>
          </a:p>
          <a:p>
            <a:pPr algn="ctr"/>
            <a:r>
              <a:rPr lang="en-US" sz="4400" dirty="0" smtClean="0">
                <a:solidFill>
                  <a:schemeClr val="bg1"/>
                </a:solidFill>
              </a:rPr>
              <a:t>The formation and composition of giant planets highly depends on disk location and properties.</a:t>
            </a:r>
            <a:endParaRPr lang="en-US" sz="4400" dirty="0">
              <a:solidFill>
                <a:schemeClr val="bg1"/>
              </a:solidFill>
            </a:endParaRPr>
          </a:p>
        </p:txBody>
      </p:sp>
      <p:sp>
        <p:nvSpPr>
          <p:cNvPr id="7"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Tree>
    <p:extLst>
      <p:ext uri="{BB962C8B-B14F-4D97-AF65-F5344CB8AC3E}">
        <p14:creationId xmlns:p14="http://schemas.microsoft.com/office/powerpoint/2010/main" val="247297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176352148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681"/>
            <a:ext cx="8229600" cy="1143000"/>
          </a:xfrm>
        </p:spPr>
        <p:txBody>
          <a:bodyPr>
            <a:normAutofit/>
          </a:bodyPr>
          <a:lstStyle/>
          <a:p>
            <a:r>
              <a:rPr lang="en-US" sz="3400" dirty="0" smtClean="0"/>
              <a:t>Thesis Outline</a:t>
            </a:r>
            <a:endParaRPr lang="en-US" sz="3400" dirty="0"/>
          </a:p>
        </p:txBody>
      </p:sp>
      <p:sp>
        <p:nvSpPr>
          <p:cNvPr id="3" name="Content Placeholder 2"/>
          <p:cNvSpPr>
            <a:spLocks noGrp="1"/>
          </p:cNvSpPr>
          <p:nvPr>
            <p:ph idx="1"/>
          </p:nvPr>
        </p:nvSpPr>
        <p:spPr>
          <a:xfrm>
            <a:off x="457200" y="729540"/>
            <a:ext cx="8229600" cy="5876838"/>
          </a:xfrm>
        </p:spPr>
        <p:txBody>
          <a:bodyPr>
            <a:normAutofit lnSpcReduction="10000"/>
          </a:bodyPr>
          <a:lstStyle/>
          <a:p>
            <a:pPr marL="514350" indent="-514350">
              <a:buFont typeface="+mj-lt"/>
              <a:buAutoNum type="arabicPeriod"/>
            </a:pPr>
            <a:r>
              <a:rPr lang="en-US" sz="2400" dirty="0" smtClean="0"/>
              <a:t>Introduction</a:t>
            </a:r>
          </a:p>
          <a:p>
            <a:pPr marL="514350" indent="-514350">
              <a:buFont typeface="+mj-lt"/>
              <a:buAutoNum type="arabicPeriod"/>
            </a:pPr>
            <a:endParaRPr lang="en-US" sz="2400" dirty="0" smtClean="0"/>
          </a:p>
          <a:p>
            <a:pPr marL="514350" indent="-514350">
              <a:buFont typeface="+mj-lt"/>
              <a:buAutoNum type="arabicPeriod"/>
            </a:pPr>
            <a:r>
              <a:rPr lang="en-US" sz="2400" dirty="0" smtClean="0"/>
              <a:t>Minimum Core Masses for Giant Planet Formation at Wide Separations</a:t>
            </a:r>
          </a:p>
          <a:p>
            <a:pPr marL="914400" lvl="1" indent="-514350"/>
            <a:r>
              <a:rPr lang="nl-NL" sz="2000" dirty="0"/>
              <a:t> Piso &amp; </a:t>
            </a:r>
            <a:r>
              <a:rPr lang="nl-NL" sz="2000" dirty="0" err="1"/>
              <a:t>Youdin</a:t>
            </a:r>
            <a:r>
              <a:rPr lang="nl-NL" sz="2000" dirty="0"/>
              <a:t> 2014, </a:t>
            </a:r>
            <a:r>
              <a:rPr lang="nl-NL" sz="2000" dirty="0" err="1"/>
              <a:t>ApJ</a:t>
            </a:r>
            <a:r>
              <a:rPr lang="nl-NL" sz="2000" dirty="0"/>
              <a:t>, 786, 21</a:t>
            </a:r>
          </a:p>
          <a:p>
            <a:pPr marL="914400" lvl="1" indent="-514350"/>
            <a:r>
              <a:rPr lang="en-US" sz="2000" dirty="0"/>
              <a:t> Piso, </a:t>
            </a:r>
            <a:r>
              <a:rPr lang="en-US" sz="2000" dirty="0" err="1"/>
              <a:t>Youdin</a:t>
            </a:r>
            <a:r>
              <a:rPr lang="en-US" sz="2000" dirty="0"/>
              <a:t>, &amp; Murray-Clay 2015, </a:t>
            </a:r>
            <a:r>
              <a:rPr lang="en-US" sz="2000" dirty="0" err="1"/>
              <a:t>ApJ</a:t>
            </a:r>
            <a:r>
              <a:rPr lang="en-US" sz="2000" dirty="0"/>
              <a:t>, 800, </a:t>
            </a:r>
            <a:r>
              <a:rPr lang="en-US" sz="2000" dirty="0" smtClean="0"/>
              <a:t>82</a:t>
            </a:r>
          </a:p>
          <a:p>
            <a:pPr marL="914400" lvl="1" indent="-514350"/>
            <a:endParaRPr lang="en-US" dirty="0" smtClean="0"/>
          </a:p>
          <a:p>
            <a:pPr marL="514350" indent="-514350">
              <a:buFont typeface="+mj-lt"/>
              <a:buAutoNum type="arabicPeriod"/>
            </a:pPr>
            <a:r>
              <a:rPr lang="en-US" sz="2000" dirty="0" smtClean="0"/>
              <a:t>The Role of Disk Dynamics, Composition and Ice Morphology in Shaping Volatile Snowlines and the C/N/O Ratio</a:t>
            </a:r>
          </a:p>
          <a:p>
            <a:pPr marL="914400" lvl="1" indent="-514350"/>
            <a:r>
              <a:rPr lang="en-US" sz="2000" dirty="0" smtClean="0"/>
              <a:t>Piso, Oberg, </a:t>
            </a:r>
            <a:r>
              <a:rPr lang="en-US" sz="2000" dirty="0" err="1" smtClean="0"/>
              <a:t>Birnstiel</a:t>
            </a:r>
            <a:r>
              <a:rPr lang="en-US" sz="2000" dirty="0" smtClean="0"/>
              <a:t>,</a:t>
            </a:r>
            <a:r>
              <a:rPr lang="en-US" sz="2000" dirty="0"/>
              <a:t> &amp;</a:t>
            </a:r>
            <a:r>
              <a:rPr lang="en-US" sz="2000" dirty="0" smtClean="0"/>
              <a:t> Murray-Clay 2015, </a:t>
            </a:r>
            <a:r>
              <a:rPr lang="en-US" sz="2000" dirty="0" err="1" smtClean="0"/>
              <a:t>ApJ</a:t>
            </a:r>
            <a:r>
              <a:rPr lang="en-US" sz="2000" dirty="0" smtClean="0"/>
              <a:t>, 815</a:t>
            </a:r>
            <a:r>
              <a:rPr lang="en-US" sz="2000" dirty="0"/>
              <a:t>, </a:t>
            </a:r>
            <a:r>
              <a:rPr lang="en-US" sz="2000" dirty="0" smtClean="0"/>
              <a:t>109</a:t>
            </a:r>
          </a:p>
          <a:p>
            <a:pPr marL="914400" lvl="1" indent="-514350"/>
            <a:r>
              <a:rPr lang="en-US" sz="2000" dirty="0" smtClean="0"/>
              <a:t>Piso, Oberg, &amp; </a:t>
            </a:r>
            <a:r>
              <a:rPr lang="en-US" sz="2000" dirty="0" err="1" smtClean="0"/>
              <a:t>Pegues</a:t>
            </a:r>
            <a:r>
              <a:rPr lang="en-US" sz="2000" dirty="0" smtClean="0"/>
              <a:t> 2016 (final stages)</a:t>
            </a:r>
          </a:p>
          <a:p>
            <a:pPr marL="914400" lvl="1" indent="-514350"/>
            <a:endParaRPr lang="en-US" sz="2000" dirty="0" smtClean="0"/>
          </a:p>
          <a:p>
            <a:pPr marL="514350" indent="-514350">
              <a:buFont typeface="+mj-lt"/>
              <a:buAutoNum type="arabicPeriod"/>
            </a:pPr>
            <a:r>
              <a:rPr lang="en-US" sz="2000" dirty="0" smtClean="0"/>
              <a:t>The Effect of Time-Dependent Disk Dynamics on the C/N/O Ratio</a:t>
            </a:r>
          </a:p>
          <a:p>
            <a:pPr marL="914400" lvl="1" indent="-514350"/>
            <a:r>
              <a:rPr lang="en-US" sz="2000" dirty="0" smtClean="0"/>
              <a:t>Piso et al. 2016 (preliminary results as part of thesis)</a:t>
            </a:r>
          </a:p>
          <a:p>
            <a:pPr marL="914400" lvl="1" indent="-514350"/>
            <a:endParaRPr lang="en-US" sz="2000" dirty="0" smtClean="0"/>
          </a:p>
          <a:p>
            <a:pPr marL="514350" indent="-514350">
              <a:buFont typeface="+mj-lt"/>
              <a:buAutoNum type="arabicPeriod"/>
            </a:pPr>
            <a:r>
              <a:rPr lang="en-US" sz="2000" dirty="0" smtClean="0"/>
              <a:t>Conclusion</a:t>
            </a:r>
          </a:p>
          <a:p>
            <a:pPr marL="400050" lvl="1" indent="0">
              <a:buNone/>
            </a:pPr>
            <a:endParaRPr lang="en-US" sz="2000" dirty="0" smtClean="0"/>
          </a:p>
        </p:txBody>
      </p:sp>
    </p:spTree>
    <p:extLst>
      <p:ext uri="{BB962C8B-B14F-4D97-AF65-F5344CB8AC3E}">
        <p14:creationId xmlns:p14="http://schemas.microsoft.com/office/powerpoint/2010/main" val="3814280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External Examiner</a:t>
            </a:r>
            <a:endParaRPr lang="en-US" dirty="0"/>
          </a:p>
        </p:txBody>
      </p:sp>
      <p:sp>
        <p:nvSpPr>
          <p:cNvPr id="3" name="Content Placeholder 2"/>
          <p:cNvSpPr>
            <a:spLocks noGrp="1"/>
          </p:cNvSpPr>
          <p:nvPr>
            <p:ph idx="1"/>
          </p:nvPr>
        </p:nvSpPr>
        <p:spPr/>
        <p:txBody>
          <a:bodyPr/>
          <a:lstStyle/>
          <a:p>
            <a:endParaRPr lang="en-US" dirty="0" smtClean="0"/>
          </a:p>
          <a:p>
            <a:r>
              <a:rPr lang="en-US" dirty="0" smtClean="0"/>
              <a:t>Prof. Fred </a:t>
            </a:r>
            <a:r>
              <a:rPr lang="en-US" dirty="0" err="1" smtClean="0"/>
              <a:t>Ciesla</a:t>
            </a:r>
            <a:r>
              <a:rPr lang="en-US" dirty="0" smtClean="0"/>
              <a:t> (University of Chicago)</a:t>
            </a:r>
          </a:p>
          <a:p>
            <a:r>
              <a:rPr lang="en-US" dirty="0" smtClean="0"/>
              <a:t>Dr. Margaret Pan (MIT)</a:t>
            </a:r>
          </a:p>
          <a:p>
            <a:r>
              <a:rPr lang="en-US" dirty="0" smtClean="0"/>
              <a:t>Prof. </a:t>
            </a:r>
            <a:r>
              <a:rPr lang="en-US" dirty="0" err="1" smtClean="0"/>
              <a:t>Hilke</a:t>
            </a:r>
            <a:r>
              <a:rPr lang="en-US" dirty="0" smtClean="0"/>
              <a:t> </a:t>
            </a:r>
            <a:r>
              <a:rPr lang="en-US" dirty="0" err="1" smtClean="0"/>
              <a:t>Schlichting</a:t>
            </a:r>
            <a:r>
              <a:rPr lang="en-US" dirty="0" smtClean="0"/>
              <a:t> (MIT)</a:t>
            </a:r>
            <a:endParaRPr lang="en-US" dirty="0"/>
          </a:p>
        </p:txBody>
      </p:sp>
    </p:spTree>
    <p:extLst>
      <p:ext uri="{BB962C8B-B14F-4D97-AF65-F5344CB8AC3E}">
        <p14:creationId xmlns:p14="http://schemas.microsoft.com/office/powerpoint/2010/main" val="349851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Timeline (and beyond)</a:t>
            </a:r>
            <a:endParaRPr lang="en-US" sz="4000" dirty="0"/>
          </a:p>
        </p:txBody>
      </p:sp>
      <p:sp>
        <p:nvSpPr>
          <p:cNvPr id="4" name="TextBox 3"/>
          <p:cNvSpPr txBox="1"/>
          <p:nvPr/>
        </p:nvSpPr>
        <p:spPr>
          <a:xfrm>
            <a:off x="459389" y="1998568"/>
            <a:ext cx="8255610" cy="2800767"/>
          </a:xfrm>
          <a:prstGeom prst="rect">
            <a:avLst/>
          </a:prstGeom>
          <a:solidFill>
            <a:srgbClr val="FFFF00"/>
          </a:solidFill>
          <a:ln w="63500">
            <a:solidFill>
              <a:srgbClr val="0000FF"/>
            </a:solidFill>
          </a:ln>
        </p:spPr>
        <p:txBody>
          <a:bodyPr wrap="square" rtlCol="0">
            <a:spAutoFit/>
          </a:bodyPr>
          <a:lstStyle/>
          <a:p>
            <a:pPr algn="ctr"/>
            <a:r>
              <a:rPr lang="en-US" sz="4400" dirty="0" smtClean="0">
                <a:solidFill>
                  <a:schemeClr val="bg1"/>
                </a:solidFill>
              </a:rPr>
              <a:t>GOAL</a:t>
            </a:r>
          </a:p>
          <a:p>
            <a:pPr algn="ctr"/>
            <a:r>
              <a:rPr lang="en-US" sz="4400" dirty="0" smtClean="0">
                <a:solidFill>
                  <a:schemeClr val="bg1"/>
                </a:solidFill>
              </a:rPr>
              <a:t>Officially graduate in spring 2016 =&gt; need to submit thesis to the registrar by May 13</a:t>
            </a:r>
            <a:r>
              <a:rPr lang="en-US" sz="4400" baseline="30000" dirty="0" smtClean="0">
                <a:solidFill>
                  <a:schemeClr val="bg1"/>
                </a:solidFill>
              </a:rPr>
              <a:t>th</a:t>
            </a:r>
            <a:endParaRPr lang="en-US" sz="4400" dirty="0">
              <a:solidFill>
                <a:schemeClr val="bg1"/>
              </a:solidFill>
            </a:endParaRPr>
          </a:p>
        </p:txBody>
      </p:sp>
    </p:spTree>
    <p:extLst>
      <p:ext uri="{BB962C8B-B14F-4D97-AF65-F5344CB8AC3E}">
        <p14:creationId xmlns:p14="http://schemas.microsoft.com/office/powerpoint/2010/main" val="35420816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5"/>
            <a:ext cx="8229600" cy="1143000"/>
          </a:xfrm>
        </p:spPr>
        <p:txBody>
          <a:bodyPr>
            <a:normAutofit/>
          </a:bodyPr>
          <a:lstStyle/>
          <a:p>
            <a:r>
              <a:rPr lang="en-US" sz="4000" dirty="0" smtClean="0"/>
              <a:t>Thesis Timeline (and beyond)</a:t>
            </a:r>
            <a:endParaRPr lang="en-US" sz="4000" dirty="0"/>
          </a:p>
        </p:txBody>
      </p:sp>
      <p:sp>
        <p:nvSpPr>
          <p:cNvPr id="5" name="Content Placeholder 2"/>
          <p:cNvSpPr>
            <a:spLocks noGrp="1"/>
          </p:cNvSpPr>
          <p:nvPr>
            <p:ph idx="1"/>
          </p:nvPr>
        </p:nvSpPr>
        <p:spPr>
          <a:xfrm>
            <a:off x="457200" y="729540"/>
            <a:ext cx="8229600" cy="5876838"/>
          </a:xfrm>
        </p:spPr>
        <p:txBody>
          <a:bodyPr>
            <a:normAutofit/>
          </a:bodyPr>
          <a:lstStyle/>
          <a:p>
            <a:pPr marL="400050" lvl="1" indent="0">
              <a:buNone/>
            </a:pPr>
            <a:endParaRPr lang="en-US" sz="2000" dirty="0" smtClean="0"/>
          </a:p>
          <a:p>
            <a:pPr lvl="1" indent="-342900"/>
            <a:r>
              <a:rPr lang="en-US" sz="2400" dirty="0" smtClean="0"/>
              <a:t>By </a:t>
            </a:r>
            <a:r>
              <a:rPr lang="en-US" sz="2400" dirty="0" smtClean="0">
                <a:solidFill>
                  <a:srgbClr val="FFFF00"/>
                </a:solidFill>
              </a:rPr>
              <a:t>March 15</a:t>
            </a:r>
            <a:r>
              <a:rPr lang="en-US" sz="2400" baseline="30000" dirty="0" smtClean="0">
                <a:solidFill>
                  <a:srgbClr val="FFFF00"/>
                </a:solidFill>
              </a:rPr>
              <a:t>th</a:t>
            </a:r>
            <a:r>
              <a:rPr lang="en-US" sz="2400" dirty="0">
                <a:solidFill>
                  <a:srgbClr val="FFFF00"/>
                </a:solidFill>
              </a:rPr>
              <a:t> </a:t>
            </a:r>
            <a:r>
              <a:rPr lang="en-US" sz="2400" dirty="0" smtClean="0"/>
              <a:t>-&gt; submit </a:t>
            </a:r>
            <a:r>
              <a:rPr lang="en-US" sz="2400" dirty="0"/>
              <a:t>C</a:t>
            </a:r>
            <a:r>
              <a:rPr lang="en-US" sz="2400" dirty="0" smtClean="0"/>
              <a:t>/N/O paper</a:t>
            </a:r>
          </a:p>
          <a:p>
            <a:pPr lvl="1" indent="-342900"/>
            <a:r>
              <a:rPr lang="en-US" sz="2400" dirty="0" smtClean="0">
                <a:solidFill>
                  <a:srgbClr val="FFFF00"/>
                </a:solidFill>
              </a:rPr>
              <a:t>March 15</a:t>
            </a:r>
            <a:r>
              <a:rPr lang="en-US" sz="2400" baseline="30000" dirty="0" smtClean="0">
                <a:solidFill>
                  <a:srgbClr val="FFFF00"/>
                </a:solidFill>
              </a:rPr>
              <a:t>th</a:t>
            </a:r>
            <a:r>
              <a:rPr lang="en-US" sz="2400" dirty="0" smtClean="0">
                <a:solidFill>
                  <a:srgbClr val="FFFF00"/>
                </a:solidFill>
              </a:rPr>
              <a:t> – April 15</a:t>
            </a:r>
            <a:r>
              <a:rPr lang="en-US" sz="2400" baseline="30000" dirty="0" smtClean="0">
                <a:solidFill>
                  <a:srgbClr val="FFFF00"/>
                </a:solidFill>
              </a:rPr>
              <a:t>th</a:t>
            </a:r>
            <a:r>
              <a:rPr lang="en-US" sz="2400" dirty="0" smtClean="0">
                <a:solidFill>
                  <a:srgbClr val="FFFF00"/>
                </a:solidFill>
              </a:rPr>
              <a:t> </a:t>
            </a:r>
            <a:r>
              <a:rPr lang="en-US" sz="2400" dirty="0" smtClean="0"/>
              <a:t>-&gt; have some preliminary results for the last thesis chapter </a:t>
            </a:r>
          </a:p>
          <a:p>
            <a:pPr lvl="1" indent="-342900"/>
            <a:r>
              <a:rPr lang="en-US" sz="2400" dirty="0" smtClean="0">
                <a:solidFill>
                  <a:srgbClr val="FFFF00"/>
                </a:solidFill>
              </a:rPr>
              <a:t>April 15</a:t>
            </a:r>
            <a:r>
              <a:rPr lang="en-US" sz="2400" baseline="30000" dirty="0" smtClean="0">
                <a:solidFill>
                  <a:srgbClr val="FFFF00"/>
                </a:solidFill>
              </a:rPr>
              <a:t>th</a:t>
            </a:r>
            <a:r>
              <a:rPr lang="en-US" sz="2400" dirty="0" smtClean="0">
                <a:solidFill>
                  <a:srgbClr val="FFFF00"/>
                </a:solidFill>
              </a:rPr>
              <a:t> – April 30</a:t>
            </a:r>
            <a:r>
              <a:rPr lang="en-US" sz="2400" baseline="30000" dirty="0" smtClean="0">
                <a:solidFill>
                  <a:srgbClr val="FFFF00"/>
                </a:solidFill>
              </a:rPr>
              <a:t>th</a:t>
            </a:r>
            <a:r>
              <a:rPr lang="en-US" sz="2400" dirty="0" smtClean="0">
                <a:solidFill>
                  <a:srgbClr val="FFFF00"/>
                </a:solidFill>
              </a:rPr>
              <a:t> </a:t>
            </a:r>
            <a:r>
              <a:rPr lang="en-US" sz="2400" dirty="0" smtClean="0"/>
              <a:t>-&gt; write thesis</a:t>
            </a:r>
          </a:p>
          <a:p>
            <a:pPr lvl="1" indent="-342900"/>
            <a:r>
              <a:rPr lang="en-US" sz="2400" dirty="0" smtClean="0"/>
              <a:t>Some time between </a:t>
            </a:r>
            <a:r>
              <a:rPr lang="en-US" sz="2400" dirty="0" smtClean="0">
                <a:solidFill>
                  <a:srgbClr val="FFFF00"/>
                </a:solidFill>
              </a:rPr>
              <a:t>April 25</a:t>
            </a:r>
            <a:r>
              <a:rPr lang="en-US" sz="2400" baseline="30000" dirty="0" smtClean="0">
                <a:solidFill>
                  <a:srgbClr val="FFFF00"/>
                </a:solidFill>
              </a:rPr>
              <a:t>th</a:t>
            </a:r>
            <a:r>
              <a:rPr lang="en-US" sz="2400" dirty="0" smtClean="0">
                <a:solidFill>
                  <a:srgbClr val="FFFF00"/>
                </a:solidFill>
              </a:rPr>
              <a:t> </a:t>
            </a:r>
            <a:r>
              <a:rPr lang="en-US" sz="2400" dirty="0" smtClean="0"/>
              <a:t>(Monday) and </a:t>
            </a:r>
            <a:r>
              <a:rPr lang="en-US" sz="2400" dirty="0" smtClean="0">
                <a:solidFill>
                  <a:srgbClr val="FFFF00"/>
                </a:solidFill>
              </a:rPr>
              <a:t>May 9</a:t>
            </a:r>
            <a:r>
              <a:rPr lang="en-US" sz="2400" baseline="30000" dirty="0" smtClean="0">
                <a:solidFill>
                  <a:srgbClr val="FFFF00"/>
                </a:solidFill>
              </a:rPr>
              <a:t>th</a:t>
            </a:r>
            <a:r>
              <a:rPr lang="en-US" sz="2400" dirty="0" smtClean="0">
                <a:solidFill>
                  <a:srgbClr val="FFFF00"/>
                </a:solidFill>
              </a:rPr>
              <a:t> </a:t>
            </a:r>
            <a:r>
              <a:rPr lang="en-US" sz="2400" dirty="0" smtClean="0"/>
              <a:t>(Monday) -&gt; </a:t>
            </a:r>
            <a:r>
              <a:rPr lang="en-US" sz="2400" dirty="0" smtClean="0">
                <a:solidFill>
                  <a:srgbClr val="FFFF00"/>
                </a:solidFill>
              </a:rPr>
              <a:t>THESIS DEFENSE!</a:t>
            </a:r>
          </a:p>
          <a:p>
            <a:pPr lvl="1" indent="-342900"/>
            <a:r>
              <a:rPr lang="en-US" sz="2400" dirty="0" smtClean="0">
                <a:solidFill>
                  <a:srgbClr val="FFFF00"/>
                </a:solidFill>
              </a:rPr>
              <a:t>Mid-May – end of August </a:t>
            </a:r>
            <a:r>
              <a:rPr lang="en-US" sz="2400" dirty="0" smtClean="0">
                <a:solidFill>
                  <a:srgbClr val="FFFFFF"/>
                </a:solidFill>
              </a:rPr>
              <a:t>-&gt; develop intuition for chemistry and start developing a simple parameterized chemical network to implement in my dynamical model (collaborate closely with </a:t>
            </a:r>
            <a:r>
              <a:rPr lang="en-US" sz="2400" dirty="0" err="1" smtClean="0">
                <a:solidFill>
                  <a:srgbClr val="FFFFFF"/>
                </a:solidFill>
              </a:rPr>
              <a:t>Ilse</a:t>
            </a:r>
            <a:r>
              <a:rPr lang="en-US" sz="2400" dirty="0" smtClean="0">
                <a:solidFill>
                  <a:srgbClr val="FFFFFF"/>
                </a:solidFill>
              </a:rPr>
              <a:t> </a:t>
            </a:r>
            <a:r>
              <a:rPr lang="en-US" sz="2400" dirty="0" err="1" smtClean="0">
                <a:solidFill>
                  <a:srgbClr val="FFFFFF"/>
                </a:solidFill>
              </a:rPr>
              <a:t>Cleeves</a:t>
            </a:r>
            <a:r>
              <a:rPr lang="en-US" sz="2400" dirty="0" smtClean="0">
                <a:solidFill>
                  <a:srgbClr val="FFFFFF"/>
                </a:solidFill>
              </a:rPr>
              <a:t>)</a:t>
            </a:r>
          </a:p>
          <a:p>
            <a:pPr lvl="1" indent="-342900"/>
            <a:r>
              <a:rPr lang="en-US" sz="2400" dirty="0" smtClean="0">
                <a:solidFill>
                  <a:srgbClr val="FFFF00"/>
                </a:solidFill>
              </a:rPr>
              <a:t>End of August – early fall </a:t>
            </a:r>
            <a:r>
              <a:rPr lang="en-US" sz="2400" dirty="0" smtClean="0">
                <a:solidFill>
                  <a:srgbClr val="FFFFFF"/>
                </a:solidFill>
              </a:rPr>
              <a:t>-&gt; finish paper on last thesis chapter</a:t>
            </a:r>
          </a:p>
          <a:p>
            <a:pPr lvl="1" indent="-342900"/>
            <a:r>
              <a:rPr lang="en-US" sz="2400" dirty="0" smtClean="0">
                <a:solidFill>
                  <a:srgbClr val="FFFF00"/>
                </a:solidFill>
              </a:rPr>
              <a:t>September 1</a:t>
            </a:r>
            <a:r>
              <a:rPr lang="en-US" sz="2400" baseline="30000" dirty="0" smtClean="0">
                <a:solidFill>
                  <a:srgbClr val="FFFF00"/>
                </a:solidFill>
              </a:rPr>
              <a:t>st</a:t>
            </a:r>
            <a:r>
              <a:rPr lang="en-US" sz="2400" dirty="0">
                <a:solidFill>
                  <a:srgbClr val="FFFF00"/>
                </a:solidFill>
              </a:rPr>
              <a:t> </a:t>
            </a:r>
            <a:r>
              <a:rPr lang="en-US" sz="2400" dirty="0" smtClean="0">
                <a:solidFill>
                  <a:srgbClr val="FFFFFF"/>
                </a:solidFill>
              </a:rPr>
              <a:t>-&gt; </a:t>
            </a:r>
            <a:r>
              <a:rPr lang="en-US" sz="2400" dirty="0" smtClean="0">
                <a:solidFill>
                  <a:srgbClr val="FFFF00"/>
                </a:solidFill>
              </a:rPr>
              <a:t>START POSTDOC!</a:t>
            </a:r>
          </a:p>
          <a:p>
            <a:pPr lvl="1" indent="-342900"/>
            <a:endParaRPr lang="en-US" sz="2000" dirty="0" smtClean="0"/>
          </a:p>
          <a:p>
            <a:pPr lvl="1" indent="-342900"/>
            <a:endParaRPr lang="en-US" sz="2000" dirty="0" smtClean="0"/>
          </a:p>
          <a:p>
            <a:pPr lvl="1" indent="-342900"/>
            <a:endParaRPr lang="en-US" sz="2000" dirty="0" smtClean="0"/>
          </a:p>
        </p:txBody>
      </p:sp>
    </p:spTree>
    <p:extLst>
      <p:ext uri="{BB962C8B-B14F-4D97-AF65-F5344CB8AC3E}">
        <p14:creationId xmlns:p14="http://schemas.microsoft.com/office/powerpoint/2010/main" val="6654387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120"/>
            <a:ext cx="8229600" cy="837619"/>
          </a:xfrm>
        </p:spPr>
        <p:txBody>
          <a:bodyPr>
            <a:normAutofit/>
          </a:bodyPr>
          <a:lstStyle/>
          <a:p>
            <a:r>
              <a:rPr lang="en-US" sz="2600" dirty="0" smtClean="0"/>
              <a:t>Conferences </a:t>
            </a:r>
            <a:r>
              <a:rPr lang="en-US" sz="2600" dirty="0" smtClean="0"/>
              <a:t>+ Talks During </a:t>
            </a:r>
            <a:r>
              <a:rPr lang="en-US" sz="2600" dirty="0" smtClean="0"/>
              <a:t>Grad School</a:t>
            </a:r>
            <a:endParaRPr lang="en-US" sz="2600" dirty="0"/>
          </a:p>
        </p:txBody>
      </p:sp>
      <p:sp>
        <p:nvSpPr>
          <p:cNvPr id="3" name="Content Placeholder 2"/>
          <p:cNvSpPr>
            <a:spLocks noGrp="1"/>
          </p:cNvSpPr>
          <p:nvPr>
            <p:ph idx="1"/>
          </p:nvPr>
        </p:nvSpPr>
        <p:spPr>
          <a:xfrm>
            <a:off x="189163" y="621459"/>
            <a:ext cx="8809587" cy="6242238"/>
          </a:xfrm>
        </p:spPr>
        <p:txBody>
          <a:bodyPr>
            <a:normAutofit lnSpcReduction="10000"/>
          </a:bodyPr>
          <a:lstStyle/>
          <a:p>
            <a:pPr marL="0" indent="0">
              <a:buNone/>
            </a:pPr>
            <a:r>
              <a:rPr lang="en-US" sz="2200" dirty="0" smtClean="0">
                <a:solidFill>
                  <a:srgbClr val="FFFF00"/>
                </a:solidFill>
              </a:rPr>
              <a:t>Past – </a:t>
            </a:r>
            <a:r>
              <a:rPr lang="en-US" sz="2200" dirty="0">
                <a:solidFill>
                  <a:srgbClr val="FFFF00"/>
                </a:solidFill>
              </a:rPr>
              <a:t>6</a:t>
            </a:r>
            <a:r>
              <a:rPr lang="en-US" sz="2200" dirty="0" smtClean="0">
                <a:solidFill>
                  <a:srgbClr val="FFFF00"/>
                </a:solidFill>
              </a:rPr>
              <a:t> conferences (3 talks + 3 posters), 3 invited talks, 3 seminar talks</a:t>
            </a:r>
          </a:p>
          <a:p>
            <a:pPr>
              <a:buFontTx/>
              <a:buChar char="-"/>
            </a:pPr>
            <a:endParaRPr lang="en-US" sz="1800" dirty="0" smtClean="0">
              <a:solidFill>
                <a:srgbClr val="FFFFFF"/>
              </a:solidFill>
            </a:endParaRPr>
          </a:p>
          <a:p>
            <a:pPr>
              <a:buFontTx/>
              <a:buChar char="-"/>
            </a:pPr>
            <a:r>
              <a:rPr lang="en-US" sz="1800" dirty="0" smtClean="0">
                <a:solidFill>
                  <a:srgbClr val="FFFFFF"/>
                </a:solidFill>
              </a:rPr>
              <a:t>MIT </a:t>
            </a:r>
            <a:r>
              <a:rPr lang="en-US" sz="1800" dirty="0">
                <a:solidFill>
                  <a:srgbClr val="FFFFFF"/>
                </a:solidFill>
              </a:rPr>
              <a:t>Planetary Lunch Colloquium, Cambridge, MA, March 2016 -&gt; </a:t>
            </a:r>
            <a:r>
              <a:rPr lang="en-US" sz="1800" i="1" dirty="0">
                <a:solidFill>
                  <a:srgbClr val="FFFF00"/>
                </a:solidFill>
              </a:rPr>
              <a:t>Invited </a:t>
            </a:r>
            <a:r>
              <a:rPr lang="en-US" sz="1800" i="1" dirty="0" smtClean="0">
                <a:solidFill>
                  <a:srgbClr val="FFFF00"/>
                </a:solidFill>
              </a:rPr>
              <a:t>Talk</a:t>
            </a:r>
          </a:p>
          <a:p>
            <a:pPr>
              <a:buFontTx/>
              <a:buChar char="-"/>
            </a:pPr>
            <a:r>
              <a:rPr lang="en-US" sz="1800" dirty="0" err="1">
                <a:solidFill>
                  <a:srgbClr val="FFFFFF"/>
                </a:solidFill>
              </a:rPr>
              <a:t>CfA</a:t>
            </a:r>
            <a:r>
              <a:rPr lang="en-US" sz="1800" dirty="0">
                <a:solidFill>
                  <a:srgbClr val="FFFFFF"/>
                </a:solidFill>
              </a:rPr>
              <a:t> Small Scale Seminar, Cambridge, MA, February 2016 -&gt; </a:t>
            </a:r>
            <a:r>
              <a:rPr lang="en-US" sz="1800" i="1" dirty="0">
                <a:solidFill>
                  <a:srgbClr val="FFFF00"/>
                </a:solidFill>
              </a:rPr>
              <a:t>Invited </a:t>
            </a:r>
            <a:r>
              <a:rPr lang="en-US" sz="1800" i="1" dirty="0" smtClean="0">
                <a:solidFill>
                  <a:srgbClr val="FFFF00"/>
                </a:solidFill>
              </a:rPr>
              <a:t>Talk</a:t>
            </a:r>
            <a:endParaRPr lang="en-US" sz="1800" i="1" dirty="0">
              <a:solidFill>
                <a:srgbClr val="FFFF00"/>
              </a:solidFill>
            </a:endParaRPr>
          </a:p>
          <a:p>
            <a:pPr>
              <a:buFontTx/>
              <a:buChar char="-"/>
            </a:pPr>
            <a:r>
              <a:rPr lang="en-US" sz="1800" dirty="0"/>
              <a:t>AAS 227</a:t>
            </a:r>
            <a:r>
              <a:rPr lang="en-US" sz="1800" baseline="30000" dirty="0"/>
              <a:t>th</a:t>
            </a:r>
            <a:r>
              <a:rPr lang="en-US" sz="1800" dirty="0"/>
              <a:t> Meeting, Kissimmee, FL, January 2016 -&gt; </a:t>
            </a:r>
            <a:r>
              <a:rPr lang="en-US" sz="1800" i="1" dirty="0">
                <a:solidFill>
                  <a:srgbClr val="FFFF00"/>
                </a:solidFill>
              </a:rPr>
              <a:t>Dissertation Talk</a:t>
            </a:r>
          </a:p>
          <a:p>
            <a:pPr>
              <a:buFontTx/>
              <a:buChar char="-"/>
            </a:pPr>
            <a:r>
              <a:rPr lang="en-US" sz="1800" dirty="0"/>
              <a:t>Extreme Solar Systems III, Waikoloa, HI, December 2015 -&gt; </a:t>
            </a:r>
            <a:r>
              <a:rPr lang="en-US" sz="1800" i="1" dirty="0" smtClean="0">
                <a:solidFill>
                  <a:srgbClr val="FFFF00"/>
                </a:solidFill>
              </a:rPr>
              <a:t>Poster</a:t>
            </a:r>
          </a:p>
          <a:p>
            <a:pPr>
              <a:buFontTx/>
              <a:buChar char="-"/>
            </a:pPr>
            <a:r>
              <a:rPr lang="en-US" sz="1800" dirty="0">
                <a:solidFill>
                  <a:srgbClr val="FFFFFF"/>
                </a:solidFill>
              </a:rPr>
              <a:t>University of Michigan Lunch Talk, Ann Arbor, MI, November 2015 -&gt; </a:t>
            </a:r>
            <a:r>
              <a:rPr lang="en-US" sz="1800" i="1" dirty="0">
                <a:solidFill>
                  <a:srgbClr val="FFFF00"/>
                </a:solidFill>
              </a:rPr>
              <a:t>Contributed </a:t>
            </a:r>
            <a:r>
              <a:rPr lang="en-US" sz="1800" i="1" dirty="0" smtClean="0">
                <a:solidFill>
                  <a:srgbClr val="FFFF00"/>
                </a:solidFill>
              </a:rPr>
              <a:t>Talk</a:t>
            </a:r>
            <a:endParaRPr lang="en-US" sz="1800" i="1" dirty="0"/>
          </a:p>
          <a:p>
            <a:pPr>
              <a:buFontTx/>
              <a:buChar char="-"/>
            </a:pPr>
            <a:r>
              <a:rPr lang="en-US" sz="1800" dirty="0">
                <a:solidFill>
                  <a:srgbClr val="FFFFFF"/>
                </a:solidFill>
              </a:rPr>
              <a:t>University of Chicago </a:t>
            </a:r>
            <a:r>
              <a:rPr lang="en-US" sz="1800" dirty="0" err="1">
                <a:solidFill>
                  <a:srgbClr val="FFFFFF"/>
                </a:solidFill>
              </a:rPr>
              <a:t>Exoplanet</a:t>
            </a:r>
            <a:r>
              <a:rPr lang="en-US" sz="1800" dirty="0">
                <a:solidFill>
                  <a:srgbClr val="FFFFFF"/>
                </a:solidFill>
              </a:rPr>
              <a:t> Journal Club, Chicago, IL, November 2015 -</a:t>
            </a:r>
            <a:r>
              <a:rPr lang="en-US" sz="1800" dirty="0">
                <a:solidFill>
                  <a:srgbClr val="FFFF00"/>
                </a:solidFill>
              </a:rPr>
              <a:t>&gt; </a:t>
            </a:r>
            <a:r>
              <a:rPr lang="en-US" sz="1800" i="1" dirty="0">
                <a:solidFill>
                  <a:srgbClr val="FFFF00"/>
                </a:solidFill>
              </a:rPr>
              <a:t>Contributed Talk</a:t>
            </a:r>
          </a:p>
          <a:p>
            <a:pPr>
              <a:buFontTx/>
              <a:buChar char="-"/>
            </a:pPr>
            <a:r>
              <a:rPr lang="en-US" sz="1800" dirty="0">
                <a:solidFill>
                  <a:srgbClr val="FFFFFF"/>
                </a:solidFill>
              </a:rPr>
              <a:t>MIT </a:t>
            </a:r>
            <a:r>
              <a:rPr lang="en-US" sz="1800" dirty="0" err="1">
                <a:solidFill>
                  <a:srgbClr val="FFFFFF"/>
                </a:solidFill>
              </a:rPr>
              <a:t>Exoplanet</a:t>
            </a:r>
            <a:r>
              <a:rPr lang="en-US" sz="1800" dirty="0">
                <a:solidFill>
                  <a:srgbClr val="FFFFFF"/>
                </a:solidFill>
              </a:rPr>
              <a:t> Tea</a:t>
            </a:r>
            <a:r>
              <a:rPr lang="en-US" sz="1800" dirty="0"/>
              <a:t>, Cambridge, MA, September 2015 </a:t>
            </a:r>
            <a:r>
              <a:rPr lang="en-US" sz="1800" dirty="0">
                <a:solidFill>
                  <a:srgbClr val="FFFF00"/>
                </a:solidFill>
              </a:rPr>
              <a:t>-&gt; </a:t>
            </a:r>
            <a:r>
              <a:rPr lang="en-US" sz="1800" i="1" dirty="0">
                <a:solidFill>
                  <a:srgbClr val="FFFF00"/>
                </a:solidFill>
              </a:rPr>
              <a:t>Contributed Talk</a:t>
            </a:r>
          </a:p>
          <a:p>
            <a:pPr>
              <a:buFontTx/>
              <a:buChar char="-"/>
            </a:pPr>
            <a:r>
              <a:rPr lang="en-US" sz="1800" dirty="0">
                <a:solidFill>
                  <a:srgbClr val="FFFFFF"/>
                </a:solidFill>
              </a:rPr>
              <a:t>CIPS Seminar</a:t>
            </a:r>
            <a:r>
              <a:rPr lang="en-US" sz="1800" dirty="0"/>
              <a:t>, Berkeley, CA, September 2015 -&gt; </a:t>
            </a:r>
            <a:r>
              <a:rPr lang="en-US" sz="1800" i="1" dirty="0">
                <a:solidFill>
                  <a:srgbClr val="FFFF00"/>
                </a:solidFill>
              </a:rPr>
              <a:t>Invited Talk</a:t>
            </a:r>
          </a:p>
          <a:p>
            <a:pPr>
              <a:buFontTx/>
              <a:buChar char="-"/>
            </a:pPr>
            <a:r>
              <a:rPr lang="en-US" sz="1800" dirty="0" smtClean="0"/>
              <a:t>Star </a:t>
            </a:r>
            <a:r>
              <a:rPr lang="en-US" sz="1800" dirty="0"/>
              <a:t>and Planet Formation in the Southwest, Oracle, AZ, March </a:t>
            </a:r>
            <a:r>
              <a:rPr lang="en-US" sz="1800" dirty="0" smtClean="0"/>
              <a:t>2015  </a:t>
            </a:r>
            <a:r>
              <a:rPr lang="en-US" sz="1800" dirty="0" smtClean="0"/>
              <a:t>-&gt; </a:t>
            </a:r>
            <a:r>
              <a:rPr lang="en-US" sz="1800" i="1" dirty="0" smtClean="0">
                <a:solidFill>
                  <a:srgbClr val="FFFF00"/>
                </a:solidFill>
              </a:rPr>
              <a:t>Contributed </a:t>
            </a:r>
            <a:r>
              <a:rPr lang="en-US" sz="1800" i="1" dirty="0" smtClean="0">
                <a:solidFill>
                  <a:srgbClr val="FFFF00"/>
                </a:solidFill>
              </a:rPr>
              <a:t>Talk</a:t>
            </a:r>
          </a:p>
          <a:p>
            <a:pPr>
              <a:buFontTx/>
              <a:buChar char="-"/>
            </a:pPr>
            <a:r>
              <a:rPr lang="en-US" sz="1800" dirty="0" err="1" smtClean="0"/>
              <a:t>Protostars</a:t>
            </a:r>
            <a:r>
              <a:rPr lang="en-US" sz="1800" dirty="0" smtClean="0"/>
              <a:t> </a:t>
            </a:r>
            <a:r>
              <a:rPr lang="en-US" sz="1800" dirty="0"/>
              <a:t>and Planets VI, Heidelberg, Germany, July </a:t>
            </a:r>
            <a:r>
              <a:rPr lang="en-US" sz="1800" dirty="0" smtClean="0"/>
              <a:t>2013 -&gt; </a:t>
            </a:r>
            <a:r>
              <a:rPr lang="en-US" sz="1800" i="1" dirty="0" smtClean="0">
                <a:solidFill>
                  <a:srgbClr val="FFFF00"/>
                </a:solidFill>
              </a:rPr>
              <a:t>Poster</a:t>
            </a:r>
          </a:p>
          <a:p>
            <a:pPr>
              <a:buFontTx/>
              <a:buChar char="-"/>
            </a:pPr>
            <a:r>
              <a:rPr lang="en-US" sz="1800" dirty="0" smtClean="0"/>
              <a:t>IAUS </a:t>
            </a:r>
            <a:r>
              <a:rPr lang="en-US" sz="1800" dirty="0"/>
              <a:t>299: Exploring the Formation and Evolution of Planetary Systems, Victoria, BC, </a:t>
            </a:r>
            <a:r>
              <a:rPr lang="en-US" sz="1800" dirty="0" smtClean="0"/>
              <a:t>June 2013 -&gt; </a:t>
            </a:r>
            <a:r>
              <a:rPr lang="en-US" sz="1800" i="1" dirty="0" smtClean="0">
                <a:solidFill>
                  <a:srgbClr val="FFFF00"/>
                </a:solidFill>
              </a:rPr>
              <a:t>Contributed </a:t>
            </a:r>
            <a:r>
              <a:rPr lang="en-US" sz="1800" i="1" dirty="0" smtClean="0">
                <a:solidFill>
                  <a:srgbClr val="FFFF00"/>
                </a:solidFill>
              </a:rPr>
              <a:t>Talk</a:t>
            </a:r>
          </a:p>
          <a:p>
            <a:pPr>
              <a:buFontTx/>
              <a:buChar char="-"/>
            </a:pPr>
            <a:r>
              <a:rPr lang="en-US" sz="1800" dirty="0" err="1" smtClean="0"/>
              <a:t>Exoplanets</a:t>
            </a:r>
            <a:r>
              <a:rPr lang="en-US" sz="1800" dirty="0" smtClean="0"/>
              <a:t> </a:t>
            </a:r>
            <a:r>
              <a:rPr lang="en-US" sz="1800" dirty="0"/>
              <a:t>in Multi-body Systems in the </a:t>
            </a:r>
            <a:r>
              <a:rPr lang="en-US" sz="1800" dirty="0" err="1"/>
              <a:t>Kepler</a:t>
            </a:r>
            <a:r>
              <a:rPr lang="en-US" sz="1800" dirty="0"/>
              <a:t> Era, Aspen, CO, February </a:t>
            </a:r>
            <a:r>
              <a:rPr lang="en-US" sz="1800" dirty="0" smtClean="0"/>
              <a:t>2013 -&gt; </a:t>
            </a:r>
            <a:r>
              <a:rPr lang="en-US" sz="1800" i="1" dirty="0" smtClean="0">
                <a:solidFill>
                  <a:srgbClr val="FFFF00"/>
                </a:solidFill>
              </a:rPr>
              <a:t>Poster</a:t>
            </a:r>
          </a:p>
          <a:p>
            <a:pPr marL="0" indent="0">
              <a:buNone/>
            </a:pPr>
            <a:endParaRPr lang="en-US" sz="1800" i="1" dirty="0">
              <a:solidFill>
                <a:srgbClr val="FFFFFF"/>
              </a:solidFill>
            </a:endParaRPr>
          </a:p>
          <a:p>
            <a:pPr marL="0" indent="0">
              <a:buNone/>
            </a:pPr>
            <a:r>
              <a:rPr lang="en-US" sz="2200" dirty="0" smtClean="0">
                <a:solidFill>
                  <a:srgbClr val="FFFF00"/>
                </a:solidFill>
              </a:rPr>
              <a:t>Future</a:t>
            </a:r>
          </a:p>
          <a:p>
            <a:pPr>
              <a:buFontTx/>
              <a:buChar char="-"/>
            </a:pPr>
            <a:r>
              <a:rPr lang="en-US" sz="1800" dirty="0" smtClean="0">
                <a:solidFill>
                  <a:srgbClr val="FFFFFF"/>
                </a:solidFill>
              </a:rPr>
              <a:t>ITC Luncheon, Cambridge, MA, April 2016 -&gt; </a:t>
            </a:r>
            <a:r>
              <a:rPr lang="en-US" sz="1800" i="1" dirty="0" smtClean="0">
                <a:solidFill>
                  <a:srgbClr val="FFFF00"/>
                </a:solidFill>
              </a:rPr>
              <a:t>Invited Talk</a:t>
            </a:r>
          </a:p>
          <a:p>
            <a:pPr>
              <a:buFontTx/>
              <a:buChar char="-"/>
            </a:pPr>
            <a:r>
              <a:rPr lang="en-US" sz="1800" dirty="0" err="1" smtClean="0">
                <a:solidFill>
                  <a:srgbClr val="FFFFFF"/>
                </a:solidFill>
              </a:rPr>
              <a:t>Exoplanets</a:t>
            </a:r>
            <a:r>
              <a:rPr lang="en-US" sz="1800" dirty="0" smtClean="0">
                <a:solidFill>
                  <a:srgbClr val="FFFFFF"/>
                </a:solidFill>
              </a:rPr>
              <a:t> I, Davos, Switzerland -&gt; </a:t>
            </a:r>
            <a:r>
              <a:rPr lang="en-US" sz="1800" i="1" dirty="0" smtClean="0">
                <a:solidFill>
                  <a:srgbClr val="FFFF00"/>
                </a:solidFill>
              </a:rPr>
              <a:t>Contributed Talk (hopefully)</a:t>
            </a:r>
          </a:p>
          <a:p>
            <a:pPr marL="0" indent="0">
              <a:buNone/>
            </a:pPr>
            <a:endParaRPr lang="en-US" sz="2200" dirty="0" smtClean="0">
              <a:solidFill>
                <a:srgbClr val="FFFFFF"/>
              </a:solidFill>
            </a:endParaRPr>
          </a:p>
        </p:txBody>
      </p:sp>
    </p:spTree>
    <p:extLst>
      <p:ext uri="{BB962C8B-B14F-4D97-AF65-F5344CB8AC3E}">
        <p14:creationId xmlns:p14="http://schemas.microsoft.com/office/powerpoint/2010/main" val="8320668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7079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solidFill>
                  <a:srgbClr val="FFFF00"/>
                </a:solidFill>
              </a:rPr>
              <a:t>Brief Background Info</a:t>
            </a:r>
          </a:p>
          <a:p>
            <a:pPr marL="514350" indent="-514350">
              <a:buFont typeface="+mj-lt"/>
              <a:buAutoNum type="arabicPeriod"/>
            </a:pPr>
            <a:r>
              <a:rPr lang="en-US" dirty="0" smtClean="0"/>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22714946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Accretion Model</a:t>
            </a:r>
            <a:endParaRPr lang="en-US" dirty="0"/>
          </a:p>
        </p:txBody>
      </p:sp>
      <p:sp>
        <p:nvSpPr>
          <p:cNvPr id="3" name="Content Placeholder 2"/>
          <p:cNvSpPr>
            <a:spLocks noGrp="1"/>
          </p:cNvSpPr>
          <p:nvPr>
            <p:ph idx="1"/>
          </p:nvPr>
        </p:nvSpPr>
        <p:spPr>
          <a:xfrm>
            <a:off x="457200" y="4402667"/>
            <a:ext cx="8229600" cy="1723496"/>
          </a:xfrm>
        </p:spPr>
        <p:txBody>
          <a:bodyPr/>
          <a:lstStyle/>
          <a:p>
            <a:pPr marL="0" indent="0" algn="ctr">
              <a:buNone/>
            </a:pPr>
            <a:r>
              <a:rPr lang="en-US" dirty="0" smtClean="0"/>
              <a:t>The </a:t>
            </a:r>
            <a:r>
              <a:rPr lang="en-US" dirty="0" smtClean="0">
                <a:solidFill>
                  <a:srgbClr val="FFFF00"/>
                </a:solidFill>
              </a:rPr>
              <a:t>composition of planets </a:t>
            </a:r>
            <a:r>
              <a:rPr lang="en-US" dirty="0" smtClean="0"/>
              <a:t>is </a:t>
            </a:r>
            <a:r>
              <a:rPr lang="en-US" dirty="0" smtClean="0">
                <a:solidFill>
                  <a:srgbClr val="FFFF00"/>
                </a:solidFill>
              </a:rPr>
              <a:t>determined by and tightly linked</a:t>
            </a:r>
            <a:r>
              <a:rPr lang="en-US" dirty="0" smtClean="0"/>
              <a:t> to the </a:t>
            </a:r>
            <a:r>
              <a:rPr lang="en-US" dirty="0" smtClean="0">
                <a:solidFill>
                  <a:srgbClr val="FFFF00"/>
                </a:solidFill>
              </a:rPr>
              <a:t>disk composition</a:t>
            </a:r>
            <a:endParaRPr lang="en-US" dirty="0">
              <a:solidFill>
                <a:srgbClr val="FFFF00"/>
              </a:solidFill>
            </a:endParaRPr>
          </a:p>
        </p:txBody>
      </p:sp>
      <p:pic>
        <p:nvPicPr>
          <p:cNvPr id="5" name="Picture 4" descr="Screen Shot 2015-09-22 at 5.39.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24471"/>
            <a:ext cx="8296145" cy="2163879"/>
          </a:xfrm>
          <a:prstGeom prst="rect">
            <a:avLst/>
          </a:prstGeom>
        </p:spPr>
      </p:pic>
    </p:spTree>
    <p:extLst>
      <p:ext uri="{BB962C8B-B14F-4D97-AF65-F5344CB8AC3E}">
        <p14:creationId xmlns:p14="http://schemas.microsoft.com/office/powerpoint/2010/main" val="30120735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5698"/>
            <a:ext cx="8229600" cy="1143000"/>
          </a:xfrm>
        </p:spPr>
        <p:txBody>
          <a:bodyPr>
            <a:normAutofit fontScale="90000"/>
          </a:bodyPr>
          <a:lstStyle/>
          <a:p>
            <a:r>
              <a:rPr lang="en-US" sz="5000" dirty="0" smtClean="0">
                <a:solidFill>
                  <a:srgbClr val="FFFF00"/>
                </a:solidFill>
              </a:rPr>
              <a:t>Disk Compositions </a:t>
            </a:r>
            <a:r>
              <a:rPr lang="en-US" sz="5000" dirty="0" smtClean="0"/>
              <a:t>Regulate</a:t>
            </a:r>
            <a:r>
              <a:rPr lang="en-US" sz="5000" dirty="0" smtClean="0">
                <a:solidFill>
                  <a:srgbClr val="FFFF00"/>
                </a:solidFill>
              </a:rPr>
              <a:t> Planet Compositions</a:t>
            </a:r>
            <a:endParaRPr lang="en-US" sz="5000" dirty="0">
              <a:solidFill>
                <a:srgbClr val="FFFF00"/>
              </a:solidFill>
            </a:endParaRPr>
          </a:p>
        </p:txBody>
      </p:sp>
      <p:sp>
        <p:nvSpPr>
          <p:cNvPr id="3" name="Content Placeholder 2"/>
          <p:cNvSpPr>
            <a:spLocks noGrp="1"/>
          </p:cNvSpPr>
          <p:nvPr>
            <p:ph idx="1"/>
          </p:nvPr>
        </p:nvSpPr>
        <p:spPr>
          <a:xfrm>
            <a:off x="457200" y="2122308"/>
            <a:ext cx="8094133" cy="3818469"/>
          </a:xfrm>
          <a:solidFill>
            <a:srgbClr val="FFFF00"/>
          </a:solidFill>
          <a:ln w="63500">
            <a:solidFill>
              <a:srgbClr val="0000FF"/>
            </a:solidFill>
          </a:ln>
        </p:spPr>
        <p:txBody>
          <a:bodyPr>
            <a:normAutofit/>
          </a:bodyPr>
          <a:lstStyle/>
          <a:p>
            <a:pPr marL="0" indent="0" algn="ctr">
              <a:buNone/>
            </a:pPr>
            <a:r>
              <a:rPr lang="en-US" dirty="0" smtClean="0">
                <a:solidFill>
                  <a:schemeClr val="bg1"/>
                </a:solidFill>
              </a:rPr>
              <a:t>Understand the disk well enough to:</a:t>
            </a:r>
          </a:p>
          <a:p>
            <a:pPr marL="514350" indent="-514350" algn="ctr">
              <a:buAutoNum type="arabicPeriod"/>
            </a:pPr>
            <a:r>
              <a:rPr lang="en-US" dirty="0" smtClean="0">
                <a:solidFill>
                  <a:schemeClr val="bg1"/>
                </a:solidFill>
              </a:rPr>
              <a:t>Predict what kind of planet compositions result from planet formation in different parts of the disk</a:t>
            </a:r>
          </a:p>
          <a:p>
            <a:pPr marL="514350" indent="-514350" algn="ctr">
              <a:buAutoNum type="arabicPeriod"/>
            </a:pPr>
            <a:r>
              <a:rPr lang="en-US" dirty="0" smtClean="0">
                <a:solidFill>
                  <a:schemeClr val="bg1"/>
                </a:solidFill>
              </a:rPr>
              <a:t>Back-track the planet formation location based on the planet composition</a:t>
            </a:r>
          </a:p>
          <a:p>
            <a:pPr marL="0" indent="0" algn="ctr">
              <a:buNone/>
            </a:pPr>
            <a:endParaRPr lang="en-US" dirty="0" smtClean="0">
              <a:solidFill>
                <a:schemeClr val="bg1"/>
              </a:solidFill>
            </a:endParaRPr>
          </a:p>
        </p:txBody>
      </p:sp>
    </p:spTree>
    <p:extLst>
      <p:ext uri="{BB962C8B-B14F-4D97-AF65-F5344CB8AC3E}">
        <p14:creationId xmlns:p14="http://schemas.microsoft.com/office/powerpoint/2010/main" val="36294639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69"/>
            <a:ext cx="8229600" cy="1143000"/>
          </a:xfrm>
        </p:spPr>
        <p:txBody>
          <a:bodyPr/>
          <a:lstStyle/>
          <a:p>
            <a:r>
              <a:rPr lang="en-US" dirty="0" smtClean="0"/>
              <a:t>Disk structure is </a:t>
            </a:r>
            <a:r>
              <a:rPr lang="en-US" dirty="0" smtClean="0">
                <a:solidFill>
                  <a:srgbClr val="FFFF00"/>
                </a:solidFill>
              </a:rPr>
              <a:t>complex</a:t>
            </a:r>
            <a:r>
              <a:rPr lang="en-US" dirty="0" smtClean="0"/>
              <a:t>!</a:t>
            </a:r>
            <a:endParaRPr lang="en-US" dirty="0"/>
          </a:p>
        </p:txBody>
      </p:sp>
      <p:sp>
        <p:nvSpPr>
          <p:cNvPr id="6" name="TextBox 5"/>
          <p:cNvSpPr txBox="1"/>
          <p:nvPr/>
        </p:nvSpPr>
        <p:spPr>
          <a:xfrm>
            <a:off x="6637474" y="6208221"/>
            <a:ext cx="2492023" cy="307777"/>
          </a:xfrm>
          <a:prstGeom prst="rect">
            <a:avLst/>
          </a:prstGeom>
          <a:noFill/>
        </p:spPr>
        <p:txBody>
          <a:bodyPr wrap="square" rtlCol="0">
            <a:spAutoFit/>
          </a:bodyPr>
          <a:lstStyle/>
          <a:p>
            <a:r>
              <a:rPr lang="en-US" sz="1400" dirty="0" err="1" smtClean="0"/>
              <a:t>Henning&amp;Semenov</a:t>
            </a:r>
            <a:r>
              <a:rPr lang="en-US" sz="1400" dirty="0" smtClean="0"/>
              <a:t> (2013)</a:t>
            </a:r>
            <a:endParaRPr lang="en-US" sz="1400" dirty="0"/>
          </a:p>
        </p:txBody>
      </p:sp>
      <p:pic>
        <p:nvPicPr>
          <p:cNvPr id="4" name="Picture 3" descr="disk_semenov.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25" y="719614"/>
            <a:ext cx="8972172" cy="5154892"/>
          </a:xfrm>
          <a:prstGeom prst="rect">
            <a:avLst/>
          </a:prstGeom>
        </p:spPr>
      </p:pic>
    </p:spTree>
    <p:extLst>
      <p:ext uri="{BB962C8B-B14F-4D97-AF65-F5344CB8AC3E}">
        <p14:creationId xmlns:p14="http://schemas.microsoft.com/office/powerpoint/2010/main" val="23032531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0068"/>
            <a:ext cx="8229600" cy="1143000"/>
          </a:xfrm>
        </p:spPr>
        <p:txBody>
          <a:bodyPr>
            <a:normAutofit/>
          </a:bodyPr>
          <a:lstStyle/>
          <a:p>
            <a:r>
              <a:rPr lang="en-US" sz="6000" dirty="0" smtClean="0">
                <a:solidFill>
                  <a:srgbClr val="FFFF00"/>
                </a:solidFill>
              </a:rPr>
              <a:t>GOAL</a:t>
            </a:r>
            <a:endParaRPr lang="en-US" sz="6000" dirty="0">
              <a:solidFill>
                <a:srgbClr val="FFFF00"/>
              </a:solidFill>
            </a:endParaRPr>
          </a:p>
        </p:txBody>
      </p:sp>
      <p:sp>
        <p:nvSpPr>
          <p:cNvPr id="3" name="Content Placeholder 2"/>
          <p:cNvSpPr>
            <a:spLocks noGrp="1"/>
          </p:cNvSpPr>
          <p:nvPr>
            <p:ph idx="1"/>
          </p:nvPr>
        </p:nvSpPr>
        <p:spPr>
          <a:xfrm>
            <a:off x="905934" y="1417638"/>
            <a:ext cx="7487356" cy="2816577"/>
          </a:xfrm>
          <a:solidFill>
            <a:srgbClr val="FFFF00"/>
          </a:solidFill>
          <a:ln w="63500">
            <a:solidFill>
              <a:srgbClr val="0000FF"/>
            </a:solidFill>
          </a:ln>
        </p:spPr>
        <p:txBody>
          <a:bodyPr>
            <a:noAutofit/>
          </a:bodyPr>
          <a:lstStyle/>
          <a:p>
            <a:pPr marL="0" indent="0" algn="ctr">
              <a:buNone/>
            </a:pPr>
            <a:r>
              <a:rPr lang="en-US" sz="3600" dirty="0" smtClean="0">
                <a:solidFill>
                  <a:schemeClr val="bg1"/>
                </a:solidFill>
              </a:rPr>
              <a:t>Explore and understand the dynamical (and chemical) processes occurring in disks, and their relative importance in shaping disk compositions</a:t>
            </a:r>
            <a:endParaRPr lang="en-US" sz="3600" dirty="0">
              <a:solidFill>
                <a:schemeClr val="bg1"/>
              </a:solidFill>
            </a:endParaRPr>
          </a:p>
        </p:txBody>
      </p:sp>
      <p:sp>
        <p:nvSpPr>
          <p:cNvPr id="4" name="Content Placeholder 2"/>
          <p:cNvSpPr txBox="1">
            <a:spLocks/>
          </p:cNvSpPr>
          <p:nvPr/>
        </p:nvSpPr>
        <p:spPr>
          <a:xfrm>
            <a:off x="905934" y="4515556"/>
            <a:ext cx="7487356" cy="1831622"/>
          </a:xfrm>
          <a:prstGeom prst="rect">
            <a:avLst/>
          </a:prstGeom>
          <a:solidFill>
            <a:srgbClr val="FFFF00"/>
          </a:solidFill>
          <a:ln w="63500">
            <a:solidFill>
              <a:srgbClr val="0000FF"/>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600" dirty="0" smtClean="0">
                <a:solidFill>
                  <a:schemeClr val="bg1"/>
                </a:solidFill>
              </a:rPr>
              <a:t>Primarily focus on understanding how all these processes affect the snowline locations of volatile species</a:t>
            </a:r>
            <a:endParaRPr lang="en-US" sz="3600" dirty="0">
              <a:solidFill>
                <a:schemeClr val="bg1"/>
              </a:solidFill>
            </a:endParaRPr>
          </a:p>
        </p:txBody>
      </p:sp>
    </p:spTree>
    <p:extLst>
      <p:ext uri="{BB962C8B-B14F-4D97-AF65-F5344CB8AC3E}">
        <p14:creationId xmlns:p14="http://schemas.microsoft.com/office/powerpoint/2010/main" val="39110570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960584"/>
          </a:xfrm>
        </p:spPr>
        <p:txBody>
          <a:bodyPr>
            <a:normAutofit/>
          </a:bodyPr>
          <a:lstStyle/>
          <a:p>
            <a:pPr marL="514350" indent="-514350">
              <a:buFont typeface="+mj-lt"/>
              <a:buAutoNum type="arabicPeriod"/>
            </a:pPr>
            <a:r>
              <a:rPr lang="en-US" dirty="0" smtClean="0"/>
              <a:t>Brief Background Info</a:t>
            </a:r>
          </a:p>
          <a:p>
            <a:pPr marL="514350" indent="-514350">
              <a:buFont typeface="+mj-lt"/>
              <a:buAutoNum type="arabicPeriod"/>
            </a:pPr>
            <a:r>
              <a:rPr lang="en-US" dirty="0" smtClean="0">
                <a:solidFill>
                  <a:srgbClr val="FFFF00"/>
                </a:solidFill>
              </a:rPr>
              <a:t>Research Accomplished Since Last Meeting</a:t>
            </a:r>
          </a:p>
          <a:p>
            <a:pPr marL="514350" indent="-514350">
              <a:buFont typeface="+mj-lt"/>
              <a:buAutoNum type="arabicPeriod"/>
            </a:pPr>
            <a:r>
              <a:rPr lang="en-US" dirty="0" smtClean="0"/>
              <a:t>Next </a:t>
            </a:r>
            <a:r>
              <a:rPr lang="en-US" dirty="0"/>
              <a:t>S</a:t>
            </a:r>
            <a:r>
              <a:rPr lang="en-US" dirty="0" smtClean="0"/>
              <a:t>teps and Proposed Defense Timeline</a:t>
            </a:r>
            <a:endParaRPr lang="en-US" dirty="0"/>
          </a:p>
          <a:p>
            <a:pPr marL="400050" lvl="1" indent="0">
              <a:buNone/>
            </a:pPr>
            <a:endParaRPr lang="en-US" dirty="0"/>
          </a:p>
          <a:p>
            <a:pPr marL="0" indent="0">
              <a:buNone/>
            </a:pPr>
            <a:endParaRPr lang="en-US" dirty="0" smtClean="0"/>
          </a:p>
        </p:txBody>
      </p:sp>
    </p:spTree>
    <p:extLst>
      <p:ext uri="{BB962C8B-B14F-4D97-AF65-F5344CB8AC3E}">
        <p14:creationId xmlns:p14="http://schemas.microsoft.com/office/powerpoint/2010/main" val="3546109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97" y="1999476"/>
            <a:ext cx="8082154" cy="2891134"/>
          </a:xfrm>
          <a:solidFill>
            <a:srgbClr val="FFFF00"/>
          </a:solidFill>
          <a:ln w="63500">
            <a:solidFill>
              <a:srgbClr val="0000FF"/>
            </a:solidFill>
          </a:ln>
        </p:spPr>
        <p:txBody>
          <a:bodyPr>
            <a:noAutofit/>
          </a:bodyPr>
          <a:lstStyle/>
          <a:p>
            <a:r>
              <a:rPr lang="en-US" sz="3600" dirty="0" smtClean="0">
                <a:solidFill>
                  <a:schemeClr val="bg1"/>
                </a:solidFill>
              </a:rPr>
              <a:t>Understand how DISK DYNAMICS and </a:t>
            </a:r>
            <a:br>
              <a:rPr lang="en-US" sz="3600" dirty="0" smtClean="0">
                <a:solidFill>
                  <a:schemeClr val="bg1"/>
                </a:solidFill>
              </a:rPr>
            </a:br>
            <a:r>
              <a:rPr lang="en-US" sz="3600" dirty="0" smtClean="0">
                <a:solidFill>
                  <a:schemeClr val="bg1"/>
                </a:solidFill>
              </a:rPr>
              <a:t>ICE MORPHOLOGY affect the snowline locations of the main C, O, N carriers, and thus the C/N/O ratios in gas and dust throughout the disk</a:t>
            </a:r>
            <a:endParaRPr lang="en-US" sz="3600" dirty="0">
              <a:solidFill>
                <a:schemeClr val="bg1"/>
              </a:solidFill>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solidFill>
                  <a:srgbClr val="FFFF00"/>
                </a:solidFill>
              </a:rPr>
              <a:t>GOAL</a:t>
            </a:r>
            <a:endParaRPr lang="en-US" sz="6000" dirty="0">
              <a:solidFill>
                <a:srgbClr val="FFFF00"/>
              </a:solidFill>
            </a:endParaRPr>
          </a:p>
        </p:txBody>
      </p:sp>
    </p:spTree>
    <p:extLst>
      <p:ext uri="{BB962C8B-B14F-4D97-AF65-F5344CB8AC3E}">
        <p14:creationId xmlns:p14="http://schemas.microsoft.com/office/powerpoint/2010/main" val="3403891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28606</TotalTime>
  <Words>1257</Words>
  <Application>Microsoft Macintosh PowerPoint</Application>
  <PresentationFormat>On-screen Show (4:3)</PresentationFormat>
  <Paragraphs>119</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 Black </vt:lpstr>
      <vt:lpstr>Origins of Gas Giant Compositions</vt:lpstr>
      <vt:lpstr>Outline</vt:lpstr>
      <vt:lpstr>Outline</vt:lpstr>
      <vt:lpstr>Core Accretion Model</vt:lpstr>
      <vt:lpstr>Disk Compositions Regulate Planet Compositions</vt:lpstr>
      <vt:lpstr>Disk structure is complex!</vt:lpstr>
      <vt:lpstr>GOAL</vt:lpstr>
      <vt:lpstr>Outline</vt:lpstr>
      <vt:lpstr>Understand how DISK DYNAMICS and  ICE MORPHOLOGY affect the snowline locations of the main C, O, N carriers, and thus the C/N/O ratios in gas and dust throughout the disk</vt:lpstr>
      <vt:lpstr>We determined upper limits for the C/O ratio across the disk</vt:lpstr>
      <vt:lpstr>More volatile snowlines in disks</vt:lpstr>
      <vt:lpstr>Expected abundances of CH4 do not change C/O results significantly</vt:lpstr>
      <vt:lpstr>N/O ratios may be used as tracers of atmospheric chemistry</vt:lpstr>
      <vt:lpstr>Disk dynamics and ice morphology may change the CO and N2 snowline locations by a factor of 7!</vt:lpstr>
      <vt:lpstr>Main Results</vt:lpstr>
      <vt:lpstr>Outline</vt:lpstr>
      <vt:lpstr>Next Steps</vt:lpstr>
      <vt:lpstr>GOOD NEWS </vt:lpstr>
      <vt:lpstr>Thesis Outline</vt:lpstr>
      <vt:lpstr>Thesis Outline</vt:lpstr>
      <vt:lpstr>Suggestions for External Examiner</vt:lpstr>
      <vt:lpstr>Thesis Timeline (and beyond)</vt:lpstr>
      <vt:lpstr>Thesis Timeline (and beyond)</vt:lpstr>
      <vt:lpstr>Conferences + Talks During Grad School</vt:lpstr>
      <vt:lpstr>PowerPoint Presentation</vt:lpstr>
    </vt:vector>
  </TitlesOfParts>
  <Company>Harvard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Minimum Core Mass for Giant Planet Formation</dc:title>
  <dc:creator>Ana-Maria Piso</dc:creator>
  <cp:lastModifiedBy>Ana-Maria Piso</cp:lastModifiedBy>
  <cp:revision>484</cp:revision>
  <dcterms:created xsi:type="dcterms:W3CDTF">2013-05-20T23:08:21Z</dcterms:created>
  <dcterms:modified xsi:type="dcterms:W3CDTF">2016-03-04T03:49:59Z</dcterms:modified>
</cp:coreProperties>
</file>