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6858000" cy="9144000"/>
  <p:custDataLst>
    <p:tags r:id="rId5"/>
  </p:custDataLst>
  <p:defaultTextStyle>
    <a:defPPr>
      <a:defRPr lang="en-US"/>
    </a:defPPr>
    <a:lvl1pPr algn="l" defTabSz="4175125" rtl="0" fontAlgn="base">
      <a:spcBef>
        <a:spcPct val="0"/>
      </a:spcBef>
      <a:spcAft>
        <a:spcPct val="0"/>
      </a:spcAft>
      <a:defRPr sz="8200" kern="1200">
        <a:solidFill>
          <a:schemeClr val="tx1"/>
        </a:solidFill>
        <a:latin typeface="Arial" charset="0"/>
        <a:ea typeface="+mn-ea"/>
        <a:cs typeface="Arial" charset="0"/>
      </a:defRPr>
    </a:lvl1pPr>
    <a:lvl2pPr marL="2087563" indent="-1630363" algn="l" defTabSz="4175125" rtl="0" fontAlgn="base">
      <a:spcBef>
        <a:spcPct val="0"/>
      </a:spcBef>
      <a:spcAft>
        <a:spcPct val="0"/>
      </a:spcAft>
      <a:defRPr sz="8200" kern="1200">
        <a:solidFill>
          <a:schemeClr val="tx1"/>
        </a:solidFill>
        <a:latin typeface="Arial" charset="0"/>
        <a:ea typeface="+mn-ea"/>
        <a:cs typeface="Arial" charset="0"/>
      </a:defRPr>
    </a:lvl2pPr>
    <a:lvl3pPr marL="4175125" indent="-3260725" algn="l" defTabSz="4175125" rtl="0" fontAlgn="base">
      <a:spcBef>
        <a:spcPct val="0"/>
      </a:spcBef>
      <a:spcAft>
        <a:spcPct val="0"/>
      </a:spcAft>
      <a:defRPr sz="8200" kern="1200">
        <a:solidFill>
          <a:schemeClr val="tx1"/>
        </a:solidFill>
        <a:latin typeface="Arial" charset="0"/>
        <a:ea typeface="+mn-ea"/>
        <a:cs typeface="Arial" charset="0"/>
      </a:defRPr>
    </a:lvl3pPr>
    <a:lvl4pPr marL="6262688" indent="-4891088" algn="l" defTabSz="4175125" rtl="0" fontAlgn="base">
      <a:spcBef>
        <a:spcPct val="0"/>
      </a:spcBef>
      <a:spcAft>
        <a:spcPct val="0"/>
      </a:spcAft>
      <a:defRPr sz="8200" kern="1200">
        <a:solidFill>
          <a:schemeClr val="tx1"/>
        </a:solidFill>
        <a:latin typeface="Arial" charset="0"/>
        <a:ea typeface="+mn-ea"/>
        <a:cs typeface="Arial" charset="0"/>
      </a:defRPr>
    </a:lvl4pPr>
    <a:lvl5pPr marL="8350250" indent="-6521450" algn="l" defTabSz="4175125" rtl="0" fontAlgn="base">
      <a:spcBef>
        <a:spcPct val="0"/>
      </a:spcBef>
      <a:spcAft>
        <a:spcPct val="0"/>
      </a:spcAft>
      <a:defRPr sz="8200" kern="1200">
        <a:solidFill>
          <a:schemeClr val="tx1"/>
        </a:solidFill>
        <a:latin typeface="Arial" charset="0"/>
        <a:ea typeface="+mn-ea"/>
        <a:cs typeface="Arial" charset="0"/>
      </a:defRPr>
    </a:lvl5pPr>
    <a:lvl6pPr marL="2286000" algn="l" defTabSz="914400" rtl="0" eaLnBrk="1" latinLnBrk="0" hangingPunct="1">
      <a:defRPr sz="8200" kern="1200">
        <a:solidFill>
          <a:schemeClr val="tx1"/>
        </a:solidFill>
        <a:latin typeface="Arial" charset="0"/>
        <a:ea typeface="+mn-ea"/>
        <a:cs typeface="Arial" charset="0"/>
      </a:defRPr>
    </a:lvl6pPr>
    <a:lvl7pPr marL="2743200" algn="l" defTabSz="914400" rtl="0" eaLnBrk="1" latinLnBrk="0" hangingPunct="1">
      <a:defRPr sz="8200" kern="1200">
        <a:solidFill>
          <a:schemeClr val="tx1"/>
        </a:solidFill>
        <a:latin typeface="Arial" charset="0"/>
        <a:ea typeface="+mn-ea"/>
        <a:cs typeface="Arial" charset="0"/>
      </a:defRPr>
    </a:lvl7pPr>
    <a:lvl8pPr marL="3200400" algn="l" defTabSz="914400" rtl="0" eaLnBrk="1" latinLnBrk="0" hangingPunct="1">
      <a:defRPr sz="8200" kern="1200">
        <a:solidFill>
          <a:schemeClr val="tx1"/>
        </a:solidFill>
        <a:latin typeface="Arial" charset="0"/>
        <a:ea typeface="+mn-ea"/>
        <a:cs typeface="Arial" charset="0"/>
      </a:defRPr>
    </a:lvl8pPr>
    <a:lvl9pPr marL="3657600" algn="l" defTabSz="914400" rtl="0" eaLnBrk="1" latinLnBrk="0" hangingPunct="1">
      <a:defRPr sz="82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370" autoAdjust="0"/>
    <p:restoredTop sz="99796" autoAdjust="0"/>
  </p:normalViewPr>
  <p:slideViewPr>
    <p:cSldViewPr>
      <p:cViewPr>
        <p:scale>
          <a:sx n="54" d="100"/>
          <a:sy n="54" d="100"/>
        </p:scale>
        <p:origin x="1288" y="2312"/>
      </p:cViewPr>
      <p:guideLst>
        <p:guide orient="horz" pos="13482"/>
        <p:guide pos="9536"/>
      </p:guideLst>
    </p:cSldViewPr>
  </p:slideViewPr>
  <p:notesTextViewPr>
    <p:cViewPr>
      <p:scale>
        <a:sx n="100" d="100"/>
        <a:sy n="100" d="100"/>
      </p:scale>
      <p:origin x="0" y="744"/>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tags" Target="tags/tag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image" Target="../media/image1.emf"/><Relationship Id="rId2"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9D107-6C47-E441-88A8-1AC6DD998D50}" type="datetimeFigureOut">
              <a:rPr lang="en-US" smtClean="0"/>
              <a:t>2/7/13</a:t>
            </a:fld>
            <a:endParaRPr lang="en-US"/>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265142-620C-8842-8EB4-15E765295838}" type="slidenum">
              <a:rPr lang="en-US" smtClean="0"/>
              <a:t>‹#›</a:t>
            </a:fld>
            <a:endParaRPr lang="en-US"/>
          </a:p>
        </p:txBody>
      </p:sp>
    </p:spTree>
    <p:extLst>
      <p:ext uri="{BB962C8B-B14F-4D97-AF65-F5344CB8AC3E}">
        <p14:creationId xmlns:p14="http://schemas.microsoft.com/office/powerpoint/2010/main" val="3952586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-maybe change color black on red (for the equations)</a:t>
            </a:r>
          </a:p>
          <a:p>
            <a:r>
              <a:rPr lang="en-US" sz="1200" kern="1200" dirty="0" smtClean="0">
                <a:solidFill>
                  <a:schemeClr val="tx1"/>
                </a:solidFill>
                <a:latin typeface="+mn-lt"/>
                <a:ea typeface="+mn-ea"/>
                <a:cs typeface="+mn-cs"/>
              </a:rPr>
              <a:t>-put the cooling model first, then </a:t>
            </a:r>
            <a:r>
              <a:rPr lang="en-US" sz="1200" kern="1200" dirty="0" err="1" smtClean="0">
                <a:solidFill>
                  <a:schemeClr val="tx1"/>
                </a:solidFill>
                <a:latin typeface="+mn-lt"/>
                <a:ea typeface="+mn-ea"/>
                <a:cs typeface="+mn-cs"/>
              </a:rPr>
              <a:t>virial</a:t>
            </a:r>
            <a:r>
              <a:rPr lang="en-US" sz="1200" kern="1200" dirty="0" smtClean="0">
                <a:solidFill>
                  <a:schemeClr val="tx1"/>
                </a:solidFill>
                <a:latin typeface="+mn-lt"/>
                <a:ea typeface="+mn-ea"/>
                <a:cs typeface="+mn-cs"/>
              </a:rPr>
              <a:t> equilibrium</a:t>
            </a:r>
            <a:r>
              <a:rPr lang="en-US" sz="1200" kern="1200" baseline="0" dirty="0" smtClean="0">
                <a:solidFill>
                  <a:schemeClr val="tx1"/>
                </a:solidFill>
                <a:latin typeface="+mn-lt"/>
                <a:ea typeface="+mn-ea"/>
                <a:cs typeface="+mn-cs"/>
              </a:rPr>
              <a:t>, which is used to derive global from local</a:t>
            </a:r>
          </a:p>
          <a:p>
            <a:r>
              <a:rPr lang="en-US" sz="1200" kern="1200" baseline="0" dirty="0" smtClean="0">
                <a:solidFill>
                  <a:schemeClr val="tx1"/>
                </a:solidFill>
                <a:latin typeface="+mn-lt"/>
                <a:ea typeface="+mn-ea"/>
                <a:cs typeface="+mn-cs"/>
              </a:rPr>
              <a:t>-numerical method -&gt; flow chart, more boxes/</a:t>
            </a:r>
            <a:r>
              <a:rPr lang="en-US" sz="1200" kern="1200" baseline="0" dirty="0" err="1" smtClean="0">
                <a:solidFill>
                  <a:schemeClr val="tx1"/>
                </a:solidFill>
                <a:latin typeface="+mn-lt"/>
                <a:ea typeface="+mn-ea"/>
                <a:cs typeface="+mn-cs"/>
              </a:rPr>
              <a:t>pics</a:t>
            </a:r>
            <a:r>
              <a:rPr lang="en-US" sz="1200" kern="1200" baseline="0" dirty="0" smtClean="0">
                <a:solidFill>
                  <a:schemeClr val="tx1"/>
                </a:solidFill>
                <a:latin typeface="+mn-lt"/>
                <a:ea typeface="+mn-ea"/>
                <a:cs typeface="+mn-cs"/>
              </a:rPr>
              <a:t>; also add the part about how to go from one static solution to the next one</a:t>
            </a:r>
          </a:p>
          <a:p>
            <a:endParaRPr lang="en-US" sz="1200" kern="1200" baseline="0" dirty="0" smtClean="0">
              <a:solidFill>
                <a:schemeClr val="tx1"/>
              </a:solidFill>
              <a:latin typeface="+mn-lt"/>
              <a:ea typeface="+mn-ea"/>
              <a:cs typeface="+mn-cs"/>
            </a:endParaRPr>
          </a:p>
          <a:p>
            <a:pPr algn="just">
              <a:buFont typeface="Arial" pitchFamily="34" charset="0"/>
              <a:buChar char="•"/>
            </a:pPr>
            <a:r>
              <a:rPr lang="en-US" sz="1200" dirty="0" smtClean="0">
                <a:solidFill>
                  <a:schemeClr val="bg1"/>
                </a:solidFill>
              </a:rPr>
              <a:t>First, we assume a total atmosphere mass </a:t>
            </a:r>
            <a:r>
              <a:rPr lang="en-US" sz="1200" i="1" dirty="0" smtClean="0">
                <a:solidFill>
                  <a:schemeClr val="bg1"/>
                </a:solidFill>
              </a:rPr>
              <a:t>M</a:t>
            </a:r>
            <a:r>
              <a:rPr lang="en-US" sz="1200" i="1" baseline="-25000" dirty="0" smtClean="0">
                <a:solidFill>
                  <a:schemeClr val="bg1"/>
                </a:solidFill>
              </a:rPr>
              <a:t>i</a:t>
            </a:r>
            <a:r>
              <a:rPr lang="en-US" sz="1200" i="1" dirty="0" smtClean="0">
                <a:solidFill>
                  <a:schemeClr val="bg1"/>
                </a:solidFill>
              </a:rPr>
              <a:t>. </a:t>
            </a:r>
            <a:r>
              <a:rPr lang="en-US" sz="1200" dirty="0" smtClean="0">
                <a:solidFill>
                  <a:schemeClr val="bg1"/>
                </a:solidFill>
              </a:rPr>
              <a:t>For this mass, we guess a value for the (assumed constant) luminosity, </a:t>
            </a:r>
            <a:r>
              <a:rPr lang="en-US" sz="1200" i="1" dirty="0" smtClean="0">
                <a:solidFill>
                  <a:schemeClr val="bg1"/>
                </a:solidFill>
              </a:rPr>
              <a:t>L = </a:t>
            </a:r>
            <a:r>
              <a:rPr lang="en-US" sz="1200" i="1" dirty="0" err="1" smtClean="0">
                <a:solidFill>
                  <a:schemeClr val="bg1"/>
                </a:solidFill>
              </a:rPr>
              <a:t>L</a:t>
            </a:r>
            <a:r>
              <a:rPr lang="en-US" sz="1200" i="1" baseline="-25000" dirty="0" err="1" smtClean="0">
                <a:solidFill>
                  <a:schemeClr val="bg1"/>
                </a:solidFill>
              </a:rPr>
              <a:t>guess</a:t>
            </a:r>
            <a:endParaRPr lang="en-US" sz="1200" i="1" baseline="-25000" dirty="0" smtClean="0">
              <a:solidFill>
                <a:schemeClr val="bg1"/>
              </a:solidFill>
            </a:endParaRPr>
          </a:p>
          <a:p>
            <a:pPr algn="just">
              <a:buFont typeface="Arial" pitchFamily="34" charset="0"/>
              <a:buChar char="•"/>
            </a:pPr>
            <a:r>
              <a:rPr lang="en-US" sz="1200" dirty="0" smtClean="0">
                <a:solidFill>
                  <a:schemeClr val="bg1"/>
                </a:solidFill>
              </a:rPr>
              <a:t>Then, we integrate inwards from the disk, with the outer boundary conditions </a:t>
            </a:r>
            <a:r>
              <a:rPr lang="en-US" sz="1200" i="1" dirty="0" smtClean="0">
                <a:solidFill>
                  <a:schemeClr val="bg1"/>
                </a:solidFill>
              </a:rPr>
              <a:t>T(</a:t>
            </a:r>
            <a:r>
              <a:rPr lang="en-US" sz="1200" i="1" dirty="0" err="1" smtClean="0">
                <a:solidFill>
                  <a:schemeClr val="bg1"/>
                </a:solidFill>
              </a:rPr>
              <a:t>R</a:t>
            </a:r>
            <a:r>
              <a:rPr lang="en-US" sz="1200" i="1" baseline="-25000" dirty="0" err="1" smtClean="0">
                <a:solidFill>
                  <a:schemeClr val="bg1"/>
                </a:solidFill>
              </a:rPr>
              <a:t>Hill</a:t>
            </a:r>
            <a:r>
              <a:rPr lang="en-US" sz="1200" i="1" dirty="0" smtClean="0">
                <a:solidFill>
                  <a:schemeClr val="bg1"/>
                </a:solidFill>
              </a:rPr>
              <a:t>) = T</a:t>
            </a:r>
            <a:r>
              <a:rPr lang="en-US" sz="1200" i="1" baseline="-25000" dirty="0" smtClean="0">
                <a:solidFill>
                  <a:schemeClr val="bg1"/>
                </a:solidFill>
              </a:rPr>
              <a:t>d</a:t>
            </a:r>
            <a:r>
              <a:rPr lang="en-US" sz="1200" dirty="0" smtClean="0">
                <a:solidFill>
                  <a:schemeClr val="bg1"/>
                </a:solidFill>
              </a:rPr>
              <a:t>, </a:t>
            </a:r>
            <a:r>
              <a:rPr lang="en-US" sz="1200" i="1" dirty="0" smtClean="0">
                <a:solidFill>
                  <a:schemeClr val="bg1"/>
                </a:solidFill>
              </a:rPr>
              <a:t>P(</a:t>
            </a:r>
            <a:r>
              <a:rPr lang="en-US" sz="1200" i="1" dirty="0" err="1" smtClean="0">
                <a:solidFill>
                  <a:schemeClr val="bg1"/>
                </a:solidFill>
              </a:rPr>
              <a:t>R</a:t>
            </a:r>
            <a:r>
              <a:rPr lang="en-US" sz="1200" i="1" baseline="-25000" dirty="0" err="1" smtClean="0">
                <a:solidFill>
                  <a:schemeClr val="bg1"/>
                </a:solidFill>
              </a:rPr>
              <a:t>Hill</a:t>
            </a:r>
            <a:r>
              <a:rPr lang="en-US" sz="1200" i="1" dirty="0" smtClean="0">
                <a:solidFill>
                  <a:schemeClr val="bg1"/>
                </a:solidFill>
              </a:rPr>
              <a:t>) = </a:t>
            </a:r>
            <a:r>
              <a:rPr lang="en-US" sz="1200" i="1" dirty="0" err="1" smtClean="0">
                <a:solidFill>
                  <a:schemeClr val="bg1"/>
                </a:solidFill>
              </a:rPr>
              <a:t>P</a:t>
            </a:r>
            <a:r>
              <a:rPr lang="en-US" sz="1200" i="1" baseline="-25000" dirty="0" err="1" smtClean="0">
                <a:solidFill>
                  <a:schemeClr val="bg1"/>
                </a:solidFill>
              </a:rPr>
              <a:t>d</a:t>
            </a:r>
            <a:r>
              <a:rPr lang="en-US" sz="1200" dirty="0" smtClean="0">
                <a:solidFill>
                  <a:schemeClr val="bg1"/>
                </a:solidFill>
              </a:rPr>
              <a:t>, </a:t>
            </a:r>
            <a:r>
              <a:rPr lang="en-US" sz="1200" i="1" dirty="0" smtClean="0">
                <a:solidFill>
                  <a:schemeClr val="bg1"/>
                </a:solidFill>
              </a:rPr>
              <a:t>M(</a:t>
            </a:r>
            <a:r>
              <a:rPr lang="en-US" sz="1200" i="1" dirty="0" err="1" smtClean="0">
                <a:solidFill>
                  <a:schemeClr val="bg1"/>
                </a:solidFill>
              </a:rPr>
              <a:t>R</a:t>
            </a:r>
            <a:r>
              <a:rPr lang="en-US" sz="1200" i="1" baseline="-25000" dirty="0" err="1" smtClean="0">
                <a:solidFill>
                  <a:schemeClr val="bg1"/>
                </a:solidFill>
              </a:rPr>
              <a:t>Hill</a:t>
            </a:r>
            <a:r>
              <a:rPr lang="en-US" sz="1200" i="1" dirty="0" smtClean="0">
                <a:solidFill>
                  <a:schemeClr val="bg1"/>
                </a:solidFill>
              </a:rPr>
              <a:t>) = M</a:t>
            </a:r>
            <a:r>
              <a:rPr lang="en-US" sz="1200" i="1" baseline="-25000" dirty="0" smtClean="0">
                <a:solidFill>
                  <a:schemeClr val="bg1"/>
                </a:solidFill>
              </a:rPr>
              <a:t>i</a:t>
            </a:r>
            <a:r>
              <a:rPr lang="en-US" sz="1200" i="1" dirty="0" smtClean="0">
                <a:solidFill>
                  <a:schemeClr val="bg1"/>
                </a:solidFill>
              </a:rPr>
              <a:t>.</a:t>
            </a:r>
            <a:endParaRPr lang="en-US" sz="1200" dirty="0" smtClean="0">
              <a:solidFill>
                <a:schemeClr val="bg1"/>
              </a:solidFill>
            </a:endParaRPr>
          </a:p>
          <a:p>
            <a:pPr algn="just">
              <a:buFont typeface="Arial" pitchFamily="34" charset="0"/>
              <a:buChar char="•"/>
            </a:pPr>
            <a:r>
              <a:rPr lang="en-US" sz="1200" dirty="0" smtClean="0">
                <a:solidFill>
                  <a:schemeClr val="bg1"/>
                </a:solidFill>
              </a:rPr>
              <a:t>Inward integration for the trial luminosity </a:t>
            </a:r>
            <a:r>
              <a:rPr lang="en-US" sz="1200" i="1" dirty="0" err="1" smtClean="0">
                <a:solidFill>
                  <a:schemeClr val="bg1"/>
                </a:solidFill>
              </a:rPr>
              <a:t>L</a:t>
            </a:r>
            <a:r>
              <a:rPr lang="en-US" sz="1200" i="1" baseline="-25000" dirty="0" err="1" smtClean="0">
                <a:solidFill>
                  <a:schemeClr val="bg1"/>
                </a:solidFill>
              </a:rPr>
              <a:t>guess</a:t>
            </a:r>
            <a:r>
              <a:rPr lang="en-US" sz="1200" i="1" baseline="-25000" dirty="0" smtClean="0">
                <a:solidFill>
                  <a:schemeClr val="bg1"/>
                </a:solidFill>
              </a:rPr>
              <a:t> </a:t>
            </a:r>
            <a:r>
              <a:rPr lang="en-US" sz="1200" dirty="0" smtClean="0">
                <a:solidFill>
                  <a:schemeClr val="bg1"/>
                </a:solidFill>
              </a:rPr>
              <a:t>yields a value for the core mass </a:t>
            </a:r>
            <a:r>
              <a:rPr lang="en-US" sz="1200" i="1" dirty="0" err="1" smtClean="0">
                <a:solidFill>
                  <a:schemeClr val="bg1"/>
                </a:solidFill>
              </a:rPr>
              <a:t>M</a:t>
            </a:r>
            <a:r>
              <a:rPr lang="en-US" sz="1200" i="1" baseline="-25000" dirty="0" err="1" smtClean="0">
                <a:solidFill>
                  <a:schemeClr val="bg1"/>
                </a:solidFill>
              </a:rPr>
              <a:t>c</a:t>
            </a:r>
            <a:r>
              <a:rPr lang="en-US" sz="1200" i="1" baseline="-25000" dirty="0" smtClean="0">
                <a:solidFill>
                  <a:schemeClr val="bg1"/>
                </a:solidFill>
              </a:rPr>
              <a:t>, guess</a:t>
            </a:r>
            <a:r>
              <a:rPr lang="en-US" sz="1200" dirty="0" smtClean="0">
                <a:solidFill>
                  <a:schemeClr val="bg1"/>
                </a:solidFill>
              </a:rPr>
              <a:t>. We then adjust the value of </a:t>
            </a:r>
            <a:r>
              <a:rPr lang="en-US" sz="1200" i="1" dirty="0" err="1" smtClean="0">
                <a:solidFill>
                  <a:schemeClr val="bg1"/>
                </a:solidFill>
              </a:rPr>
              <a:t>L</a:t>
            </a:r>
            <a:r>
              <a:rPr lang="en-US" sz="1200" i="1" baseline="-25000" dirty="0" err="1" smtClean="0">
                <a:solidFill>
                  <a:schemeClr val="bg1"/>
                </a:solidFill>
              </a:rPr>
              <a:t>guess</a:t>
            </a:r>
            <a:r>
              <a:rPr lang="en-US" sz="1200" dirty="0" smtClean="0">
                <a:solidFill>
                  <a:schemeClr val="bg1"/>
                </a:solidFill>
              </a:rPr>
              <a:t> until </a:t>
            </a:r>
            <a:r>
              <a:rPr lang="en-US" sz="1200" i="1" dirty="0" err="1" smtClean="0">
                <a:solidFill>
                  <a:schemeClr val="bg1"/>
                </a:solidFill>
              </a:rPr>
              <a:t>M</a:t>
            </a:r>
            <a:r>
              <a:rPr lang="en-US" sz="1200" i="1" baseline="-25000" dirty="0" err="1" smtClean="0">
                <a:solidFill>
                  <a:schemeClr val="bg1"/>
                </a:solidFill>
              </a:rPr>
              <a:t>c</a:t>
            </a:r>
            <a:r>
              <a:rPr lang="en-US" sz="1200" i="1" baseline="-25000" dirty="0" smtClean="0">
                <a:solidFill>
                  <a:schemeClr val="bg1"/>
                </a:solidFill>
              </a:rPr>
              <a:t>, guess</a:t>
            </a:r>
            <a:r>
              <a:rPr lang="en-US" sz="1200" dirty="0" smtClean="0">
                <a:solidFill>
                  <a:schemeClr val="bg1"/>
                </a:solidFill>
              </a:rPr>
              <a:t> converges to the actual core mass </a:t>
            </a:r>
            <a:r>
              <a:rPr lang="en-US" sz="1200" i="1" dirty="0" smtClean="0">
                <a:solidFill>
                  <a:schemeClr val="bg1"/>
                </a:solidFill>
              </a:rPr>
              <a:t>M</a:t>
            </a:r>
            <a:r>
              <a:rPr lang="en-US" sz="1200" i="1" baseline="-25000" dirty="0" smtClean="0">
                <a:solidFill>
                  <a:schemeClr val="bg1"/>
                </a:solidFill>
              </a:rPr>
              <a:t>c</a:t>
            </a:r>
            <a:r>
              <a:rPr lang="en-US" sz="1200" dirty="0" smtClean="0">
                <a:solidFill>
                  <a:schemeClr val="bg1"/>
                </a:solidFill>
              </a:rPr>
              <a:t>.</a:t>
            </a:r>
          </a:p>
          <a:p>
            <a:pPr algn="just">
              <a:buFont typeface="Arial" pitchFamily="34" charset="0"/>
              <a:buChar char="•"/>
            </a:pPr>
            <a:r>
              <a:rPr lang="en-US" sz="1200" dirty="0" smtClean="0">
                <a:solidFill>
                  <a:schemeClr val="bg1"/>
                </a:solidFill>
              </a:rPr>
              <a:t>By using different values of the total mass  we obtain a series of static model atmospheres, which stacked together give the evolutionary history of the atmosphere.</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265142-620C-8842-8EB4-15E765295838}" type="slidenum">
              <a:rPr lang="en-US" smtClean="0"/>
              <a:t>1</a:t>
            </a:fld>
            <a:endParaRPr lang="en-US"/>
          </a:p>
        </p:txBody>
      </p:sp>
    </p:spTree>
    <p:extLst>
      <p:ext uri="{BB962C8B-B14F-4D97-AF65-F5344CB8AC3E}">
        <p14:creationId xmlns:p14="http://schemas.microsoft.com/office/powerpoint/2010/main" val="195783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13296918"/>
            <a:ext cx="25733931" cy="9175064"/>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1282" y="24255466"/>
            <a:ext cx="21192649" cy="10938739"/>
          </a:xfrm>
        </p:spPr>
        <p:txBody>
          <a:bodyPr/>
          <a:lstStyle>
            <a:lvl1pPr marL="0" indent="0" algn="ctr">
              <a:buNone/>
              <a:defRPr>
                <a:solidFill>
                  <a:schemeClr val="tx1">
                    <a:tint val="75000"/>
                  </a:schemeClr>
                </a:solidFill>
              </a:defRPr>
            </a:lvl1pPr>
            <a:lvl2pPr marL="2087941" indent="0" algn="ctr">
              <a:buNone/>
              <a:defRPr>
                <a:solidFill>
                  <a:schemeClr val="tx1">
                    <a:tint val="75000"/>
                  </a:schemeClr>
                </a:solidFill>
              </a:defRPr>
            </a:lvl2pPr>
            <a:lvl3pPr marL="4175882" indent="0" algn="ctr">
              <a:buNone/>
              <a:defRPr>
                <a:solidFill>
                  <a:schemeClr val="tx1">
                    <a:tint val="75000"/>
                  </a:schemeClr>
                </a:solidFill>
              </a:defRPr>
            </a:lvl3pPr>
            <a:lvl4pPr marL="6263823" indent="0" algn="ctr">
              <a:buNone/>
              <a:defRPr>
                <a:solidFill>
                  <a:schemeClr val="tx1">
                    <a:tint val="75000"/>
                  </a:schemeClr>
                </a:solidFill>
              </a:defRPr>
            </a:lvl4pPr>
            <a:lvl5pPr marL="8351764" indent="0" algn="ctr">
              <a:buNone/>
              <a:defRPr>
                <a:solidFill>
                  <a:schemeClr val="tx1">
                    <a:tint val="75000"/>
                  </a:schemeClr>
                </a:solidFill>
              </a:defRPr>
            </a:lvl5pPr>
            <a:lvl6pPr marL="10439705" indent="0" algn="ctr">
              <a:buNone/>
              <a:defRPr>
                <a:solidFill>
                  <a:schemeClr val="tx1">
                    <a:tint val="75000"/>
                  </a:schemeClr>
                </a:solidFill>
              </a:defRPr>
            </a:lvl6pPr>
            <a:lvl7pPr marL="12527646" indent="0" algn="ctr">
              <a:buNone/>
              <a:defRPr>
                <a:solidFill>
                  <a:schemeClr val="tx1">
                    <a:tint val="75000"/>
                  </a:schemeClr>
                </a:solidFill>
              </a:defRPr>
            </a:lvl7pPr>
            <a:lvl8pPr marL="14615587" indent="0" algn="ctr">
              <a:buNone/>
              <a:defRPr>
                <a:solidFill>
                  <a:schemeClr val="tx1">
                    <a:tint val="75000"/>
                  </a:schemeClr>
                </a:solidFill>
              </a:defRPr>
            </a:lvl8pPr>
            <a:lvl9pPr marL="1670352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F609C02-0363-4D22-B7BD-9352C76FC965}" type="datetimeFigureOut">
              <a:rPr lang="en-US"/>
              <a:pPr>
                <a:defRPr/>
              </a:pPr>
              <a:t>2/7/13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43187B-1EC0-4726-BF15-F6957B39028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F2B1D13-6265-4E64-919E-3F6DDF6CB8EA}" type="datetimeFigureOut">
              <a:rPr lang="en-US"/>
              <a:pPr>
                <a:defRPr/>
              </a:pPr>
              <a:t>2/7/13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6D2B2F-3B26-4F22-B813-1B0D46C095E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9529" y="1714142"/>
            <a:ext cx="6811923" cy="36521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3761" y="1714142"/>
            <a:ext cx="19931182" cy="365219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73DBC98-AA51-4CC3-926F-E985426DC72E}" type="datetimeFigureOut">
              <a:rPr lang="en-US"/>
              <a:pPr>
                <a:defRPr/>
              </a:pPr>
              <a:t>2/7/13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0E209B2-57D1-4A9C-99CC-690373DAA2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02113B-92BC-4F83-A855-8416A1088A4A}" type="datetimeFigureOut">
              <a:rPr lang="en-US"/>
              <a:pPr>
                <a:defRPr/>
              </a:pPr>
              <a:t>2/7/13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FDA5FEF-22E6-48D7-9339-39A73FAC6E7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4" y="27505383"/>
            <a:ext cx="25733931" cy="8501303"/>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391534" y="18142067"/>
            <a:ext cx="25733931" cy="9363318"/>
          </a:xfrm>
        </p:spPr>
        <p:txBody>
          <a:bodyPr anchor="b"/>
          <a:lstStyle>
            <a:lvl1pPr marL="0" indent="0">
              <a:buNone/>
              <a:defRPr sz="9100">
                <a:solidFill>
                  <a:schemeClr val="tx1">
                    <a:tint val="75000"/>
                  </a:schemeClr>
                </a:solidFill>
              </a:defRPr>
            </a:lvl1pPr>
            <a:lvl2pPr marL="2087941" indent="0">
              <a:buNone/>
              <a:defRPr sz="8200">
                <a:solidFill>
                  <a:schemeClr val="tx1">
                    <a:tint val="75000"/>
                  </a:schemeClr>
                </a:solidFill>
              </a:defRPr>
            </a:lvl2pPr>
            <a:lvl3pPr marL="4175882" indent="0">
              <a:buNone/>
              <a:defRPr sz="7300">
                <a:solidFill>
                  <a:schemeClr val="tx1">
                    <a:tint val="75000"/>
                  </a:schemeClr>
                </a:solidFill>
              </a:defRPr>
            </a:lvl3pPr>
            <a:lvl4pPr marL="6263823" indent="0">
              <a:buNone/>
              <a:defRPr sz="6400">
                <a:solidFill>
                  <a:schemeClr val="tx1">
                    <a:tint val="75000"/>
                  </a:schemeClr>
                </a:solidFill>
              </a:defRPr>
            </a:lvl4pPr>
            <a:lvl5pPr marL="8351764" indent="0">
              <a:buNone/>
              <a:defRPr sz="6400">
                <a:solidFill>
                  <a:schemeClr val="tx1">
                    <a:tint val="75000"/>
                  </a:schemeClr>
                </a:solidFill>
              </a:defRPr>
            </a:lvl5pPr>
            <a:lvl6pPr marL="10439705" indent="0">
              <a:buNone/>
              <a:defRPr sz="6400">
                <a:solidFill>
                  <a:schemeClr val="tx1">
                    <a:tint val="75000"/>
                  </a:schemeClr>
                </a:solidFill>
              </a:defRPr>
            </a:lvl6pPr>
            <a:lvl7pPr marL="12527646" indent="0">
              <a:buNone/>
              <a:defRPr sz="6400">
                <a:solidFill>
                  <a:schemeClr val="tx1">
                    <a:tint val="75000"/>
                  </a:schemeClr>
                </a:solidFill>
              </a:defRPr>
            </a:lvl7pPr>
            <a:lvl8pPr marL="14615587" indent="0">
              <a:buNone/>
              <a:defRPr sz="6400">
                <a:solidFill>
                  <a:schemeClr val="tx1">
                    <a:tint val="75000"/>
                  </a:schemeClr>
                </a:solidFill>
              </a:defRPr>
            </a:lvl8pPr>
            <a:lvl9pPr marL="16703528"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8100F4-8C6B-46A2-9AE8-EE480EA40391}" type="datetimeFigureOut">
              <a:rPr lang="en-US"/>
              <a:pPr>
                <a:defRPr/>
              </a:pPr>
              <a:t>2/7/13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110869-A51A-4C17-9E8A-867958FE6CF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3761" y="9987552"/>
            <a:ext cx="13371552" cy="2824850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389900" y="9987552"/>
            <a:ext cx="13371552" cy="2824850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2751929-DD78-40FD-9770-35D493647D2C}" type="datetimeFigureOut">
              <a:rPr lang="en-US"/>
              <a:pPr>
                <a:defRPr/>
              </a:pPr>
              <a:t>2/7/13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EA4ED60-F0C1-4280-BF36-B88A51FF005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763" y="9581307"/>
            <a:ext cx="13376810" cy="3993033"/>
          </a:xfrm>
        </p:spPr>
        <p:txBody>
          <a:bodyPr anchor="b"/>
          <a:lstStyle>
            <a:lvl1pPr marL="0" indent="0">
              <a:buNone/>
              <a:defRPr sz="11000" b="1"/>
            </a:lvl1pPr>
            <a:lvl2pPr marL="2087941" indent="0">
              <a:buNone/>
              <a:defRPr sz="9100" b="1"/>
            </a:lvl2pPr>
            <a:lvl3pPr marL="4175882" indent="0">
              <a:buNone/>
              <a:defRPr sz="8200" b="1"/>
            </a:lvl3pPr>
            <a:lvl4pPr marL="6263823" indent="0">
              <a:buNone/>
              <a:defRPr sz="7300" b="1"/>
            </a:lvl4pPr>
            <a:lvl5pPr marL="8351764" indent="0">
              <a:buNone/>
              <a:defRPr sz="7300" b="1"/>
            </a:lvl5pPr>
            <a:lvl6pPr marL="10439705" indent="0">
              <a:buNone/>
              <a:defRPr sz="7300" b="1"/>
            </a:lvl6pPr>
            <a:lvl7pPr marL="12527646" indent="0">
              <a:buNone/>
              <a:defRPr sz="7300" b="1"/>
            </a:lvl7pPr>
            <a:lvl8pPr marL="14615587" indent="0">
              <a:buNone/>
              <a:defRPr sz="7300" b="1"/>
            </a:lvl8pPr>
            <a:lvl9pPr marL="16703528"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3763" y="13574340"/>
            <a:ext cx="13376810" cy="2466170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9391" y="9581307"/>
            <a:ext cx="13382064" cy="3993033"/>
          </a:xfrm>
        </p:spPr>
        <p:txBody>
          <a:bodyPr anchor="b"/>
          <a:lstStyle>
            <a:lvl1pPr marL="0" indent="0">
              <a:buNone/>
              <a:defRPr sz="11000" b="1"/>
            </a:lvl1pPr>
            <a:lvl2pPr marL="2087941" indent="0">
              <a:buNone/>
              <a:defRPr sz="9100" b="1"/>
            </a:lvl2pPr>
            <a:lvl3pPr marL="4175882" indent="0">
              <a:buNone/>
              <a:defRPr sz="8200" b="1"/>
            </a:lvl3pPr>
            <a:lvl4pPr marL="6263823" indent="0">
              <a:buNone/>
              <a:defRPr sz="7300" b="1"/>
            </a:lvl4pPr>
            <a:lvl5pPr marL="8351764" indent="0">
              <a:buNone/>
              <a:defRPr sz="7300" b="1"/>
            </a:lvl5pPr>
            <a:lvl6pPr marL="10439705" indent="0">
              <a:buNone/>
              <a:defRPr sz="7300" b="1"/>
            </a:lvl6pPr>
            <a:lvl7pPr marL="12527646" indent="0">
              <a:buNone/>
              <a:defRPr sz="7300" b="1"/>
            </a:lvl7pPr>
            <a:lvl8pPr marL="14615587" indent="0">
              <a:buNone/>
              <a:defRPr sz="7300" b="1"/>
            </a:lvl8pPr>
            <a:lvl9pPr marL="16703528"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79391" y="13574340"/>
            <a:ext cx="13382064" cy="2466170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9C398EA-1C89-41AF-8AB7-AB57A422D7B6}" type="datetimeFigureOut">
              <a:rPr lang="en-US"/>
              <a:pPr>
                <a:defRPr/>
              </a:pPr>
              <a:t>2/7/13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DDB7291-2518-40DA-BFA5-7EFE2BDF4CE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A1FFAB7-8E99-4AE0-A6A2-2B242F5C0105}" type="datetimeFigureOut">
              <a:rPr lang="en-US"/>
              <a:pPr>
                <a:defRPr/>
              </a:pPr>
              <a:t>2/7/13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6DA11BC-9BAC-4D39-BBCA-208AA94D5E0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A7A33C0-3797-4F68-95A2-5175B5BF293D}" type="datetimeFigureOut">
              <a:rPr lang="en-US"/>
              <a:pPr>
                <a:defRPr/>
              </a:pPr>
              <a:t>2/7/13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3C66D44-D578-46DF-8F3C-EB2FDF25258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3" y="1704225"/>
            <a:ext cx="9960338" cy="725286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1836767" y="1704228"/>
            <a:ext cx="16924687" cy="36531827"/>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763" y="8957087"/>
            <a:ext cx="9960338" cy="29278968"/>
          </a:xfrm>
        </p:spPr>
        <p:txBody>
          <a:bodyPr/>
          <a:lstStyle>
            <a:lvl1pPr marL="0" indent="0">
              <a:buNone/>
              <a:defRPr sz="6400"/>
            </a:lvl1pPr>
            <a:lvl2pPr marL="2087941" indent="0">
              <a:buNone/>
              <a:defRPr sz="5500"/>
            </a:lvl2pPr>
            <a:lvl3pPr marL="4175882" indent="0">
              <a:buNone/>
              <a:defRPr sz="4600"/>
            </a:lvl3pPr>
            <a:lvl4pPr marL="6263823" indent="0">
              <a:buNone/>
              <a:defRPr sz="4100"/>
            </a:lvl4pPr>
            <a:lvl5pPr marL="8351764" indent="0">
              <a:buNone/>
              <a:defRPr sz="4100"/>
            </a:lvl5pPr>
            <a:lvl6pPr marL="10439705" indent="0">
              <a:buNone/>
              <a:defRPr sz="4100"/>
            </a:lvl6pPr>
            <a:lvl7pPr marL="12527646" indent="0">
              <a:buNone/>
              <a:defRPr sz="4100"/>
            </a:lvl7pPr>
            <a:lvl8pPr marL="14615587" indent="0">
              <a:buNone/>
              <a:defRPr sz="4100"/>
            </a:lvl8pPr>
            <a:lvl9pPr marL="16703528" indent="0">
              <a:buNone/>
              <a:defRPr sz="4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44723B5-8146-40E4-8FDB-9951AF1C048C}" type="datetimeFigureOut">
              <a:rPr lang="en-US"/>
              <a:pPr>
                <a:defRPr/>
              </a:pPr>
              <a:t>2/7/13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5A16FB5-9F54-4E01-9B09-7BF57F293A0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962636"/>
            <a:ext cx="18165128" cy="3537260"/>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5934154" y="3824594"/>
            <a:ext cx="18165128" cy="25682258"/>
          </a:xfrm>
        </p:spPr>
        <p:txBody>
          <a:bodyPr rtlCol="0">
            <a:normAutofit/>
          </a:bodyPr>
          <a:lstStyle>
            <a:lvl1pPr marL="0" indent="0">
              <a:buNone/>
              <a:defRPr sz="14600"/>
            </a:lvl1pPr>
            <a:lvl2pPr marL="2087941" indent="0">
              <a:buNone/>
              <a:defRPr sz="12800"/>
            </a:lvl2pPr>
            <a:lvl3pPr marL="4175882" indent="0">
              <a:buNone/>
              <a:defRPr sz="11000"/>
            </a:lvl3pPr>
            <a:lvl4pPr marL="6263823" indent="0">
              <a:buNone/>
              <a:defRPr sz="9100"/>
            </a:lvl4pPr>
            <a:lvl5pPr marL="8351764" indent="0">
              <a:buNone/>
              <a:defRPr sz="9100"/>
            </a:lvl5pPr>
            <a:lvl6pPr marL="10439705" indent="0">
              <a:buNone/>
              <a:defRPr sz="9100"/>
            </a:lvl6pPr>
            <a:lvl7pPr marL="12527646" indent="0">
              <a:buNone/>
              <a:defRPr sz="9100"/>
            </a:lvl7pPr>
            <a:lvl8pPr marL="14615587" indent="0">
              <a:buNone/>
              <a:defRPr sz="9100"/>
            </a:lvl8pPr>
            <a:lvl9pPr marL="16703528" indent="0">
              <a:buNone/>
              <a:defRPr sz="9100"/>
            </a:lvl9pPr>
          </a:lstStyle>
          <a:p>
            <a:pPr lvl="0"/>
            <a:endParaRPr lang="en-US" noProof="0"/>
          </a:p>
        </p:txBody>
      </p:sp>
      <p:sp>
        <p:nvSpPr>
          <p:cNvPr id="4" name="Text Placeholder 3"/>
          <p:cNvSpPr>
            <a:spLocks noGrp="1"/>
          </p:cNvSpPr>
          <p:nvPr>
            <p:ph type="body" sz="half" idx="2"/>
          </p:nvPr>
        </p:nvSpPr>
        <p:spPr>
          <a:xfrm>
            <a:off x="5934154" y="33499896"/>
            <a:ext cx="18165128" cy="5023493"/>
          </a:xfrm>
        </p:spPr>
        <p:txBody>
          <a:bodyPr/>
          <a:lstStyle>
            <a:lvl1pPr marL="0" indent="0">
              <a:buNone/>
              <a:defRPr sz="6400"/>
            </a:lvl1pPr>
            <a:lvl2pPr marL="2087941" indent="0">
              <a:buNone/>
              <a:defRPr sz="5500"/>
            </a:lvl2pPr>
            <a:lvl3pPr marL="4175882" indent="0">
              <a:buNone/>
              <a:defRPr sz="4600"/>
            </a:lvl3pPr>
            <a:lvl4pPr marL="6263823" indent="0">
              <a:buNone/>
              <a:defRPr sz="4100"/>
            </a:lvl4pPr>
            <a:lvl5pPr marL="8351764" indent="0">
              <a:buNone/>
              <a:defRPr sz="4100"/>
            </a:lvl5pPr>
            <a:lvl6pPr marL="10439705" indent="0">
              <a:buNone/>
              <a:defRPr sz="4100"/>
            </a:lvl6pPr>
            <a:lvl7pPr marL="12527646" indent="0">
              <a:buNone/>
              <a:defRPr sz="4100"/>
            </a:lvl7pPr>
            <a:lvl8pPr marL="14615587" indent="0">
              <a:buNone/>
              <a:defRPr sz="4100"/>
            </a:lvl8pPr>
            <a:lvl9pPr marL="16703528" indent="0">
              <a:buNone/>
              <a:defRPr sz="4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89AFF4D-2626-4908-9F4B-2B0F58D210C1}" type="datetimeFigureOut">
              <a:rPr lang="en-US"/>
              <a:pPr>
                <a:defRPr/>
              </a:pPr>
              <a:t>2/7/13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729B99C-02B9-43CA-A0B6-1C3E2C45043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1514475" y="1714500"/>
            <a:ext cx="27246263" cy="7134225"/>
          </a:xfrm>
          <a:prstGeom prst="rect">
            <a:avLst/>
          </a:prstGeom>
          <a:noFill/>
          <a:ln w="9525">
            <a:noFill/>
            <a:miter lim="800000"/>
            <a:headEnd/>
            <a:tailEnd/>
          </a:ln>
        </p:spPr>
        <p:txBody>
          <a:bodyPr vert="horz" wrap="square" lIns="417588" tIns="208794" rIns="417588" bIns="208794"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1514475" y="9986963"/>
            <a:ext cx="27246263" cy="28249562"/>
          </a:xfrm>
          <a:prstGeom prst="rect">
            <a:avLst/>
          </a:prstGeom>
          <a:noFill/>
          <a:ln w="9525">
            <a:noFill/>
            <a:miter lim="800000"/>
            <a:headEnd/>
            <a:tailEnd/>
          </a:ln>
        </p:spPr>
        <p:txBody>
          <a:bodyPr vert="horz" wrap="square" lIns="417588" tIns="208794" rIns="417588" bIns="20879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514475" y="39673213"/>
            <a:ext cx="7062788" cy="2278062"/>
          </a:xfrm>
          <a:prstGeom prst="rect">
            <a:avLst/>
          </a:prstGeom>
        </p:spPr>
        <p:txBody>
          <a:bodyPr vert="horz" lIns="417588" tIns="208794" rIns="417588" bIns="208794" rtlCol="0" anchor="ctr"/>
          <a:lstStyle>
            <a:lvl1pPr algn="l" defTabSz="4175882" fontAlgn="auto">
              <a:spcBef>
                <a:spcPts val="0"/>
              </a:spcBef>
              <a:spcAft>
                <a:spcPts val="0"/>
              </a:spcAft>
              <a:defRPr sz="5500">
                <a:solidFill>
                  <a:schemeClr val="tx1">
                    <a:tint val="75000"/>
                  </a:schemeClr>
                </a:solidFill>
                <a:latin typeface="+mn-lt"/>
                <a:cs typeface="+mn-cs"/>
              </a:defRPr>
            </a:lvl1pPr>
          </a:lstStyle>
          <a:p>
            <a:pPr>
              <a:defRPr/>
            </a:pPr>
            <a:fld id="{B7ABB35A-01E0-4B2F-80AE-5F9F5AB2CC0F}" type="datetimeFigureOut">
              <a:rPr lang="en-US"/>
              <a:pPr>
                <a:defRPr/>
              </a:pPr>
              <a:t>2/7/13</a:t>
            </a:fld>
            <a:endParaRPr lang="en-US"/>
          </a:p>
        </p:txBody>
      </p:sp>
      <p:sp>
        <p:nvSpPr>
          <p:cNvPr id="5" name="Footer Placeholder 4"/>
          <p:cNvSpPr>
            <a:spLocks noGrp="1"/>
          </p:cNvSpPr>
          <p:nvPr>
            <p:ph type="ftr" sz="quarter" idx="3"/>
          </p:nvPr>
        </p:nvSpPr>
        <p:spPr>
          <a:xfrm>
            <a:off x="10344150" y="39673213"/>
            <a:ext cx="9586913" cy="2278062"/>
          </a:xfrm>
          <a:prstGeom prst="rect">
            <a:avLst/>
          </a:prstGeom>
        </p:spPr>
        <p:txBody>
          <a:bodyPr vert="horz" lIns="417588" tIns="208794" rIns="417588" bIns="208794" rtlCol="0" anchor="ctr"/>
          <a:lstStyle>
            <a:lvl1pPr algn="ctr" defTabSz="4175882" fontAlgn="auto">
              <a:spcBef>
                <a:spcPts val="0"/>
              </a:spcBef>
              <a:spcAft>
                <a:spcPts val="0"/>
              </a:spcAft>
              <a:defRPr sz="55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21697950" y="39673213"/>
            <a:ext cx="7062788" cy="2278062"/>
          </a:xfrm>
          <a:prstGeom prst="rect">
            <a:avLst/>
          </a:prstGeom>
        </p:spPr>
        <p:txBody>
          <a:bodyPr vert="horz" lIns="417588" tIns="208794" rIns="417588" bIns="208794" rtlCol="0" anchor="ctr"/>
          <a:lstStyle>
            <a:lvl1pPr algn="r" defTabSz="4175882" fontAlgn="auto">
              <a:spcBef>
                <a:spcPts val="0"/>
              </a:spcBef>
              <a:spcAft>
                <a:spcPts val="0"/>
              </a:spcAft>
              <a:defRPr sz="5500">
                <a:solidFill>
                  <a:schemeClr val="tx1">
                    <a:tint val="75000"/>
                  </a:schemeClr>
                </a:solidFill>
                <a:latin typeface="+mn-lt"/>
                <a:cs typeface="+mn-cs"/>
              </a:defRPr>
            </a:lvl1pPr>
          </a:lstStyle>
          <a:p>
            <a:pPr>
              <a:defRPr/>
            </a:pPr>
            <a:fld id="{18400E64-9395-4101-822E-B285E2EB19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5125" rtl="0" eaLnBrk="0" fontAlgn="base" hangingPunct="0">
        <a:spcBef>
          <a:spcPct val="0"/>
        </a:spcBef>
        <a:spcAft>
          <a:spcPct val="0"/>
        </a:spcAft>
        <a:defRPr sz="20100" kern="1200">
          <a:solidFill>
            <a:schemeClr val="tx1"/>
          </a:solidFill>
          <a:latin typeface="+mj-lt"/>
          <a:ea typeface="+mj-ea"/>
          <a:cs typeface="+mj-cs"/>
        </a:defRPr>
      </a:lvl1pPr>
      <a:lvl2pPr algn="ctr" defTabSz="4175125" rtl="0" eaLnBrk="0" fontAlgn="base" hangingPunct="0">
        <a:spcBef>
          <a:spcPct val="0"/>
        </a:spcBef>
        <a:spcAft>
          <a:spcPct val="0"/>
        </a:spcAft>
        <a:defRPr sz="20100">
          <a:solidFill>
            <a:schemeClr val="tx1"/>
          </a:solidFill>
          <a:latin typeface="Calibri" pitchFamily="34" charset="0"/>
        </a:defRPr>
      </a:lvl2pPr>
      <a:lvl3pPr algn="ctr" defTabSz="4175125" rtl="0" eaLnBrk="0" fontAlgn="base" hangingPunct="0">
        <a:spcBef>
          <a:spcPct val="0"/>
        </a:spcBef>
        <a:spcAft>
          <a:spcPct val="0"/>
        </a:spcAft>
        <a:defRPr sz="20100">
          <a:solidFill>
            <a:schemeClr val="tx1"/>
          </a:solidFill>
          <a:latin typeface="Calibri" pitchFamily="34" charset="0"/>
        </a:defRPr>
      </a:lvl3pPr>
      <a:lvl4pPr algn="ctr" defTabSz="4175125" rtl="0" eaLnBrk="0" fontAlgn="base" hangingPunct="0">
        <a:spcBef>
          <a:spcPct val="0"/>
        </a:spcBef>
        <a:spcAft>
          <a:spcPct val="0"/>
        </a:spcAft>
        <a:defRPr sz="20100">
          <a:solidFill>
            <a:schemeClr val="tx1"/>
          </a:solidFill>
          <a:latin typeface="Calibri" pitchFamily="34" charset="0"/>
        </a:defRPr>
      </a:lvl4pPr>
      <a:lvl5pPr algn="ctr" defTabSz="4175125" rtl="0" eaLnBrk="0" fontAlgn="base" hangingPunct="0">
        <a:spcBef>
          <a:spcPct val="0"/>
        </a:spcBef>
        <a:spcAft>
          <a:spcPct val="0"/>
        </a:spcAft>
        <a:defRPr sz="20100">
          <a:solidFill>
            <a:schemeClr val="tx1"/>
          </a:solidFill>
          <a:latin typeface="Calibri" pitchFamily="34" charset="0"/>
        </a:defRPr>
      </a:lvl5pPr>
      <a:lvl6pPr marL="457200" algn="ctr" defTabSz="4175125" rtl="0" fontAlgn="base">
        <a:spcBef>
          <a:spcPct val="0"/>
        </a:spcBef>
        <a:spcAft>
          <a:spcPct val="0"/>
        </a:spcAft>
        <a:defRPr sz="20100">
          <a:solidFill>
            <a:schemeClr val="tx1"/>
          </a:solidFill>
          <a:latin typeface="Calibri" pitchFamily="34" charset="0"/>
        </a:defRPr>
      </a:lvl6pPr>
      <a:lvl7pPr marL="914400" algn="ctr" defTabSz="4175125" rtl="0" fontAlgn="base">
        <a:spcBef>
          <a:spcPct val="0"/>
        </a:spcBef>
        <a:spcAft>
          <a:spcPct val="0"/>
        </a:spcAft>
        <a:defRPr sz="20100">
          <a:solidFill>
            <a:schemeClr val="tx1"/>
          </a:solidFill>
          <a:latin typeface="Calibri" pitchFamily="34" charset="0"/>
        </a:defRPr>
      </a:lvl7pPr>
      <a:lvl8pPr marL="1371600" algn="ctr" defTabSz="4175125" rtl="0" fontAlgn="base">
        <a:spcBef>
          <a:spcPct val="0"/>
        </a:spcBef>
        <a:spcAft>
          <a:spcPct val="0"/>
        </a:spcAft>
        <a:defRPr sz="20100">
          <a:solidFill>
            <a:schemeClr val="tx1"/>
          </a:solidFill>
          <a:latin typeface="Calibri" pitchFamily="34" charset="0"/>
        </a:defRPr>
      </a:lvl8pPr>
      <a:lvl9pPr marL="1828800" algn="ctr" defTabSz="4175125" rtl="0" fontAlgn="base">
        <a:spcBef>
          <a:spcPct val="0"/>
        </a:spcBef>
        <a:spcAft>
          <a:spcPct val="0"/>
        </a:spcAft>
        <a:defRPr sz="20100">
          <a:solidFill>
            <a:schemeClr val="tx1"/>
          </a:solidFill>
          <a:latin typeface="Calibri" pitchFamily="34" charset="0"/>
        </a:defRPr>
      </a:lvl9pPr>
    </p:titleStyle>
    <p:bodyStyle>
      <a:lvl1pPr marL="1565275" indent="-1565275" algn="l" defTabSz="4175125" rtl="0" eaLnBrk="0" fontAlgn="base" hangingPunct="0">
        <a:spcBef>
          <a:spcPct val="20000"/>
        </a:spcBef>
        <a:spcAft>
          <a:spcPct val="0"/>
        </a:spcAft>
        <a:buFont typeface="Arial" charset="0"/>
        <a:buChar char="•"/>
        <a:defRPr sz="14600" kern="1200">
          <a:solidFill>
            <a:schemeClr val="tx1"/>
          </a:solidFill>
          <a:latin typeface="+mn-lt"/>
          <a:ea typeface="+mn-ea"/>
          <a:cs typeface="+mn-cs"/>
        </a:defRPr>
      </a:lvl1pPr>
      <a:lvl2pPr marL="3392488" indent="-1304925" algn="l" defTabSz="4175125" rtl="0" eaLnBrk="0" fontAlgn="base" hangingPunct="0">
        <a:spcBef>
          <a:spcPct val="20000"/>
        </a:spcBef>
        <a:spcAft>
          <a:spcPct val="0"/>
        </a:spcAft>
        <a:buFont typeface="Arial" charset="0"/>
        <a:buChar char="–"/>
        <a:defRPr sz="12800" kern="1200">
          <a:solidFill>
            <a:schemeClr val="tx1"/>
          </a:solidFill>
          <a:latin typeface="+mn-lt"/>
          <a:ea typeface="+mn-ea"/>
          <a:cs typeface="+mn-cs"/>
        </a:defRPr>
      </a:lvl2pPr>
      <a:lvl3pPr marL="5219700" indent="-1042988" algn="l" defTabSz="4175125" rtl="0" eaLnBrk="0" fontAlgn="base" hangingPunct="0">
        <a:spcBef>
          <a:spcPct val="20000"/>
        </a:spcBef>
        <a:spcAft>
          <a:spcPct val="0"/>
        </a:spcAft>
        <a:buFont typeface="Arial" charset="0"/>
        <a:buChar char="•"/>
        <a:defRPr sz="11000" kern="1200">
          <a:solidFill>
            <a:schemeClr val="tx1"/>
          </a:solidFill>
          <a:latin typeface="+mn-lt"/>
          <a:ea typeface="+mn-ea"/>
          <a:cs typeface="+mn-cs"/>
        </a:defRPr>
      </a:lvl3pPr>
      <a:lvl4pPr marL="7307263" indent="-1042988" algn="l" defTabSz="4175125" rtl="0" eaLnBrk="0" fontAlgn="base" hangingPunct="0">
        <a:spcBef>
          <a:spcPct val="20000"/>
        </a:spcBef>
        <a:spcAft>
          <a:spcPct val="0"/>
        </a:spcAft>
        <a:buFont typeface="Arial" charset="0"/>
        <a:buChar char="–"/>
        <a:defRPr sz="9100" kern="1200">
          <a:solidFill>
            <a:schemeClr val="tx1"/>
          </a:solidFill>
          <a:latin typeface="+mn-lt"/>
          <a:ea typeface="+mn-ea"/>
          <a:cs typeface="+mn-cs"/>
        </a:defRPr>
      </a:lvl4pPr>
      <a:lvl5pPr marL="9394825" indent="-1042988" algn="l" defTabSz="4175125" rtl="0" eaLnBrk="0" fontAlgn="base" hangingPunct="0">
        <a:spcBef>
          <a:spcPct val="20000"/>
        </a:spcBef>
        <a:spcAft>
          <a:spcPct val="0"/>
        </a:spcAft>
        <a:buFont typeface="Arial" charset="0"/>
        <a:buChar char="»"/>
        <a:defRPr sz="9100" kern="1200">
          <a:solidFill>
            <a:schemeClr val="tx1"/>
          </a:solidFill>
          <a:latin typeface="+mn-lt"/>
          <a:ea typeface="+mn-ea"/>
          <a:cs typeface="+mn-cs"/>
        </a:defRPr>
      </a:lvl5pPr>
      <a:lvl6pPr marL="11483675"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1616"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9557"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7498"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5882" rtl="0" eaLnBrk="1" latinLnBrk="0" hangingPunct="1">
        <a:defRPr sz="8200" kern="1200">
          <a:solidFill>
            <a:schemeClr val="tx1"/>
          </a:solidFill>
          <a:latin typeface="+mn-lt"/>
          <a:ea typeface="+mn-ea"/>
          <a:cs typeface="+mn-cs"/>
        </a:defRPr>
      </a:lvl1pPr>
      <a:lvl2pPr marL="2087941" algn="l" defTabSz="4175882" rtl="0" eaLnBrk="1" latinLnBrk="0" hangingPunct="1">
        <a:defRPr sz="8200" kern="1200">
          <a:solidFill>
            <a:schemeClr val="tx1"/>
          </a:solidFill>
          <a:latin typeface="+mn-lt"/>
          <a:ea typeface="+mn-ea"/>
          <a:cs typeface="+mn-cs"/>
        </a:defRPr>
      </a:lvl2pPr>
      <a:lvl3pPr marL="4175882" algn="l" defTabSz="4175882" rtl="0" eaLnBrk="1" latinLnBrk="0" hangingPunct="1">
        <a:defRPr sz="8200" kern="1200">
          <a:solidFill>
            <a:schemeClr val="tx1"/>
          </a:solidFill>
          <a:latin typeface="+mn-lt"/>
          <a:ea typeface="+mn-ea"/>
          <a:cs typeface="+mn-cs"/>
        </a:defRPr>
      </a:lvl3pPr>
      <a:lvl4pPr marL="6263823" algn="l" defTabSz="4175882" rtl="0" eaLnBrk="1" latinLnBrk="0" hangingPunct="1">
        <a:defRPr sz="8200" kern="1200">
          <a:solidFill>
            <a:schemeClr val="tx1"/>
          </a:solidFill>
          <a:latin typeface="+mn-lt"/>
          <a:ea typeface="+mn-ea"/>
          <a:cs typeface="+mn-cs"/>
        </a:defRPr>
      </a:lvl4pPr>
      <a:lvl5pPr marL="8351764" algn="l" defTabSz="4175882" rtl="0" eaLnBrk="1" latinLnBrk="0" hangingPunct="1">
        <a:defRPr sz="8200" kern="1200">
          <a:solidFill>
            <a:schemeClr val="tx1"/>
          </a:solidFill>
          <a:latin typeface="+mn-lt"/>
          <a:ea typeface="+mn-ea"/>
          <a:cs typeface="+mn-cs"/>
        </a:defRPr>
      </a:lvl5pPr>
      <a:lvl6pPr marL="10439705" algn="l" defTabSz="4175882" rtl="0" eaLnBrk="1" latinLnBrk="0" hangingPunct="1">
        <a:defRPr sz="8200" kern="1200">
          <a:solidFill>
            <a:schemeClr val="tx1"/>
          </a:solidFill>
          <a:latin typeface="+mn-lt"/>
          <a:ea typeface="+mn-ea"/>
          <a:cs typeface="+mn-cs"/>
        </a:defRPr>
      </a:lvl6pPr>
      <a:lvl7pPr marL="12527646" algn="l" defTabSz="4175882" rtl="0" eaLnBrk="1" latinLnBrk="0" hangingPunct="1">
        <a:defRPr sz="8200" kern="1200">
          <a:solidFill>
            <a:schemeClr val="tx1"/>
          </a:solidFill>
          <a:latin typeface="+mn-lt"/>
          <a:ea typeface="+mn-ea"/>
          <a:cs typeface="+mn-cs"/>
        </a:defRPr>
      </a:lvl7pPr>
      <a:lvl8pPr marL="14615587" algn="l" defTabSz="4175882" rtl="0" eaLnBrk="1" latinLnBrk="0" hangingPunct="1">
        <a:defRPr sz="8200" kern="1200">
          <a:solidFill>
            <a:schemeClr val="tx1"/>
          </a:solidFill>
          <a:latin typeface="+mn-lt"/>
          <a:ea typeface="+mn-ea"/>
          <a:cs typeface="+mn-cs"/>
        </a:defRPr>
      </a:lvl8pPr>
      <a:lvl9pPr marL="16703528" algn="l" defTabSz="4175882"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3.emf"/><Relationship Id="rId20" Type="http://schemas.openxmlformats.org/officeDocument/2006/relationships/oleObject" Target="../embeddings/oleObject4.bin"/><Relationship Id="rId21" Type="http://schemas.openxmlformats.org/officeDocument/2006/relationships/image" Target="../media/image4.emf"/><Relationship Id="rId22" Type="http://schemas.openxmlformats.org/officeDocument/2006/relationships/image" Target="../media/image13.emf"/><Relationship Id="rId10" Type="http://schemas.openxmlformats.org/officeDocument/2006/relationships/image" Target="../media/image5.png"/><Relationship Id="rId11" Type="http://schemas.openxmlformats.org/officeDocument/2006/relationships/image" Target="../media/image6.png"/><Relationship Id="rId12" Type="http://schemas.microsoft.com/office/2007/relationships/hdphoto" Target="../media/hdphoto1.wdp"/><Relationship Id="rId13" Type="http://schemas.openxmlformats.org/officeDocument/2006/relationships/image" Target="../media/image7.png"/><Relationship Id="rId14" Type="http://schemas.microsoft.com/office/2007/relationships/hdphoto" Target="../media/hdphoto2.wdp"/><Relationship Id="rId15" Type="http://schemas.openxmlformats.org/officeDocument/2006/relationships/image" Target="../media/image8.emf"/><Relationship Id="rId16" Type="http://schemas.openxmlformats.org/officeDocument/2006/relationships/image" Target="../media/image9.emf"/><Relationship Id="rId17" Type="http://schemas.openxmlformats.org/officeDocument/2006/relationships/image" Target="../media/image10.emf"/><Relationship Id="rId18" Type="http://schemas.openxmlformats.org/officeDocument/2006/relationships/image" Target="../media/image11.emf"/><Relationship Id="rId19" Type="http://schemas.openxmlformats.org/officeDocument/2006/relationships/image" Target="../media/image12.emf"/><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1.emf"/><Relationship Id="rId6" Type="http://schemas.openxmlformats.org/officeDocument/2006/relationships/oleObject" Target="../embeddings/oleObject2.bin"/><Relationship Id="rId7" Type="http://schemas.openxmlformats.org/officeDocument/2006/relationships/image" Target="../media/image2.emf"/><Relationship Id="rId8"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42" name="Rectangle 141"/>
          <p:cNvSpPr/>
          <p:nvPr/>
        </p:nvSpPr>
        <p:spPr>
          <a:xfrm>
            <a:off x="17576006" y="38013481"/>
            <a:ext cx="11506200" cy="3429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1193006" y="38013481"/>
            <a:ext cx="16306800" cy="3429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14909006" y="22468681"/>
            <a:ext cx="14173200" cy="1546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1193006" y="22468681"/>
            <a:ext cx="13639800" cy="1546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1193006" y="19192081"/>
            <a:ext cx="27889200" cy="251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14909006" y="14543881"/>
            <a:ext cx="14173200" cy="457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1193006" y="8447881"/>
            <a:ext cx="13639800" cy="1066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1193006" y="5247481"/>
            <a:ext cx="27889200" cy="3124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a:off x="1193006" y="5247481"/>
            <a:ext cx="27889200" cy="3124200"/>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TextBox 7"/>
          <p:cNvSpPr txBox="1">
            <a:spLocks noChangeArrowheads="1"/>
          </p:cNvSpPr>
          <p:nvPr/>
        </p:nvSpPr>
        <p:spPr bwMode="auto">
          <a:xfrm>
            <a:off x="9727406" y="1285081"/>
            <a:ext cx="14631193" cy="1015663"/>
          </a:xfrm>
          <a:prstGeom prst="rect">
            <a:avLst/>
          </a:prstGeom>
          <a:noFill/>
          <a:ln w="9525">
            <a:noFill/>
            <a:miter lim="800000"/>
            <a:headEnd/>
            <a:tailEnd/>
          </a:ln>
        </p:spPr>
        <p:txBody>
          <a:bodyPr wrap="square" anchor="ctr">
            <a:spAutoFit/>
          </a:bodyPr>
          <a:lstStyle/>
          <a:p>
            <a:r>
              <a:rPr lang="en-US" sz="6000" b="1" i="1" dirty="0">
                <a:solidFill>
                  <a:srgbClr val="FF0000"/>
                </a:solidFill>
                <a:latin typeface="Calibri" pitchFamily="34" charset="0"/>
              </a:rPr>
              <a:t>Ana-</a:t>
            </a:r>
            <a:r>
              <a:rPr lang="en-US" sz="6000" b="1" i="1" dirty="0" smtClean="0">
                <a:solidFill>
                  <a:srgbClr val="FF0000"/>
                </a:solidFill>
                <a:latin typeface="Calibri" pitchFamily="34" charset="0"/>
              </a:rPr>
              <a:t>Maria A. </a:t>
            </a:r>
            <a:r>
              <a:rPr lang="en-US" sz="6000" b="1" i="1" dirty="0">
                <a:solidFill>
                  <a:srgbClr val="FF0000"/>
                </a:solidFill>
                <a:latin typeface="Calibri" pitchFamily="34" charset="0"/>
              </a:rPr>
              <a:t>Piso, </a:t>
            </a:r>
            <a:r>
              <a:rPr lang="en-US" sz="6000" b="1" i="1" dirty="0" smtClean="0">
                <a:solidFill>
                  <a:srgbClr val="FF0000"/>
                </a:solidFill>
                <a:latin typeface="Calibri" pitchFamily="34" charset="0"/>
              </a:rPr>
              <a:t>Andrew N. </a:t>
            </a:r>
            <a:r>
              <a:rPr lang="en-US" sz="6000" b="1" i="1" dirty="0" err="1" smtClean="0">
                <a:solidFill>
                  <a:srgbClr val="FF0000"/>
                </a:solidFill>
                <a:latin typeface="Calibri" pitchFamily="34" charset="0"/>
              </a:rPr>
              <a:t>Youdin</a:t>
            </a:r>
            <a:endParaRPr lang="en-US" sz="6000" b="1" i="1" dirty="0">
              <a:solidFill>
                <a:srgbClr val="FF0000"/>
              </a:solidFill>
              <a:latin typeface="Calibri" pitchFamily="34" charset="0"/>
            </a:endParaRPr>
          </a:p>
        </p:txBody>
      </p:sp>
      <p:sp>
        <p:nvSpPr>
          <p:cNvPr id="1054" name="TextBox 10"/>
          <p:cNvSpPr txBox="1">
            <a:spLocks noChangeArrowheads="1"/>
          </p:cNvSpPr>
          <p:nvPr/>
        </p:nvSpPr>
        <p:spPr bwMode="auto">
          <a:xfrm>
            <a:off x="2945606" y="2732881"/>
            <a:ext cx="24765000" cy="3816429"/>
          </a:xfrm>
          <a:prstGeom prst="rect">
            <a:avLst/>
          </a:prstGeom>
          <a:noFill/>
          <a:ln w="9525">
            <a:noFill/>
            <a:miter lim="800000"/>
            <a:headEnd/>
            <a:tailEnd/>
          </a:ln>
        </p:spPr>
        <p:txBody>
          <a:bodyPr wrap="square">
            <a:spAutoFit/>
          </a:bodyPr>
          <a:lstStyle/>
          <a:p>
            <a:pPr algn="ctr"/>
            <a:r>
              <a:rPr lang="en-US" sz="7800" b="1" dirty="0">
                <a:solidFill>
                  <a:srgbClr val="FF0000"/>
                </a:solidFill>
                <a:latin typeface="Verdana" pitchFamily="34" charset="0"/>
              </a:rPr>
              <a:t>The Structure and Stability of Atmospheres Accreting Around </a:t>
            </a:r>
            <a:r>
              <a:rPr lang="en-US" sz="7800" b="1" dirty="0" err="1">
                <a:solidFill>
                  <a:srgbClr val="FF0000"/>
                </a:solidFill>
                <a:latin typeface="Verdana" pitchFamily="34" charset="0"/>
              </a:rPr>
              <a:t>Protoplanetary</a:t>
            </a:r>
            <a:r>
              <a:rPr lang="en-US" sz="7800" b="1" dirty="0">
                <a:solidFill>
                  <a:srgbClr val="FF0000"/>
                </a:solidFill>
                <a:latin typeface="Verdana" pitchFamily="34" charset="0"/>
              </a:rPr>
              <a:t> Cores</a:t>
            </a:r>
            <a:endParaRPr lang="en-US" sz="8000" dirty="0">
              <a:latin typeface="Calibri" pitchFamily="34" charset="0"/>
            </a:endParaRPr>
          </a:p>
          <a:p>
            <a:endParaRPr lang="en-US" dirty="0">
              <a:latin typeface="Calibri" pitchFamily="34" charset="0"/>
            </a:endParaRPr>
          </a:p>
        </p:txBody>
      </p:sp>
      <p:sp>
        <p:nvSpPr>
          <p:cNvPr id="1055" name="TextBox 11"/>
          <p:cNvSpPr txBox="1">
            <a:spLocks noChangeArrowheads="1"/>
          </p:cNvSpPr>
          <p:nvPr/>
        </p:nvSpPr>
        <p:spPr bwMode="auto">
          <a:xfrm>
            <a:off x="1345406" y="5247481"/>
            <a:ext cx="27660600" cy="2923878"/>
          </a:xfrm>
          <a:prstGeom prst="rect">
            <a:avLst/>
          </a:prstGeom>
          <a:noFill/>
          <a:ln w="9525">
            <a:noFill/>
            <a:miter lim="800000"/>
            <a:headEnd/>
            <a:tailEnd/>
          </a:ln>
        </p:spPr>
        <p:txBody>
          <a:bodyPr wrap="square">
            <a:spAutoFit/>
          </a:bodyPr>
          <a:lstStyle/>
          <a:p>
            <a:pPr algn="just"/>
            <a:r>
              <a:rPr lang="en-US" sz="4000" b="1" i="1" dirty="0" smtClean="0">
                <a:solidFill>
                  <a:schemeClr val="bg1"/>
                </a:solidFill>
              </a:rPr>
              <a:t>ABSTRACT</a:t>
            </a:r>
          </a:p>
          <a:p>
            <a:r>
              <a:rPr lang="en-US" sz="2400" dirty="0" smtClean="0">
                <a:solidFill>
                  <a:schemeClr val="bg1"/>
                </a:solidFill>
              </a:rPr>
              <a:t>The </a:t>
            </a:r>
            <a:r>
              <a:rPr lang="en-US" sz="2400" dirty="0">
                <a:solidFill>
                  <a:schemeClr val="bg1"/>
                </a:solidFill>
              </a:rPr>
              <a:t>core accretion model proposes that giant planets form by the accretion of gas onto </a:t>
            </a:r>
            <a:r>
              <a:rPr lang="en-US" sz="2400" dirty="0" smtClean="0">
                <a:solidFill>
                  <a:schemeClr val="bg1"/>
                </a:solidFill>
              </a:rPr>
              <a:t>a solid </a:t>
            </a:r>
            <a:r>
              <a:rPr lang="en-US" sz="2400" dirty="0" err="1">
                <a:solidFill>
                  <a:schemeClr val="bg1"/>
                </a:solidFill>
              </a:rPr>
              <a:t>protoplanetary</a:t>
            </a:r>
            <a:r>
              <a:rPr lang="en-US" sz="2400" dirty="0">
                <a:solidFill>
                  <a:schemeClr val="bg1"/>
                </a:solidFill>
              </a:rPr>
              <a:t> core. Previous studies have found that there exists a "critical core </a:t>
            </a:r>
            <a:r>
              <a:rPr lang="en-US" sz="2400" dirty="0" smtClean="0">
                <a:solidFill>
                  <a:schemeClr val="bg1"/>
                </a:solidFill>
              </a:rPr>
              <a:t>mass” past which hydrostatic </a:t>
            </a:r>
            <a:r>
              <a:rPr lang="en-US" sz="2400" dirty="0">
                <a:solidFill>
                  <a:schemeClr val="bg1"/>
                </a:solidFill>
              </a:rPr>
              <a:t>solutions can no longer be found and unstable atmosphere </a:t>
            </a:r>
            <a:r>
              <a:rPr lang="en-US" sz="2400" dirty="0" smtClean="0">
                <a:solidFill>
                  <a:schemeClr val="bg1"/>
                </a:solidFill>
              </a:rPr>
              <a:t>collapse occurs</a:t>
            </a:r>
            <a:r>
              <a:rPr lang="en-US" sz="2400" dirty="0">
                <a:solidFill>
                  <a:schemeClr val="bg1"/>
                </a:solidFill>
              </a:rPr>
              <a:t>. In standard calculations of the critical core mass, </a:t>
            </a:r>
            <a:r>
              <a:rPr lang="en-US" sz="2400" dirty="0" err="1">
                <a:solidFill>
                  <a:schemeClr val="bg1"/>
                </a:solidFill>
              </a:rPr>
              <a:t>planetesimal</a:t>
            </a:r>
            <a:r>
              <a:rPr lang="en-US" sz="2400" dirty="0">
                <a:solidFill>
                  <a:schemeClr val="bg1"/>
                </a:solidFill>
              </a:rPr>
              <a:t> accretion </a:t>
            </a:r>
            <a:r>
              <a:rPr lang="en-US" sz="2400" dirty="0" smtClean="0">
                <a:solidFill>
                  <a:schemeClr val="bg1"/>
                </a:solidFill>
              </a:rPr>
              <a:t>deposits enough </a:t>
            </a:r>
            <a:r>
              <a:rPr lang="en-US" sz="2400" dirty="0">
                <a:solidFill>
                  <a:schemeClr val="bg1"/>
                </a:solidFill>
              </a:rPr>
              <a:t>heat to alter the luminosity of the atmosphere, increasing the core mass required </a:t>
            </a:r>
            <a:r>
              <a:rPr lang="en-US" sz="2400" dirty="0" smtClean="0">
                <a:solidFill>
                  <a:schemeClr val="bg1"/>
                </a:solidFill>
              </a:rPr>
              <a:t>for the </a:t>
            </a:r>
            <a:r>
              <a:rPr lang="en-US" sz="2400" dirty="0">
                <a:solidFill>
                  <a:schemeClr val="bg1"/>
                </a:solidFill>
              </a:rPr>
              <a:t>atmosphere to collapse. In this study we consider the extreme case in which </a:t>
            </a:r>
            <a:r>
              <a:rPr lang="en-US" sz="2400" dirty="0" err="1" smtClean="0">
                <a:solidFill>
                  <a:schemeClr val="bg1"/>
                </a:solidFill>
              </a:rPr>
              <a:t>planetesimal</a:t>
            </a:r>
            <a:r>
              <a:rPr lang="en-US" sz="2400" dirty="0">
                <a:solidFill>
                  <a:schemeClr val="bg1"/>
                </a:solidFill>
              </a:rPr>
              <a:t> </a:t>
            </a:r>
            <a:r>
              <a:rPr lang="en-US" sz="2400" dirty="0" smtClean="0">
                <a:solidFill>
                  <a:schemeClr val="bg1"/>
                </a:solidFill>
              </a:rPr>
              <a:t>accretion </a:t>
            </a:r>
            <a:r>
              <a:rPr lang="en-US" sz="2400" dirty="0">
                <a:solidFill>
                  <a:schemeClr val="bg1"/>
                </a:solidFill>
              </a:rPr>
              <a:t>is negligible and Kelvin-Helmholtz contraction dominates the luminosity evolution </a:t>
            </a:r>
            <a:r>
              <a:rPr lang="en-US" sz="2400" dirty="0" smtClean="0">
                <a:solidFill>
                  <a:schemeClr val="bg1"/>
                </a:solidFill>
              </a:rPr>
              <a:t>of the </a:t>
            </a:r>
            <a:r>
              <a:rPr lang="en-US" sz="2400" dirty="0">
                <a:solidFill>
                  <a:schemeClr val="bg1"/>
                </a:solidFill>
              </a:rPr>
              <a:t>planet. We develop a two-layer atmosphere model with an inner convective region and </a:t>
            </a:r>
            <a:r>
              <a:rPr lang="en-US" sz="2400" dirty="0" smtClean="0">
                <a:solidFill>
                  <a:schemeClr val="bg1"/>
                </a:solidFill>
              </a:rPr>
              <a:t>an outer </a:t>
            </a:r>
            <a:r>
              <a:rPr lang="en-US" sz="2400" dirty="0" err="1">
                <a:solidFill>
                  <a:schemeClr val="bg1"/>
                </a:solidFill>
              </a:rPr>
              <a:t>radiative</a:t>
            </a:r>
            <a:r>
              <a:rPr lang="en-US" sz="2400" dirty="0">
                <a:solidFill>
                  <a:schemeClr val="bg1"/>
                </a:solidFill>
              </a:rPr>
              <a:t> zone that matches onto </a:t>
            </a:r>
            <a:r>
              <a:rPr lang="en-US" sz="2400" dirty="0" smtClean="0">
                <a:solidFill>
                  <a:schemeClr val="bg1"/>
                </a:solidFill>
              </a:rPr>
              <a:t>the </a:t>
            </a:r>
            <a:r>
              <a:rPr lang="en-US" sz="2400" dirty="0" err="1" smtClean="0">
                <a:solidFill>
                  <a:schemeClr val="bg1"/>
                </a:solidFill>
              </a:rPr>
              <a:t>protoplanetary</a:t>
            </a:r>
            <a:r>
              <a:rPr lang="en-US" sz="2400" dirty="0" smtClean="0">
                <a:solidFill>
                  <a:schemeClr val="bg1"/>
                </a:solidFill>
              </a:rPr>
              <a:t> </a:t>
            </a:r>
            <a:r>
              <a:rPr lang="en-US" sz="2400" dirty="0">
                <a:solidFill>
                  <a:schemeClr val="bg1"/>
                </a:solidFill>
              </a:rPr>
              <a:t>disk, and we determine </a:t>
            </a:r>
            <a:r>
              <a:rPr lang="en-US" sz="2400" dirty="0" smtClean="0">
                <a:solidFill>
                  <a:schemeClr val="bg1"/>
                </a:solidFill>
              </a:rPr>
              <a:t>the minimum </a:t>
            </a:r>
            <a:r>
              <a:rPr lang="en-US" sz="2400" dirty="0">
                <a:solidFill>
                  <a:schemeClr val="bg1"/>
                </a:solidFill>
              </a:rPr>
              <a:t>core mass for a giant planet to form within the typical disk life timescale for a </a:t>
            </a:r>
            <a:r>
              <a:rPr lang="en-US" sz="2400" dirty="0" smtClean="0">
                <a:solidFill>
                  <a:schemeClr val="bg1"/>
                </a:solidFill>
              </a:rPr>
              <a:t>variety of </a:t>
            </a:r>
            <a:r>
              <a:rPr lang="en-US" sz="2400" dirty="0">
                <a:solidFill>
                  <a:schemeClr val="bg1"/>
                </a:solidFill>
              </a:rPr>
              <a:t>disk conditions. Our results are lower than results for large </a:t>
            </a:r>
            <a:r>
              <a:rPr lang="en-US" sz="2400" dirty="0" err="1">
                <a:solidFill>
                  <a:schemeClr val="bg1"/>
                </a:solidFill>
              </a:rPr>
              <a:t>planetesimal</a:t>
            </a:r>
            <a:r>
              <a:rPr lang="en-US" sz="2400" dirty="0">
                <a:solidFill>
                  <a:schemeClr val="bg1"/>
                </a:solidFill>
              </a:rPr>
              <a:t> accretion </a:t>
            </a:r>
            <a:r>
              <a:rPr lang="en-US" sz="2400" dirty="0" smtClean="0">
                <a:solidFill>
                  <a:schemeClr val="bg1"/>
                </a:solidFill>
              </a:rPr>
              <a:t>rates. We </a:t>
            </a:r>
            <a:r>
              <a:rPr lang="en-US" sz="2400" dirty="0">
                <a:solidFill>
                  <a:schemeClr val="bg1"/>
                </a:solidFill>
              </a:rPr>
              <a:t>find that the absolute minimum core mass required to nucleate atmosphere </a:t>
            </a:r>
            <a:r>
              <a:rPr lang="en-US" sz="2400" dirty="0" smtClean="0">
                <a:solidFill>
                  <a:schemeClr val="bg1"/>
                </a:solidFill>
              </a:rPr>
              <a:t>collapse within </a:t>
            </a:r>
            <a:r>
              <a:rPr lang="en-US" sz="2400" dirty="0">
                <a:solidFill>
                  <a:schemeClr val="bg1"/>
                </a:solidFill>
              </a:rPr>
              <a:t>the disk lifetime is smaller for planets forming further away from their host stars.</a:t>
            </a:r>
            <a:endParaRPr lang="en-US" sz="2400" b="1" i="1" dirty="0">
              <a:solidFill>
                <a:schemeClr val="bg1"/>
              </a:solidFill>
            </a:endParaRPr>
          </a:p>
        </p:txBody>
      </p:sp>
      <p:sp>
        <p:nvSpPr>
          <p:cNvPr id="1068" name="TextBox 79"/>
          <p:cNvSpPr txBox="1">
            <a:spLocks noChangeArrowheads="1"/>
          </p:cNvSpPr>
          <p:nvPr/>
        </p:nvSpPr>
        <p:spPr bwMode="auto">
          <a:xfrm>
            <a:off x="8888413" y="41441688"/>
            <a:ext cx="15011400" cy="461962"/>
          </a:xfrm>
          <a:prstGeom prst="rect">
            <a:avLst/>
          </a:prstGeom>
          <a:noFill/>
          <a:ln w="9525">
            <a:noFill/>
            <a:miter lim="800000"/>
            <a:headEnd/>
            <a:tailEnd/>
          </a:ln>
        </p:spPr>
        <p:txBody>
          <a:bodyPr>
            <a:spAutoFit/>
          </a:bodyPr>
          <a:lstStyle/>
          <a:p>
            <a:pPr algn="ctr"/>
            <a:r>
              <a:rPr lang="en-US" sz="2400" b="1" i="1" dirty="0">
                <a:solidFill>
                  <a:srgbClr val="FF0000"/>
                </a:solidFill>
                <a:latin typeface="Calibri" pitchFamily="34" charset="0"/>
              </a:rPr>
              <a:t>For more information please contact </a:t>
            </a:r>
            <a:r>
              <a:rPr lang="en-US" sz="2400" b="1" i="1" dirty="0" err="1" smtClean="0">
                <a:solidFill>
                  <a:srgbClr val="3366FF"/>
                </a:solidFill>
                <a:latin typeface="Calibri" pitchFamily="34" charset="0"/>
              </a:rPr>
              <a:t>apiso@cfa.harvard.edu</a:t>
            </a:r>
            <a:r>
              <a:rPr lang="en-US" sz="2400" b="1" i="1" dirty="0" smtClean="0">
                <a:solidFill>
                  <a:srgbClr val="3366FF"/>
                </a:solidFill>
                <a:latin typeface="Calibri" pitchFamily="34" charset="0"/>
              </a:rPr>
              <a:t> </a:t>
            </a:r>
            <a:endParaRPr lang="en-US" sz="2400" b="1" i="1" dirty="0">
              <a:solidFill>
                <a:srgbClr val="3366FF"/>
              </a:solidFill>
              <a:latin typeface="Calibri" pitchFamily="34" charset="0"/>
            </a:endParaRPr>
          </a:p>
        </p:txBody>
      </p:sp>
      <p:sp>
        <p:nvSpPr>
          <p:cNvPr id="7" name="Rectangle 6"/>
          <p:cNvSpPr/>
          <p:nvPr/>
        </p:nvSpPr>
        <p:spPr>
          <a:xfrm>
            <a:off x="1116013" y="979488"/>
            <a:ext cx="28117800" cy="40995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175882" fontAlgn="auto">
              <a:spcBef>
                <a:spcPts val="0"/>
              </a:spcBef>
              <a:spcAft>
                <a:spcPts val="0"/>
              </a:spcAft>
              <a:defRPr/>
            </a:pPr>
            <a:endParaRPr lang="en-US"/>
          </a:p>
        </p:txBody>
      </p:sp>
      <p:grpSp>
        <p:nvGrpSpPr>
          <p:cNvPr id="105" name="Group 104"/>
          <p:cNvGrpSpPr/>
          <p:nvPr/>
        </p:nvGrpSpPr>
        <p:grpSpPr>
          <a:xfrm>
            <a:off x="1193006" y="19192081"/>
            <a:ext cx="27889200" cy="2514600"/>
            <a:chOff x="1269206" y="23230681"/>
            <a:chExt cx="27965819" cy="2286000"/>
          </a:xfrm>
        </p:grpSpPr>
        <p:sp>
          <p:nvSpPr>
            <p:cNvPr id="72" name="Rounded Rectangle 71"/>
            <p:cNvSpPr/>
            <p:nvPr/>
          </p:nvSpPr>
          <p:spPr>
            <a:xfrm>
              <a:off x="1269206" y="23230681"/>
              <a:ext cx="27965819" cy="2286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p:cNvSpPr txBox="1"/>
            <p:nvPr/>
          </p:nvSpPr>
          <p:spPr>
            <a:xfrm>
              <a:off x="12013406" y="23230681"/>
              <a:ext cx="6781800" cy="707886"/>
            </a:xfrm>
            <a:prstGeom prst="rect">
              <a:avLst/>
            </a:prstGeom>
            <a:noFill/>
          </p:spPr>
          <p:txBody>
            <a:bodyPr wrap="square" rtlCol="0">
              <a:spAutoFit/>
            </a:bodyPr>
            <a:lstStyle/>
            <a:p>
              <a:r>
                <a:rPr lang="en-US" sz="4000" b="1" i="1" dirty="0" smtClean="0">
                  <a:solidFill>
                    <a:schemeClr val="bg1"/>
                  </a:solidFill>
                </a:rPr>
                <a:t>NUMERICAL METHOD</a:t>
              </a:r>
              <a:endParaRPr lang="en-US" sz="4000" b="1" i="1" dirty="0">
                <a:solidFill>
                  <a:schemeClr val="bg1"/>
                </a:solidFill>
              </a:endParaRPr>
            </a:p>
          </p:txBody>
        </p:sp>
        <p:sp>
          <p:nvSpPr>
            <p:cNvPr id="76" name="TextBox 75"/>
            <p:cNvSpPr txBox="1"/>
            <p:nvPr/>
          </p:nvSpPr>
          <p:spPr>
            <a:xfrm>
              <a:off x="1574006" y="23916485"/>
              <a:ext cx="27279600" cy="461665"/>
            </a:xfrm>
            <a:prstGeom prst="rect">
              <a:avLst/>
            </a:prstGeom>
            <a:noFill/>
          </p:spPr>
          <p:txBody>
            <a:bodyPr wrap="square" rtlCol="0">
              <a:spAutoFit/>
            </a:bodyPr>
            <a:lstStyle/>
            <a:p>
              <a:endParaRPr lang="en-US" sz="2400" dirty="0">
                <a:solidFill>
                  <a:schemeClr val="bg1"/>
                </a:solidFill>
              </a:endParaRPr>
            </a:p>
          </p:txBody>
        </p:sp>
      </p:grpSp>
      <p:grpSp>
        <p:nvGrpSpPr>
          <p:cNvPr id="115" name="Group 114"/>
          <p:cNvGrpSpPr/>
          <p:nvPr/>
        </p:nvGrpSpPr>
        <p:grpSpPr>
          <a:xfrm>
            <a:off x="1193006" y="8447881"/>
            <a:ext cx="27889200" cy="12972034"/>
            <a:chOff x="1193006" y="9133681"/>
            <a:chExt cx="27889200" cy="12972034"/>
          </a:xfrm>
        </p:grpSpPr>
        <p:grpSp>
          <p:nvGrpSpPr>
            <p:cNvPr id="112" name="Group 111"/>
            <p:cNvGrpSpPr/>
            <p:nvPr/>
          </p:nvGrpSpPr>
          <p:grpSpPr>
            <a:xfrm>
              <a:off x="1193006" y="9133681"/>
              <a:ext cx="13639800" cy="12972034"/>
              <a:chOff x="1193006" y="9133681"/>
              <a:chExt cx="13639800" cy="12972034"/>
            </a:xfrm>
          </p:grpSpPr>
          <p:sp>
            <p:nvSpPr>
              <p:cNvPr id="60" name="Rounded Rectangle 59"/>
              <p:cNvSpPr/>
              <p:nvPr/>
            </p:nvSpPr>
            <p:spPr>
              <a:xfrm>
                <a:off x="1193006" y="9133681"/>
                <a:ext cx="13639800" cy="10668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1802606" y="9209881"/>
                <a:ext cx="12725400" cy="12895834"/>
              </a:xfrm>
              <a:prstGeom prst="rect">
                <a:avLst/>
              </a:prstGeom>
              <a:noFill/>
            </p:spPr>
            <p:txBody>
              <a:bodyPr wrap="square" rtlCol="0">
                <a:spAutoFit/>
              </a:bodyPr>
              <a:lstStyle/>
              <a:p>
                <a:pPr algn="ctr"/>
                <a:r>
                  <a:rPr lang="en-US" sz="4000" b="1" i="1" dirty="0" smtClean="0">
                    <a:solidFill>
                      <a:schemeClr val="bg1"/>
                    </a:solidFill>
                  </a:rPr>
                  <a:t>TWO-LAYER ATMOSPHERE MODEL</a:t>
                </a:r>
              </a:p>
              <a:p>
                <a:pPr algn="just">
                  <a:buFont typeface="Arial" pitchFamily="34" charset="0"/>
                  <a:buChar char="•"/>
                </a:pPr>
                <a:endParaRPr lang="en-US" sz="2400" dirty="0">
                  <a:solidFill>
                    <a:schemeClr val="bg1"/>
                  </a:solidFill>
                </a:endParaRPr>
              </a:p>
              <a:p>
                <a:pPr algn="just">
                  <a:buFont typeface="Arial" pitchFamily="34" charset="0"/>
                  <a:buChar char="•"/>
                </a:pPr>
                <a:r>
                  <a:rPr lang="en-US" sz="2400" dirty="0">
                    <a:solidFill>
                      <a:schemeClr val="bg1"/>
                    </a:solidFill>
                  </a:rPr>
                  <a:t>T</a:t>
                </a:r>
                <a:r>
                  <a:rPr lang="en-US" sz="2400" dirty="0" smtClean="0">
                    <a:solidFill>
                      <a:schemeClr val="bg1"/>
                    </a:solidFill>
                  </a:rPr>
                  <a:t>wo-layer atmosphere model, consisting of an inner convective region and an outer </a:t>
                </a:r>
                <a:r>
                  <a:rPr lang="en-US" sz="2400" dirty="0" err="1" smtClean="0">
                    <a:solidFill>
                      <a:schemeClr val="bg1"/>
                    </a:solidFill>
                  </a:rPr>
                  <a:t>radiative</a:t>
                </a:r>
                <a:r>
                  <a:rPr lang="en-US" sz="2400" dirty="0" smtClean="0">
                    <a:solidFill>
                      <a:schemeClr val="bg1"/>
                    </a:solidFill>
                  </a:rPr>
                  <a:t> region that matches onto the disk.</a:t>
                </a:r>
              </a:p>
              <a:p>
                <a:pPr algn="just">
                  <a:buFont typeface="Arial" pitchFamily="34" charset="0"/>
                  <a:buChar char="•"/>
                </a:pPr>
                <a:r>
                  <a:rPr lang="en-US" sz="2400" dirty="0" smtClean="0">
                    <a:solidFill>
                      <a:schemeClr val="bg1"/>
                    </a:solidFill>
                  </a:rPr>
                  <a:t>Assumes that the </a:t>
                </a:r>
                <a:r>
                  <a:rPr lang="en-US" sz="2400" dirty="0" err="1" smtClean="0">
                    <a:solidFill>
                      <a:schemeClr val="bg1"/>
                    </a:solidFill>
                  </a:rPr>
                  <a:t>protoplanetary</a:t>
                </a:r>
                <a:r>
                  <a:rPr lang="en-US" sz="2400" dirty="0" smtClean="0">
                    <a:solidFill>
                      <a:schemeClr val="bg1"/>
                    </a:solidFill>
                  </a:rPr>
                  <a:t> core no longer accretes </a:t>
                </a:r>
                <a:r>
                  <a:rPr lang="en-US" sz="2400" dirty="0" err="1" smtClean="0">
                    <a:solidFill>
                      <a:schemeClr val="bg1"/>
                    </a:solidFill>
                  </a:rPr>
                  <a:t>planetesimals</a:t>
                </a:r>
                <a:r>
                  <a:rPr lang="en-US" sz="2400" dirty="0" smtClean="0">
                    <a:solidFill>
                      <a:schemeClr val="bg1"/>
                    </a:solidFill>
                  </a:rPr>
                  <a:t> and remains at constant mass.</a:t>
                </a:r>
              </a:p>
              <a:p>
                <a:pPr algn="just">
                  <a:buFont typeface="Arial" pitchFamily="34" charset="0"/>
                  <a:buChar char="•"/>
                </a:pPr>
                <a:r>
                  <a:rPr lang="en-US" sz="2400" dirty="0" smtClean="0">
                    <a:solidFill>
                      <a:schemeClr val="bg1"/>
                    </a:solidFill>
                  </a:rPr>
                  <a:t>The atmosphere is considered to be in hydrostatic equilibrium.</a:t>
                </a:r>
              </a:p>
              <a:p>
                <a:pPr algn="just">
                  <a:buFont typeface="Arial" pitchFamily="34" charset="0"/>
                  <a:buChar char="•"/>
                </a:pPr>
                <a:r>
                  <a:rPr lang="en-US" sz="2400" dirty="0" smtClean="0">
                    <a:solidFill>
                      <a:schemeClr val="bg1"/>
                    </a:solidFill>
                  </a:rPr>
                  <a:t>Under these conditions, the structure of the atmosphere is determined by the following equations:</a:t>
                </a: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r>
                  <a:rPr lang="en-US" sz="2400" dirty="0" smtClean="0">
                    <a:solidFill>
                      <a:schemeClr val="bg1"/>
                    </a:solidFill>
                  </a:rPr>
                  <a:t>The luminosity is assumed to be constant throughout the </a:t>
                </a:r>
                <a:r>
                  <a:rPr lang="en-US" sz="2400" dirty="0" err="1" smtClean="0">
                    <a:solidFill>
                      <a:schemeClr val="bg1"/>
                    </a:solidFill>
                  </a:rPr>
                  <a:t>radiative</a:t>
                </a:r>
                <a:r>
                  <a:rPr lang="en-US" sz="2400" dirty="0" smtClean="0">
                    <a:solidFill>
                      <a:schemeClr val="bg1"/>
                    </a:solidFill>
                  </a:rPr>
                  <a:t> region of the atmosphere: </a:t>
                </a:r>
                <a:r>
                  <a:rPr lang="en-US" sz="2400" i="1" dirty="0" err="1" smtClean="0">
                    <a:solidFill>
                      <a:schemeClr val="bg1"/>
                    </a:solidFill>
                  </a:rPr>
                  <a:t>ε</a:t>
                </a:r>
                <a:r>
                  <a:rPr lang="en-US" sz="2400" i="1" baseline="-25000" dirty="0" err="1" smtClean="0">
                    <a:solidFill>
                      <a:schemeClr val="bg1"/>
                    </a:solidFill>
                  </a:rPr>
                  <a:t>g</a:t>
                </a:r>
                <a:r>
                  <a:rPr lang="en-US" sz="2400" i="1" dirty="0" smtClean="0">
                    <a:solidFill>
                      <a:schemeClr val="bg1"/>
                    </a:solidFill>
                  </a:rPr>
                  <a:t> = -T </a:t>
                </a:r>
                <a:r>
                  <a:rPr lang="en-US" sz="2400" i="1" dirty="0" err="1" smtClean="0">
                    <a:solidFill>
                      <a:schemeClr val="bg1"/>
                    </a:solidFill>
                  </a:rPr>
                  <a:t>dS</a:t>
                </a:r>
                <a:r>
                  <a:rPr lang="en-US" sz="2400" i="1" dirty="0" smtClean="0">
                    <a:solidFill>
                      <a:schemeClr val="bg1"/>
                    </a:solidFill>
                  </a:rPr>
                  <a:t>/</a:t>
                </a:r>
                <a:r>
                  <a:rPr lang="en-US" sz="2400" i="1" dirty="0" err="1" smtClean="0">
                    <a:solidFill>
                      <a:schemeClr val="bg1"/>
                    </a:solidFill>
                  </a:rPr>
                  <a:t>dt</a:t>
                </a:r>
                <a:r>
                  <a:rPr lang="en-US" sz="2400" i="1" dirty="0" smtClean="0">
                    <a:solidFill>
                      <a:schemeClr val="bg1"/>
                    </a:solidFill>
                  </a:rPr>
                  <a:t> = 0</a:t>
                </a:r>
              </a:p>
              <a:p>
                <a:pPr algn="just">
                  <a:buFont typeface="Arial" pitchFamily="34" charset="0"/>
                  <a:buChar char="•"/>
                </a:pPr>
                <a:r>
                  <a:rPr lang="en-US" sz="2400" dirty="0" smtClean="0">
                    <a:solidFill>
                      <a:schemeClr val="bg1"/>
                    </a:solidFill>
                  </a:rPr>
                  <a:t>Boundary conditions: we assume the atmosphere extends out to the boundary of the Hill sphere (beyond which material is gravitationally unbound from the planet), where it matches smoothly on to the disk:  </a:t>
                </a:r>
                <a:r>
                  <a:rPr lang="en-US" sz="2400" i="1" dirty="0" smtClean="0">
                    <a:solidFill>
                      <a:schemeClr val="bg1"/>
                    </a:solidFill>
                  </a:rPr>
                  <a:t>T(R</a:t>
                </a:r>
                <a:r>
                  <a:rPr lang="en-US" sz="2400" i="1" baseline="-25000" dirty="0" smtClean="0">
                    <a:solidFill>
                      <a:schemeClr val="bg1"/>
                    </a:solidFill>
                  </a:rPr>
                  <a:t>H</a:t>
                </a:r>
                <a:r>
                  <a:rPr lang="en-US" sz="2400" i="1" dirty="0" smtClean="0">
                    <a:solidFill>
                      <a:schemeClr val="bg1"/>
                    </a:solidFill>
                  </a:rPr>
                  <a:t>)=T</a:t>
                </a:r>
                <a:r>
                  <a:rPr lang="en-US" sz="2400" i="1" baseline="-25000" dirty="0" smtClean="0">
                    <a:solidFill>
                      <a:schemeClr val="bg1"/>
                    </a:solidFill>
                  </a:rPr>
                  <a:t>d</a:t>
                </a:r>
                <a:r>
                  <a:rPr lang="en-US" sz="2400" i="1" dirty="0" smtClean="0">
                    <a:solidFill>
                      <a:schemeClr val="bg1"/>
                    </a:solidFill>
                  </a:rPr>
                  <a:t>, P(R</a:t>
                </a:r>
                <a:r>
                  <a:rPr lang="en-US" sz="2400" i="1" baseline="-25000" dirty="0" smtClean="0">
                    <a:solidFill>
                      <a:schemeClr val="bg1"/>
                    </a:solidFill>
                  </a:rPr>
                  <a:t>H</a:t>
                </a:r>
                <a:r>
                  <a:rPr lang="en-US" sz="2400" i="1" dirty="0" smtClean="0">
                    <a:solidFill>
                      <a:schemeClr val="bg1"/>
                    </a:solidFill>
                  </a:rPr>
                  <a:t>)=P</a:t>
                </a:r>
                <a:r>
                  <a:rPr lang="en-US" sz="2400" i="1" baseline="-25000" dirty="0" smtClean="0">
                    <a:solidFill>
                      <a:schemeClr val="bg1"/>
                    </a:solidFill>
                  </a:rPr>
                  <a:t>d.</a:t>
                </a:r>
                <a:r>
                  <a:rPr lang="en-US" sz="2400" i="1" dirty="0" smtClean="0">
                    <a:solidFill>
                      <a:schemeClr val="bg1"/>
                    </a:solidFill>
                  </a:rPr>
                  <a:t>  </a:t>
                </a:r>
                <a:endParaRPr lang="en-US" sz="2400" i="1" dirty="0">
                  <a:solidFill>
                    <a:schemeClr val="bg1"/>
                  </a:solidFill>
                </a:endParaRPr>
              </a:p>
              <a:p>
                <a:pPr algn="just">
                  <a:buFont typeface="Arial" pitchFamily="34" charset="0"/>
                  <a:buChar char="•"/>
                </a:pPr>
                <a:r>
                  <a:rPr lang="en-US" sz="2400" dirty="0" smtClean="0">
                    <a:solidFill>
                      <a:schemeClr val="bg1"/>
                    </a:solidFill>
                  </a:rPr>
                  <a:t>Disk model: minimum mass, passively irradiated (Chiang &amp; </a:t>
                </a:r>
                <a:r>
                  <a:rPr lang="en-US" sz="2400" dirty="0" err="1" smtClean="0">
                    <a:solidFill>
                      <a:schemeClr val="bg1"/>
                    </a:solidFill>
                  </a:rPr>
                  <a:t>Youdin</a:t>
                </a:r>
                <a:r>
                  <a:rPr lang="en-US" sz="2400" dirty="0" smtClean="0">
                    <a:solidFill>
                      <a:schemeClr val="bg1"/>
                    </a:solidFill>
                  </a:rPr>
                  <a:t> 2010).</a:t>
                </a:r>
              </a:p>
              <a:p>
                <a:pPr algn="just">
                  <a:buFont typeface="Arial" pitchFamily="34" charset="0"/>
                  <a:buChar char="•"/>
                </a:pPr>
                <a:r>
                  <a:rPr lang="en-US" sz="2400" dirty="0" smtClean="0">
                    <a:solidFill>
                      <a:schemeClr val="bg1"/>
                    </a:solidFill>
                  </a:rPr>
                  <a:t>Opacity: dust power law opacity </a:t>
                </a:r>
                <a:r>
                  <a:rPr lang="en-US" sz="2400" i="1" dirty="0" err="1" smtClean="0">
                    <a:solidFill>
                      <a:schemeClr val="bg1"/>
                    </a:solidFill>
                  </a:rPr>
                  <a:t>κ</a:t>
                </a:r>
                <a:r>
                  <a:rPr lang="en-US" sz="2400" i="1" dirty="0" smtClean="0">
                    <a:solidFill>
                      <a:schemeClr val="bg1"/>
                    </a:solidFill>
                  </a:rPr>
                  <a:t>=κ</a:t>
                </a:r>
                <a:r>
                  <a:rPr lang="en-US" sz="2400" i="1" baseline="-25000" dirty="0" smtClean="0">
                    <a:solidFill>
                      <a:schemeClr val="bg1"/>
                    </a:solidFill>
                  </a:rPr>
                  <a:t>0</a:t>
                </a:r>
                <a:r>
                  <a:rPr lang="en-US" sz="2400" i="1" dirty="0" smtClean="0">
                    <a:solidFill>
                      <a:schemeClr val="bg1"/>
                    </a:solidFill>
                  </a:rPr>
                  <a:t> (T/T</a:t>
                </a:r>
                <a:r>
                  <a:rPr lang="en-US" sz="2400" i="1" baseline="-25000" dirty="0" smtClean="0">
                    <a:solidFill>
                      <a:schemeClr val="bg1"/>
                    </a:solidFill>
                  </a:rPr>
                  <a:t>d</a:t>
                </a:r>
                <a:r>
                  <a:rPr lang="en-US" sz="2400" i="1" dirty="0" smtClean="0">
                    <a:solidFill>
                      <a:schemeClr val="bg1"/>
                    </a:solidFill>
                  </a:rPr>
                  <a:t>)</a:t>
                </a:r>
                <a:r>
                  <a:rPr lang="en-US" sz="2400" i="1" baseline="30000" dirty="0" smtClean="0">
                    <a:solidFill>
                      <a:schemeClr val="bg1"/>
                    </a:solidFill>
                  </a:rPr>
                  <a:t>β</a:t>
                </a:r>
                <a:r>
                  <a:rPr lang="en-US" sz="2400" i="1" dirty="0" smtClean="0">
                    <a:solidFill>
                      <a:schemeClr val="bg1"/>
                    </a:solidFill>
                  </a:rPr>
                  <a:t> (P/</a:t>
                </a:r>
                <a:r>
                  <a:rPr lang="en-US" sz="2400" i="1" dirty="0" err="1" smtClean="0">
                    <a:solidFill>
                      <a:schemeClr val="bg1"/>
                    </a:solidFill>
                  </a:rPr>
                  <a:t>P</a:t>
                </a:r>
                <a:r>
                  <a:rPr lang="en-US" sz="2400" i="1" baseline="-25000" dirty="0" err="1" smtClean="0">
                    <a:solidFill>
                      <a:schemeClr val="bg1"/>
                    </a:solidFill>
                  </a:rPr>
                  <a:t>d</a:t>
                </a:r>
                <a:r>
                  <a:rPr lang="en-US" sz="2400" i="1" dirty="0" smtClean="0">
                    <a:solidFill>
                      <a:schemeClr val="bg1"/>
                    </a:solidFill>
                  </a:rPr>
                  <a:t>)</a:t>
                </a:r>
                <a:r>
                  <a:rPr lang="en-US" sz="2400" i="1" baseline="30000" dirty="0" smtClean="0">
                    <a:solidFill>
                      <a:schemeClr val="bg1"/>
                    </a:solidFill>
                  </a:rPr>
                  <a:t>α</a:t>
                </a:r>
                <a:r>
                  <a:rPr lang="en-US" sz="2400" dirty="0" smtClean="0">
                    <a:solidFill>
                      <a:schemeClr val="bg1"/>
                    </a:solidFill>
                  </a:rPr>
                  <a:t>, </a:t>
                </a:r>
                <a:r>
                  <a:rPr lang="en-US" sz="2400" i="1" dirty="0" smtClean="0">
                    <a:solidFill>
                      <a:schemeClr val="bg1"/>
                    </a:solidFill>
                  </a:rPr>
                  <a:t>α=0, β~2</a:t>
                </a:r>
              </a:p>
              <a:p>
                <a:pPr algn="just">
                  <a:buFont typeface="Arial" pitchFamily="34" charset="0"/>
                  <a:buChar char="•"/>
                </a:pPr>
                <a:endParaRPr lang="en-US" sz="2400" i="1" dirty="0">
                  <a:solidFill>
                    <a:schemeClr val="bg1"/>
                  </a:solidFill>
                </a:endParaRPr>
              </a:p>
              <a:p>
                <a:pPr algn="just">
                  <a:buFont typeface="Arial" pitchFamily="34" charset="0"/>
                  <a:buChar char="•"/>
                </a:pPr>
                <a:endParaRPr lang="en-US" sz="2400" dirty="0" smtClean="0">
                  <a:solidFill>
                    <a:schemeClr val="bg1"/>
                  </a:solidFill>
                </a:endParaRPr>
              </a:p>
              <a:p>
                <a:pPr algn="just"/>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p:txBody>
          </p:sp>
          <p:graphicFrame>
            <p:nvGraphicFramePr>
              <p:cNvPr id="1079" name="Object 55"/>
              <p:cNvGraphicFramePr>
                <a:graphicFrameLocks noChangeAspect="1"/>
              </p:cNvGraphicFramePr>
              <p:nvPr>
                <p:extLst>
                  <p:ext uri="{D42A27DB-BD31-4B8C-83A1-F6EECF244321}">
                    <p14:modId xmlns:p14="http://schemas.microsoft.com/office/powerpoint/2010/main" val="3550508869"/>
                  </p:ext>
                </p:extLst>
              </p:nvPr>
            </p:nvGraphicFramePr>
            <p:xfrm>
              <a:off x="4849813" y="12653963"/>
              <a:ext cx="6015037" cy="4108450"/>
            </p:xfrm>
            <a:graphic>
              <a:graphicData uri="http://schemas.openxmlformats.org/presentationml/2006/ole">
                <mc:AlternateContent xmlns:mc="http://schemas.openxmlformats.org/markup-compatibility/2006">
                  <mc:Choice xmlns:v="urn:schemas-microsoft-com:vml" Requires="v">
                    <p:oleObj spid="_x0000_s1609" name="Equation" r:id="rId4" imgW="1879600" imgH="1282700" progId="Equation.3">
                      <p:embed/>
                    </p:oleObj>
                  </mc:Choice>
                  <mc:Fallback>
                    <p:oleObj name="Equation" r:id="rId4" imgW="1879600" imgH="1282700" progId="Equation.3">
                      <p:embed/>
                      <p:pic>
                        <p:nvPicPr>
                          <p:cNvPr id="0" name="Picture 55"/>
                          <p:cNvPicPr>
                            <a:picLocks noChangeAspect="1" noChangeArrowheads="1"/>
                          </p:cNvPicPr>
                          <p:nvPr/>
                        </p:nvPicPr>
                        <p:blipFill>
                          <a:blip r:embed="rId5"/>
                          <a:srcRect/>
                          <a:stretch>
                            <a:fillRect/>
                          </a:stretch>
                        </p:blipFill>
                        <p:spPr bwMode="auto">
                          <a:xfrm>
                            <a:off x="4849813" y="12653963"/>
                            <a:ext cx="6015037" cy="4108450"/>
                          </a:xfrm>
                          <a:prstGeom prst="rect">
                            <a:avLst/>
                          </a:prstGeom>
                          <a:solidFill>
                            <a:srgbClr val="FF0000"/>
                          </a:solidFill>
                          <a:ln w="127000">
                            <a:solidFill>
                              <a:srgbClr val="0000FF"/>
                            </a:solidFill>
                            <a:miter lim="800000"/>
                            <a:headEnd/>
                            <a:tailEnd/>
                          </a:ln>
                        </p:spPr>
                      </p:pic>
                    </p:oleObj>
                  </mc:Fallback>
                </mc:AlternateContent>
              </a:graphicData>
            </a:graphic>
          </p:graphicFrame>
        </p:grpSp>
        <p:sp>
          <p:nvSpPr>
            <p:cNvPr id="67" name="Rounded Rectangle 66"/>
            <p:cNvSpPr/>
            <p:nvPr/>
          </p:nvSpPr>
          <p:spPr>
            <a:xfrm>
              <a:off x="14909006" y="15229681"/>
              <a:ext cx="14173200" cy="4572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1193006" y="22468681"/>
            <a:ext cx="13639800" cy="15468601"/>
            <a:chOff x="1347174" y="27037128"/>
            <a:chExt cx="13956319" cy="14252953"/>
          </a:xfrm>
        </p:grpSpPr>
        <p:sp>
          <p:nvSpPr>
            <p:cNvPr id="86" name="Rounded Rectangle 85"/>
            <p:cNvSpPr/>
            <p:nvPr/>
          </p:nvSpPr>
          <p:spPr>
            <a:xfrm>
              <a:off x="1347174" y="27037128"/>
              <a:ext cx="13956319" cy="14252953"/>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4777777" y="27107340"/>
              <a:ext cx="8915400" cy="655484"/>
            </a:xfrm>
            <a:prstGeom prst="rect">
              <a:avLst/>
            </a:prstGeom>
            <a:noFill/>
          </p:spPr>
          <p:txBody>
            <a:bodyPr wrap="square" rtlCol="0">
              <a:spAutoFit/>
            </a:bodyPr>
            <a:lstStyle/>
            <a:p>
              <a:r>
                <a:rPr lang="en-US" sz="4000" b="1" i="1" dirty="0" smtClean="0">
                  <a:solidFill>
                    <a:schemeClr val="bg1"/>
                  </a:solidFill>
                </a:rPr>
                <a:t>ATMOSPHERE PROFILES</a:t>
              </a:r>
              <a:endParaRPr lang="en-US" sz="4000" b="1" i="1" dirty="0">
                <a:solidFill>
                  <a:schemeClr val="bg1"/>
                </a:solidFill>
              </a:endParaRPr>
            </a:p>
          </p:txBody>
        </p:sp>
      </p:grpSp>
      <p:sp>
        <p:nvSpPr>
          <p:cNvPr id="101" name="Rounded Rectangle 100"/>
          <p:cNvSpPr/>
          <p:nvPr/>
        </p:nvSpPr>
        <p:spPr>
          <a:xfrm>
            <a:off x="14909006" y="22468681"/>
            <a:ext cx="14173200" cy="154686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a:off x="1193006" y="38013481"/>
            <a:ext cx="16306800" cy="3429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5917406" y="2580481"/>
            <a:ext cx="17068800" cy="228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flipH="1">
            <a:off x="15061406" y="14620081"/>
            <a:ext cx="13563600" cy="5878532"/>
          </a:xfrm>
          <a:prstGeom prst="rect">
            <a:avLst/>
          </a:prstGeom>
          <a:noFill/>
        </p:spPr>
        <p:txBody>
          <a:bodyPr wrap="square" rtlCol="0">
            <a:spAutoFit/>
          </a:bodyPr>
          <a:lstStyle/>
          <a:p>
            <a:pPr algn="ctr"/>
            <a:r>
              <a:rPr lang="en-US" sz="4000" b="1" i="1" dirty="0" smtClean="0">
                <a:solidFill>
                  <a:schemeClr val="bg1"/>
                </a:solidFill>
              </a:rPr>
              <a:t>        ENERGETICS AND COOLING MODEL</a:t>
            </a:r>
          </a:p>
          <a:p>
            <a:endParaRPr lang="en-US" sz="2400" dirty="0" smtClean="0">
              <a:solidFill>
                <a:schemeClr val="bg1"/>
              </a:solidFill>
            </a:endParaRPr>
          </a:p>
          <a:p>
            <a:pPr marL="342900" indent="-342900">
              <a:buFont typeface="Arial"/>
              <a:buChar char="•"/>
            </a:pPr>
            <a:r>
              <a:rPr lang="en-US" sz="2400" dirty="0">
                <a:solidFill>
                  <a:schemeClr val="bg1"/>
                </a:solidFill>
              </a:rPr>
              <a:t>In order to determine the time evolution of the atmosphere, we use a global cooling model for a </a:t>
            </a:r>
            <a:r>
              <a:rPr lang="en-US" sz="2400" dirty="0" err="1">
                <a:solidFill>
                  <a:schemeClr val="bg1"/>
                </a:solidFill>
              </a:rPr>
              <a:t>protoplanetary</a:t>
            </a:r>
            <a:r>
              <a:rPr lang="en-US" sz="2400" dirty="0">
                <a:solidFill>
                  <a:schemeClr val="bg1"/>
                </a:solidFill>
              </a:rPr>
              <a:t> atmosphere embedded in a gas disk:</a:t>
            </a:r>
          </a:p>
          <a:p>
            <a:pPr marL="342900" indent="-342900">
              <a:buFont typeface="Arial"/>
              <a:buChar char="•"/>
            </a:pPr>
            <a:endParaRPr lang="en-US" sz="2400" dirty="0">
              <a:solidFill>
                <a:schemeClr val="bg1"/>
              </a:solidFill>
            </a:endParaRPr>
          </a:p>
          <a:p>
            <a:pPr marL="342900" indent="-342900">
              <a:buFont typeface="Arial"/>
              <a:buChar char="•"/>
            </a:pPr>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pPr marL="342900" indent="-342900">
              <a:buFont typeface="Arial"/>
              <a:buChar char="•"/>
            </a:pPr>
            <a:r>
              <a:rPr lang="en-US" sz="2400" dirty="0" smtClean="0">
                <a:solidFill>
                  <a:schemeClr val="bg1"/>
                </a:solidFill>
              </a:rPr>
              <a:t>The cooling model applies at any radius </a:t>
            </a:r>
            <a:r>
              <a:rPr lang="en-US" sz="2400" i="1" dirty="0" smtClean="0">
                <a:solidFill>
                  <a:schemeClr val="bg1"/>
                </a:solidFill>
              </a:rPr>
              <a:t>R </a:t>
            </a:r>
            <a:r>
              <a:rPr lang="en-US" sz="2400" dirty="0" smtClean="0">
                <a:solidFill>
                  <a:schemeClr val="bg1"/>
                </a:solidFill>
              </a:rPr>
              <a:t>where the mass enclosed is </a:t>
            </a:r>
            <a:r>
              <a:rPr lang="en-US" sz="2400" i="1" dirty="0" smtClean="0">
                <a:solidFill>
                  <a:schemeClr val="bg1"/>
                </a:solidFill>
              </a:rPr>
              <a:t>M</a:t>
            </a:r>
            <a:r>
              <a:rPr lang="en-US" sz="2400" dirty="0" smtClean="0">
                <a:solidFill>
                  <a:schemeClr val="bg1"/>
                </a:solidFill>
              </a:rPr>
              <a:t>. This radius can be the </a:t>
            </a:r>
            <a:r>
              <a:rPr lang="en-US" sz="2400" dirty="0">
                <a:solidFill>
                  <a:schemeClr val="bg1"/>
                </a:solidFill>
              </a:rPr>
              <a:t>Hill radius, the </a:t>
            </a:r>
            <a:r>
              <a:rPr lang="en-US" sz="2400" dirty="0" err="1">
                <a:solidFill>
                  <a:schemeClr val="bg1"/>
                </a:solidFill>
              </a:rPr>
              <a:t>Bondi</a:t>
            </a:r>
            <a:r>
              <a:rPr lang="en-US" sz="2400" dirty="0">
                <a:solidFill>
                  <a:schemeClr val="bg1"/>
                </a:solidFill>
              </a:rPr>
              <a:t> radius, or at the boundary between the </a:t>
            </a:r>
            <a:r>
              <a:rPr lang="en-US" sz="2400" dirty="0" err="1">
                <a:solidFill>
                  <a:schemeClr val="bg1"/>
                </a:solidFill>
              </a:rPr>
              <a:t>radiative</a:t>
            </a:r>
            <a:r>
              <a:rPr lang="en-US" sz="2400" dirty="0">
                <a:solidFill>
                  <a:schemeClr val="bg1"/>
                </a:solidFill>
              </a:rPr>
              <a:t> and convective regions of the atmosphere (RCB</a:t>
            </a:r>
            <a:r>
              <a:rPr lang="en-US" sz="2400" dirty="0" smtClean="0">
                <a:solidFill>
                  <a:schemeClr val="bg1"/>
                </a:solidFill>
              </a:rPr>
              <a:t>).</a:t>
            </a:r>
            <a:endParaRPr lang="en-US" sz="2400" dirty="0">
              <a:solidFill>
                <a:schemeClr val="bg1"/>
              </a:solidFill>
            </a:endParaRPr>
          </a:p>
          <a:p>
            <a:pPr marL="342900" indent="-342900">
              <a:buFont typeface="Arial"/>
              <a:buChar char="•"/>
            </a:pPr>
            <a:endParaRPr lang="en-US" sz="2400" dirty="0" smtClean="0">
              <a:solidFill>
                <a:schemeClr val="bg1"/>
              </a:solidFill>
            </a:endParaRPr>
          </a:p>
          <a:p>
            <a:endParaRPr lang="en-US" sz="2400" dirty="0" smtClean="0">
              <a:solidFill>
                <a:schemeClr val="bg1"/>
              </a:solidFill>
            </a:endParaRPr>
          </a:p>
          <a:p>
            <a:pPr marL="342900" indent="-342900">
              <a:buFont typeface="Arial"/>
              <a:buChar char="•"/>
            </a:pPr>
            <a:endParaRPr lang="en-US" sz="2400" dirty="0" smtClean="0">
              <a:solidFill>
                <a:schemeClr val="bg1"/>
              </a:solidFill>
            </a:endParaRPr>
          </a:p>
          <a:p>
            <a:pPr marL="342900" indent="-342900">
              <a:buFont typeface="Arial"/>
              <a:buChar char="•"/>
            </a:pPr>
            <a:endParaRPr lang="en-US" sz="2400" dirty="0">
              <a:solidFill>
                <a:schemeClr val="bg1"/>
              </a:solidFill>
            </a:endParaRPr>
          </a:p>
        </p:txBody>
      </p:sp>
      <p:sp>
        <p:nvSpPr>
          <p:cNvPr id="64" name="Rectangle 63"/>
          <p:cNvSpPr/>
          <p:nvPr/>
        </p:nvSpPr>
        <p:spPr>
          <a:xfrm>
            <a:off x="1193006" y="21782881"/>
            <a:ext cx="27889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1193006" y="21782881"/>
            <a:ext cx="27889200" cy="6096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3613606" y="21706681"/>
            <a:ext cx="3124200" cy="707886"/>
          </a:xfrm>
          <a:prstGeom prst="rect">
            <a:avLst/>
          </a:prstGeom>
          <a:noFill/>
        </p:spPr>
        <p:txBody>
          <a:bodyPr wrap="square" rtlCol="0">
            <a:spAutoFit/>
          </a:bodyPr>
          <a:lstStyle/>
          <a:p>
            <a:r>
              <a:rPr lang="en-US" sz="4000" b="1" i="1" dirty="0" smtClean="0">
                <a:solidFill>
                  <a:srgbClr val="FFFFFF"/>
                </a:solidFill>
              </a:rPr>
              <a:t>RESULTS</a:t>
            </a:r>
            <a:endParaRPr lang="en-US" sz="4000" b="1" i="1" dirty="0">
              <a:solidFill>
                <a:srgbClr val="FFFFFF"/>
              </a:solidFill>
            </a:endParaRPr>
          </a:p>
        </p:txBody>
      </p:sp>
      <p:sp>
        <p:nvSpPr>
          <p:cNvPr id="4" name="TextBox 3"/>
          <p:cNvSpPr txBox="1"/>
          <p:nvPr/>
        </p:nvSpPr>
        <p:spPr>
          <a:xfrm>
            <a:off x="19252406" y="22544881"/>
            <a:ext cx="8839200" cy="707886"/>
          </a:xfrm>
          <a:prstGeom prst="rect">
            <a:avLst/>
          </a:prstGeom>
          <a:noFill/>
        </p:spPr>
        <p:txBody>
          <a:bodyPr wrap="square" rtlCol="0">
            <a:spAutoFit/>
          </a:bodyPr>
          <a:lstStyle/>
          <a:p>
            <a:r>
              <a:rPr lang="en-US" sz="4000" b="1" i="1" dirty="0" smtClean="0">
                <a:solidFill>
                  <a:srgbClr val="FFFFFF"/>
                </a:solidFill>
              </a:rPr>
              <a:t>CRITICAL CORE MASS</a:t>
            </a:r>
            <a:endParaRPr lang="en-US" sz="4000" b="1" i="1" dirty="0">
              <a:solidFill>
                <a:srgbClr val="FFFFFF"/>
              </a:solidFill>
            </a:endParaRPr>
          </a:p>
        </p:txBody>
      </p:sp>
      <p:sp>
        <p:nvSpPr>
          <p:cNvPr id="5" name="TextBox 4"/>
          <p:cNvSpPr txBox="1"/>
          <p:nvPr/>
        </p:nvSpPr>
        <p:spPr>
          <a:xfrm>
            <a:off x="6679406" y="38089681"/>
            <a:ext cx="5867400" cy="707886"/>
          </a:xfrm>
          <a:prstGeom prst="rect">
            <a:avLst/>
          </a:prstGeom>
          <a:noFill/>
        </p:spPr>
        <p:txBody>
          <a:bodyPr wrap="square" rtlCol="0">
            <a:spAutoFit/>
          </a:bodyPr>
          <a:lstStyle/>
          <a:p>
            <a:r>
              <a:rPr lang="en-US" sz="4000" b="1" i="1" dirty="0" smtClean="0">
                <a:solidFill>
                  <a:srgbClr val="FFFFFF"/>
                </a:solidFill>
              </a:rPr>
              <a:t>FUTURE PROSPECTS</a:t>
            </a:r>
            <a:endParaRPr lang="en-US" sz="4000" b="1" i="1" dirty="0">
              <a:solidFill>
                <a:srgbClr val="FFFFFF"/>
              </a:solidFill>
            </a:endParaRPr>
          </a:p>
        </p:txBody>
      </p:sp>
      <p:graphicFrame>
        <p:nvGraphicFramePr>
          <p:cNvPr id="71" name="Object 55"/>
          <p:cNvGraphicFramePr>
            <a:graphicFrameLocks noChangeAspect="1"/>
          </p:cNvGraphicFramePr>
          <p:nvPr>
            <p:extLst>
              <p:ext uri="{D42A27DB-BD31-4B8C-83A1-F6EECF244321}">
                <p14:modId xmlns:p14="http://schemas.microsoft.com/office/powerpoint/2010/main" val="1489896482"/>
              </p:ext>
            </p:extLst>
          </p:nvPr>
        </p:nvGraphicFramePr>
        <p:xfrm>
          <a:off x="19557206" y="16601281"/>
          <a:ext cx="4754563" cy="1017588"/>
        </p:xfrm>
        <a:graphic>
          <a:graphicData uri="http://schemas.openxmlformats.org/presentationml/2006/ole">
            <mc:AlternateContent xmlns:mc="http://schemas.openxmlformats.org/markup-compatibility/2006">
              <mc:Choice xmlns:v="urn:schemas-microsoft-com:vml" Requires="v">
                <p:oleObj spid="_x0000_s1610" name="Equation" r:id="rId6" imgW="1485900" imgH="317500" progId="Equation.3">
                  <p:embed/>
                </p:oleObj>
              </mc:Choice>
              <mc:Fallback>
                <p:oleObj name="Equation" r:id="rId6" imgW="1485900" imgH="317500" progId="Equation.3">
                  <p:embed/>
                  <p:pic>
                    <p:nvPicPr>
                      <p:cNvPr id="0" name=""/>
                      <p:cNvPicPr>
                        <a:picLocks noChangeAspect="1" noChangeArrowheads="1"/>
                      </p:cNvPicPr>
                      <p:nvPr/>
                    </p:nvPicPr>
                    <p:blipFill>
                      <a:blip r:embed="rId7"/>
                      <a:srcRect/>
                      <a:stretch>
                        <a:fillRect/>
                      </a:stretch>
                    </p:blipFill>
                    <p:spPr bwMode="auto">
                      <a:xfrm>
                        <a:off x="19557206" y="16601281"/>
                        <a:ext cx="4754563" cy="1017588"/>
                      </a:xfrm>
                      <a:prstGeom prst="rect">
                        <a:avLst/>
                      </a:prstGeom>
                      <a:solidFill>
                        <a:srgbClr val="FF0000"/>
                      </a:solidFill>
                      <a:ln w="127000">
                        <a:solidFill>
                          <a:srgbClr val="0000FF"/>
                        </a:solidFill>
                        <a:miter lim="800000"/>
                        <a:headEnd/>
                        <a:tailEnd/>
                      </a:ln>
                    </p:spPr>
                  </p:pic>
                </p:oleObj>
              </mc:Fallback>
            </mc:AlternateContent>
          </a:graphicData>
        </a:graphic>
      </p:graphicFrame>
      <p:sp>
        <p:nvSpPr>
          <p:cNvPr id="8" name="TextBox 7"/>
          <p:cNvSpPr txBox="1"/>
          <p:nvPr/>
        </p:nvSpPr>
        <p:spPr>
          <a:xfrm>
            <a:off x="1726406" y="25135681"/>
            <a:ext cx="26974800" cy="830997"/>
          </a:xfrm>
          <a:prstGeom prst="rect">
            <a:avLst/>
          </a:prstGeom>
          <a:noFill/>
        </p:spPr>
        <p:txBody>
          <a:bodyPr wrap="square" rtlCol="0">
            <a:spAutoFit/>
          </a:bodyPr>
          <a:lstStyle/>
          <a:p>
            <a:pPr algn="just"/>
            <a:endParaRPr lang="en-US" sz="2400" dirty="0" smtClean="0">
              <a:solidFill>
                <a:schemeClr val="bg1"/>
              </a:solidFill>
            </a:endParaRPr>
          </a:p>
          <a:p>
            <a:endParaRPr lang="en-US" sz="2400" dirty="0"/>
          </a:p>
        </p:txBody>
      </p:sp>
      <p:sp>
        <p:nvSpPr>
          <p:cNvPr id="12" name="TextBox 11"/>
          <p:cNvSpPr txBox="1"/>
          <p:nvPr/>
        </p:nvSpPr>
        <p:spPr>
          <a:xfrm>
            <a:off x="2488406" y="30241081"/>
            <a:ext cx="15011400" cy="461665"/>
          </a:xfrm>
          <a:prstGeom prst="rect">
            <a:avLst/>
          </a:prstGeom>
          <a:noFill/>
        </p:spPr>
        <p:txBody>
          <a:bodyPr wrap="square" rtlCol="0">
            <a:spAutoFit/>
          </a:bodyPr>
          <a:lstStyle/>
          <a:p>
            <a:r>
              <a:rPr lang="en-US" sz="2400" dirty="0" smtClean="0">
                <a:solidFill>
                  <a:schemeClr val="bg1"/>
                </a:solidFill>
              </a:rPr>
              <a:t>Fig. 2: Example pressure, temperature and mass profiles as a function of radius.</a:t>
            </a:r>
            <a:endParaRPr lang="en-US" sz="2400" dirty="0">
              <a:solidFill>
                <a:schemeClr val="bg1"/>
              </a:solidFill>
            </a:endParaRPr>
          </a:p>
        </p:txBody>
      </p:sp>
      <p:sp>
        <p:nvSpPr>
          <p:cNvPr id="79" name="TextBox 78"/>
          <p:cNvSpPr txBox="1"/>
          <p:nvPr/>
        </p:nvSpPr>
        <p:spPr>
          <a:xfrm>
            <a:off x="2488406" y="37251481"/>
            <a:ext cx="15011400" cy="461665"/>
          </a:xfrm>
          <a:prstGeom prst="rect">
            <a:avLst/>
          </a:prstGeom>
          <a:noFill/>
        </p:spPr>
        <p:txBody>
          <a:bodyPr wrap="square" rtlCol="0">
            <a:spAutoFit/>
          </a:bodyPr>
          <a:lstStyle/>
          <a:p>
            <a:r>
              <a:rPr lang="en-US" sz="2400" dirty="0" smtClean="0">
                <a:solidFill>
                  <a:schemeClr val="bg1"/>
                </a:solidFill>
              </a:rPr>
              <a:t>Fig. 3: Luminosity and time evolution with mass.</a:t>
            </a:r>
            <a:endParaRPr lang="en-US" sz="2400" dirty="0">
              <a:solidFill>
                <a:schemeClr val="bg1"/>
              </a:solidFill>
            </a:endParaRPr>
          </a:p>
        </p:txBody>
      </p:sp>
      <p:sp>
        <p:nvSpPr>
          <p:cNvPr id="13" name="TextBox 12"/>
          <p:cNvSpPr txBox="1"/>
          <p:nvPr/>
        </p:nvSpPr>
        <p:spPr>
          <a:xfrm>
            <a:off x="15442406" y="23230681"/>
            <a:ext cx="13335000" cy="8217632"/>
          </a:xfrm>
          <a:prstGeom prst="rect">
            <a:avLst/>
          </a:prstGeom>
          <a:noFill/>
        </p:spPr>
        <p:txBody>
          <a:bodyPr wrap="square" rtlCol="0">
            <a:spAutoFit/>
          </a:bodyPr>
          <a:lstStyle/>
          <a:p>
            <a:pPr marL="342900" indent="-342900">
              <a:buFont typeface="Arial"/>
              <a:buChar char="•"/>
            </a:pPr>
            <a:r>
              <a:rPr lang="en-US" sz="2400" dirty="0" smtClean="0">
                <a:solidFill>
                  <a:srgbClr val="FFFFFF"/>
                </a:solidFill>
              </a:rPr>
              <a:t>As the atmosphere mass becomes roughly the same as the core mass, runaway accretion commences. As such, the timescale on which the atmosphere evolves is given by the time that it takes to reach the mass doubling.</a:t>
            </a:r>
          </a:p>
          <a:p>
            <a:pPr marL="342900" indent="-342900">
              <a:buFont typeface="Arial"/>
              <a:buChar char="•"/>
            </a:pPr>
            <a:endParaRPr lang="en-US" sz="2400" dirty="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r>
              <a:rPr lang="en-US" sz="2400" dirty="0" smtClean="0">
                <a:solidFill>
                  <a:srgbClr val="FFFFFF"/>
                </a:solidFill>
              </a:rPr>
              <a:t>Once the time evolution is obtained, we are interested in knowing the minimum core mass for an atmosphere to form within the life time of the </a:t>
            </a:r>
            <a:r>
              <a:rPr lang="en-US" sz="2400" dirty="0" err="1" smtClean="0">
                <a:solidFill>
                  <a:srgbClr val="FFFFFF"/>
                </a:solidFill>
              </a:rPr>
              <a:t>protoplanetary</a:t>
            </a:r>
            <a:r>
              <a:rPr lang="en-US" sz="2400" dirty="0" smtClean="0">
                <a:solidFill>
                  <a:srgbClr val="FFFFFF"/>
                </a:solidFill>
              </a:rPr>
              <a:t> disk (typically of the order of few million years)</a:t>
            </a:r>
            <a:r>
              <a:rPr lang="en-US" sz="2400" dirty="0">
                <a:solidFill>
                  <a:srgbClr val="FFFFFF"/>
                </a:solidFill>
              </a:rPr>
              <a:t>. We define this mass as the </a:t>
            </a:r>
            <a:r>
              <a:rPr lang="en-US" sz="2400" i="1" dirty="0">
                <a:solidFill>
                  <a:srgbClr val="FFFFFF"/>
                </a:solidFill>
              </a:rPr>
              <a:t>critical core mass</a:t>
            </a:r>
            <a:r>
              <a:rPr lang="en-US" sz="2400" dirty="0">
                <a:solidFill>
                  <a:srgbClr val="FFFFFF"/>
                </a:solidFill>
              </a:rPr>
              <a:t>.</a:t>
            </a:r>
          </a:p>
          <a:p>
            <a:pPr marL="342900" indent="-342900">
              <a:buFont typeface="Arial"/>
              <a:buChar char="•"/>
            </a:pPr>
            <a:endParaRPr lang="en-US" sz="2400" dirty="0">
              <a:solidFill>
                <a:srgbClr val="FFFFFF"/>
              </a:solidFill>
            </a:endParaRPr>
          </a:p>
        </p:txBody>
      </p:sp>
      <p:sp>
        <p:nvSpPr>
          <p:cNvPr id="82" name="TextBox 81"/>
          <p:cNvSpPr txBox="1"/>
          <p:nvPr/>
        </p:nvSpPr>
        <p:spPr>
          <a:xfrm>
            <a:off x="25958006" y="25669081"/>
            <a:ext cx="2971800" cy="3416320"/>
          </a:xfrm>
          <a:prstGeom prst="rect">
            <a:avLst/>
          </a:prstGeom>
          <a:noFill/>
        </p:spPr>
        <p:txBody>
          <a:bodyPr wrap="square" rtlCol="0">
            <a:spAutoFit/>
          </a:bodyPr>
          <a:lstStyle/>
          <a:p>
            <a:r>
              <a:rPr lang="en-US" sz="2400" dirty="0" smtClean="0">
                <a:solidFill>
                  <a:schemeClr val="bg1"/>
                </a:solidFill>
              </a:rPr>
              <a:t>Fig. 4: Time evolution as a function of atmosphere mass for a range of core masses. The circles mark the time when runaway accretion is initiated.</a:t>
            </a:r>
            <a:endParaRPr lang="en-US" sz="2400" dirty="0">
              <a:solidFill>
                <a:schemeClr val="bg1"/>
              </a:solidFill>
            </a:endParaRPr>
          </a:p>
        </p:txBody>
      </p:sp>
      <p:sp>
        <p:nvSpPr>
          <p:cNvPr id="83" name="TextBox 82"/>
          <p:cNvSpPr txBox="1"/>
          <p:nvPr/>
        </p:nvSpPr>
        <p:spPr>
          <a:xfrm>
            <a:off x="16356806" y="36641881"/>
            <a:ext cx="11734800" cy="1200328"/>
          </a:xfrm>
          <a:prstGeom prst="rect">
            <a:avLst/>
          </a:prstGeom>
          <a:noFill/>
        </p:spPr>
        <p:txBody>
          <a:bodyPr wrap="square" rtlCol="0">
            <a:spAutoFit/>
          </a:bodyPr>
          <a:lstStyle/>
          <a:p>
            <a:r>
              <a:rPr lang="en-US" sz="2400" dirty="0" smtClean="0">
                <a:solidFill>
                  <a:schemeClr val="bg1"/>
                </a:solidFill>
              </a:rPr>
              <a:t>Fig. 5: The minimum core mass for an atmosphere to become ‘critical’ within the lifetime of the disk as a function of semi-major axis, for different adiabatic indices and molecular weight of the nebular gas.</a:t>
            </a:r>
            <a:endParaRPr lang="en-US" sz="2400" dirty="0">
              <a:solidFill>
                <a:schemeClr val="bg1"/>
              </a:solidFill>
            </a:endParaRPr>
          </a:p>
        </p:txBody>
      </p:sp>
      <p:sp>
        <p:nvSpPr>
          <p:cNvPr id="21" name="Rounded Rectangle 20"/>
          <p:cNvSpPr/>
          <p:nvPr/>
        </p:nvSpPr>
        <p:spPr>
          <a:xfrm>
            <a:off x="1726406" y="19877881"/>
            <a:ext cx="4038600" cy="914400"/>
          </a:xfrm>
          <a:prstGeom prst="roundRect">
            <a:avLst/>
          </a:prstGeom>
          <a:solidFill>
            <a:srgbClr val="FF0000"/>
          </a:solidFill>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802606" y="20030281"/>
            <a:ext cx="3962400" cy="461665"/>
          </a:xfrm>
          <a:prstGeom prst="rect">
            <a:avLst/>
          </a:prstGeom>
          <a:noFill/>
        </p:spPr>
        <p:txBody>
          <a:bodyPr wrap="square" rtlCol="0">
            <a:spAutoFit/>
          </a:bodyPr>
          <a:lstStyle/>
          <a:p>
            <a:r>
              <a:rPr lang="en-US" sz="2400" b="1" i="1" dirty="0" err="1" smtClean="0">
                <a:solidFill>
                  <a:schemeClr val="bg1"/>
                </a:solidFill>
              </a:rPr>
              <a:t>M</a:t>
            </a:r>
            <a:r>
              <a:rPr lang="en-US" sz="2400" b="1" i="1" baseline="-25000" dirty="0" err="1" smtClean="0">
                <a:solidFill>
                  <a:schemeClr val="bg1"/>
                </a:solidFill>
              </a:rPr>
              <a:t>i</a:t>
            </a:r>
            <a:r>
              <a:rPr lang="en-US" sz="2400" b="1" i="1" baseline="-25000" dirty="0" smtClean="0">
                <a:solidFill>
                  <a:schemeClr val="bg1"/>
                </a:solidFill>
              </a:rPr>
              <a:t> </a:t>
            </a:r>
            <a:r>
              <a:rPr lang="en-US" sz="2400" dirty="0" smtClean="0">
                <a:solidFill>
                  <a:schemeClr val="bg1"/>
                </a:solidFill>
              </a:rPr>
              <a:t>= total atmosphere mass</a:t>
            </a:r>
            <a:endParaRPr lang="en-US" sz="2400" dirty="0">
              <a:solidFill>
                <a:schemeClr val="bg1"/>
              </a:solidFill>
            </a:endParaRPr>
          </a:p>
        </p:txBody>
      </p:sp>
      <p:sp>
        <p:nvSpPr>
          <p:cNvPr id="23" name="Right Arrow 22"/>
          <p:cNvSpPr/>
          <p:nvPr/>
        </p:nvSpPr>
        <p:spPr>
          <a:xfrm>
            <a:off x="5841206" y="19954081"/>
            <a:ext cx="914400" cy="685800"/>
          </a:xfrm>
          <a:prstGeom prst="rightArrow">
            <a:avLst/>
          </a:prstGeom>
          <a:solidFill>
            <a:schemeClr val="tx1"/>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ounded Rectangle 94"/>
          <p:cNvSpPr/>
          <p:nvPr/>
        </p:nvSpPr>
        <p:spPr>
          <a:xfrm>
            <a:off x="6831806" y="19877881"/>
            <a:ext cx="4800600" cy="914400"/>
          </a:xfrm>
          <a:prstGeom prst="roundRect">
            <a:avLst/>
          </a:prstGeom>
          <a:solidFill>
            <a:srgbClr val="FF0000"/>
          </a:solidFill>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p:cNvSpPr txBox="1"/>
          <p:nvPr/>
        </p:nvSpPr>
        <p:spPr>
          <a:xfrm>
            <a:off x="6984206" y="19877881"/>
            <a:ext cx="4648200" cy="1200328"/>
          </a:xfrm>
          <a:prstGeom prst="rect">
            <a:avLst/>
          </a:prstGeom>
          <a:noFill/>
        </p:spPr>
        <p:txBody>
          <a:bodyPr wrap="square" rtlCol="0">
            <a:spAutoFit/>
          </a:bodyPr>
          <a:lstStyle/>
          <a:p>
            <a:r>
              <a:rPr lang="en-US" sz="2400" b="1" i="1" dirty="0" err="1" smtClean="0">
                <a:solidFill>
                  <a:srgbClr val="FFFFFF"/>
                </a:solidFill>
              </a:rPr>
              <a:t>L</a:t>
            </a:r>
            <a:r>
              <a:rPr lang="en-US" sz="2400" b="1" i="1" baseline="-25000" dirty="0" err="1" smtClean="0">
                <a:solidFill>
                  <a:srgbClr val="FFFFFF"/>
                </a:solidFill>
              </a:rPr>
              <a:t>guess</a:t>
            </a:r>
            <a:r>
              <a:rPr lang="en-US" sz="2400" b="1" i="1" baseline="-25000" dirty="0">
                <a:solidFill>
                  <a:srgbClr val="FFFFFF"/>
                </a:solidFill>
              </a:rPr>
              <a:t> </a:t>
            </a:r>
            <a:r>
              <a:rPr lang="en-US" sz="2400" dirty="0" smtClean="0">
                <a:solidFill>
                  <a:srgbClr val="FFFFFF"/>
                </a:solidFill>
              </a:rPr>
              <a:t>= guess value for constant luminosity </a:t>
            </a:r>
            <a:r>
              <a:rPr lang="en-US" sz="2400" i="1" dirty="0" smtClean="0">
                <a:solidFill>
                  <a:srgbClr val="FFFFFF"/>
                </a:solidFill>
              </a:rPr>
              <a:t>L</a:t>
            </a:r>
            <a:r>
              <a:rPr lang="en-US" sz="2400" dirty="0" smtClean="0">
                <a:solidFill>
                  <a:srgbClr val="FFFFFF"/>
                </a:solidFill>
              </a:rPr>
              <a:t> corresponding to </a:t>
            </a:r>
            <a:r>
              <a:rPr lang="en-US" sz="2400" b="1" i="1" dirty="0" err="1">
                <a:solidFill>
                  <a:srgbClr val="FFFFFF"/>
                </a:solidFill>
              </a:rPr>
              <a:t>M</a:t>
            </a:r>
            <a:r>
              <a:rPr lang="en-US" sz="2400" b="1" i="1" baseline="-25000" dirty="0" err="1">
                <a:solidFill>
                  <a:srgbClr val="FFFFFF"/>
                </a:solidFill>
              </a:rPr>
              <a:t>i</a:t>
            </a:r>
            <a:endParaRPr lang="en-US" sz="2400" b="1" i="1" baseline="-25000" dirty="0">
              <a:solidFill>
                <a:srgbClr val="FFFFFF"/>
              </a:solidFill>
            </a:endParaRPr>
          </a:p>
          <a:p>
            <a:endParaRPr lang="en-US" sz="2400" dirty="0">
              <a:solidFill>
                <a:srgbClr val="FFFFFF"/>
              </a:solidFill>
            </a:endParaRPr>
          </a:p>
        </p:txBody>
      </p:sp>
      <p:sp>
        <p:nvSpPr>
          <p:cNvPr id="97" name="Right Arrow 96"/>
          <p:cNvSpPr/>
          <p:nvPr/>
        </p:nvSpPr>
        <p:spPr>
          <a:xfrm>
            <a:off x="11708606" y="19954081"/>
            <a:ext cx="3352800" cy="685800"/>
          </a:xfrm>
          <a:prstGeom prst="rightArrow">
            <a:avLst/>
          </a:prstGeom>
          <a:solidFill>
            <a:schemeClr val="tx1"/>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11861006" y="20030281"/>
            <a:ext cx="2819400" cy="461665"/>
          </a:xfrm>
          <a:prstGeom prst="rect">
            <a:avLst/>
          </a:prstGeom>
          <a:noFill/>
        </p:spPr>
        <p:txBody>
          <a:bodyPr wrap="square" rtlCol="0">
            <a:spAutoFit/>
          </a:bodyPr>
          <a:lstStyle/>
          <a:p>
            <a:r>
              <a:rPr lang="en-US" sz="2400" b="1" dirty="0" smtClean="0">
                <a:solidFill>
                  <a:srgbClr val="FFFFFF"/>
                </a:solidFill>
              </a:rPr>
              <a:t>integrate inwards</a:t>
            </a:r>
            <a:endParaRPr lang="en-US" sz="2400" dirty="0">
              <a:solidFill>
                <a:srgbClr val="FFFFFF"/>
              </a:solidFill>
            </a:endParaRPr>
          </a:p>
        </p:txBody>
      </p:sp>
      <p:sp>
        <p:nvSpPr>
          <p:cNvPr id="114" name="Rounded Rectangle 113"/>
          <p:cNvSpPr/>
          <p:nvPr/>
        </p:nvSpPr>
        <p:spPr>
          <a:xfrm>
            <a:off x="15137606" y="19877881"/>
            <a:ext cx="4572000" cy="914400"/>
          </a:xfrm>
          <a:prstGeom prst="roundRect">
            <a:avLst/>
          </a:prstGeom>
          <a:solidFill>
            <a:srgbClr val="FF0000"/>
          </a:solidFill>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15213806" y="19877881"/>
            <a:ext cx="4572000" cy="1200328"/>
          </a:xfrm>
          <a:prstGeom prst="rect">
            <a:avLst/>
          </a:prstGeom>
          <a:noFill/>
        </p:spPr>
        <p:txBody>
          <a:bodyPr wrap="square" rtlCol="0">
            <a:spAutoFit/>
          </a:bodyPr>
          <a:lstStyle/>
          <a:p>
            <a:r>
              <a:rPr lang="en-US" sz="2400" b="1" i="1" dirty="0" err="1" smtClean="0">
                <a:solidFill>
                  <a:schemeClr val="bg1"/>
                </a:solidFill>
              </a:rPr>
              <a:t>M</a:t>
            </a:r>
            <a:r>
              <a:rPr lang="en-US" sz="2400" b="1" i="1" baseline="-25000" dirty="0" err="1" smtClean="0">
                <a:solidFill>
                  <a:schemeClr val="bg1"/>
                </a:solidFill>
              </a:rPr>
              <a:t>c</a:t>
            </a:r>
            <a:r>
              <a:rPr lang="en-US" sz="2400" b="1" i="1" baseline="-25000" dirty="0">
                <a:solidFill>
                  <a:schemeClr val="bg1"/>
                </a:solidFill>
              </a:rPr>
              <a:t>, </a:t>
            </a:r>
            <a:r>
              <a:rPr lang="en-US" sz="2400" b="1" i="1" baseline="-25000" dirty="0" smtClean="0">
                <a:solidFill>
                  <a:schemeClr val="bg1"/>
                </a:solidFill>
              </a:rPr>
              <a:t>guess</a:t>
            </a:r>
            <a:r>
              <a:rPr lang="en-US" sz="2400" dirty="0" smtClean="0">
                <a:solidFill>
                  <a:srgbClr val="FFFFFF"/>
                </a:solidFill>
              </a:rPr>
              <a:t> = core mass value corresponding to trial luminosity </a:t>
            </a:r>
            <a:endParaRPr lang="en-US" sz="2400" baseline="-25000" dirty="0">
              <a:solidFill>
                <a:srgbClr val="FFFFFF"/>
              </a:solidFill>
            </a:endParaRPr>
          </a:p>
          <a:p>
            <a:endParaRPr lang="en-US" sz="2400" dirty="0">
              <a:solidFill>
                <a:srgbClr val="FFFFFF"/>
              </a:solidFill>
            </a:endParaRPr>
          </a:p>
        </p:txBody>
      </p:sp>
      <p:grpSp>
        <p:nvGrpSpPr>
          <p:cNvPr id="33" name="Group 32"/>
          <p:cNvGrpSpPr/>
          <p:nvPr/>
        </p:nvGrpSpPr>
        <p:grpSpPr>
          <a:xfrm>
            <a:off x="9117806" y="20868467"/>
            <a:ext cx="8534400" cy="754378"/>
            <a:chOff x="9117806" y="20937765"/>
            <a:chExt cx="8534400" cy="685799"/>
          </a:xfrm>
        </p:grpSpPr>
        <p:sp>
          <p:nvSpPr>
            <p:cNvPr id="31" name="Rectangle 30"/>
            <p:cNvSpPr/>
            <p:nvPr/>
          </p:nvSpPr>
          <p:spPr>
            <a:xfrm>
              <a:off x="17423606" y="20937778"/>
              <a:ext cx="228600" cy="464091"/>
            </a:xfrm>
            <a:prstGeom prst="rect">
              <a:avLst/>
            </a:prstGeom>
            <a:solidFill>
              <a:schemeClr val="tx1"/>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Bent-Up Arrow 27"/>
            <p:cNvSpPr/>
            <p:nvPr/>
          </p:nvSpPr>
          <p:spPr>
            <a:xfrm>
              <a:off x="9117806" y="20937765"/>
              <a:ext cx="8534400" cy="685799"/>
            </a:xfrm>
            <a:prstGeom prst="bentUpArrow">
              <a:avLst>
                <a:gd name="adj1" fmla="val 40432"/>
                <a:gd name="adj2" fmla="val 25000"/>
                <a:gd name="adj3" fmla="val 25000"/>
              </a:avLst>
            </a:prstGeom>
            <a:solidFill>
              <a:schemeClr val="tx1"/>
            </a:solidFill>
            <a:ln w="38100" cmpd="sng">
              <a:no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9" name="TextBox 118"/>
          <p:cNvSpPr txBox="1"/>
          <p:nvPr/>
        </p:nvSpPr>
        <p:spPr>
          <a:xfrm>
            <a:off x="11480006" y="21249481"/>
            <a:ext cx="5181600" cy="400110"/>
          </a:xfrm>
          <a:prstGeom prst="rect">
            <a:avLst/>
          </a:prstGeom>
          <a:noFill/>
        </p:spPr>
        <p:txBody>
          <a:bodyPr wrap="square" rtlCol="0">
            <a:spAutoFit/>
          </a:bodyPr>
          <a:lstStyle/>
          <a:p>
            <a:r>
              <a:rPr lang="en-US" sz="2000" dirty="0" smtClean="0">
                <a:solidFill>
                  <a:srgbClr val="FFFFFF"/>
                </a:solidFill>
              </a:rPr>
              <a:t>adjust </a:t>
            </a:r>
            <a:r>
              <a:rPr lang="en-US" sz="2000" i="1" dirty="0" err="1" smtClean="0">
                <a:solidFill>
                  <a:srgbClr val="FFFFFF"/>
                </a:solidFill>
              </a:rPr>
              <a:t>L</a:t>
            </a:r>
            <a:r>
              <a:rPr lang="en-US" sz="2000" i="1" baseline="-25000" dirty="0" err="1" smtClean="0">
                <a:solidFill>
                  <a:srgbClr val="FFFFFF"/>
                </a:solidFill>
              </a:rPr>
              <a:t>guess</a:t>
            </a:r>
            <a:r>
              <a:rPr lang="en-US" sz="2000" i="1" baseline="-25000" dirty="0" smtClean="0">
                <a:solidFill>
                  <a:srgbClr val="FFFFFF"/>
                </a:solidFill>
              </a:rPr>
              <a:t> </a:t>
            </a:r>
            <a:r>
              <a:rPr lang="en-US" sz="2000" dirty="0" smtClean="0">
                <a:solidFill>
                  <a:srgbClr val="FFFFFF"/>
                </a:solidFill>
              </a:rPr>
              <a:t>until </a:t>
            </a:r>
            <a:r>
              <a:rPr lang="en-US" sz="2000" i="1" dirty="0" err="1">
                <a:solidFill>
                  <a:schemeClr val="bg1"/>
                </a:solidFill>
              </a:rPr>
              <a:t>M</a:t>
            </a:r>
            <a:r>
              <a:rPr lang="en-US" sz="2000" i="1" baseline="-25000" dirty="0" err="1">
                <a:solidFill>
                  <a:schemeClr val="bg1"/>
                </a:solidFill>
              </a:rPr>
              <a:t>c</a:t>
            </a:r>
            <a:r>
              <a:rPr lang="en-US" sz="2000" i="1" baseline="-25000" dirty="0">
                <a:solidFill>
                  <a:schemeClr val="bg1"/>
                </a:solidFill>
              </a:rPr>
              <a:t>, guess</a:t>
            </a:r>
            <a:r>
              <a:rPr lang="en-US" sz="2000" dirty="0">
                <a:solidFill>
                  <a:srgbClr val="FFFFFF"/>
                </a:solidFill>
              </a:rPr>
              <a:t> </a:t>
            </a:r>
            <a:r>
              <a:rPr lang="en-US" sz="2000" dirty="0" smtClean="0">
                <a:solidFill>
                  <a:srgbClr val="FFFFFF"/>
                </a:solidFill>
                <a:latin typeface="Wingdings"/>
                <a:ea typeface="Wingdings"/>
                <a:cs typeface="Wingdings"/>
                <a:sym typeface="Wingdings"/>
              </a:rPr>
              <a:t></a:t>
            </a:r>
            <a:r>
              <a:rPr lang="en-US" sz="2000" dirty="0" smtClean="0">
                <a:solidFill>
                  <a:srgbClr val="FFFFFF"/>
                </a:solidFill>
              </a:rPr>
              <a:t> </a:t>
            </a:r>
            <a:r>
              <a:rPr lang="en-US" sz="2000" i="1" dirty="0" err="1" smtClean="0">
                <a:solidFill>
                  <a:schemeClr val="bg1"/>
                </a:solidFill>
              </a:rPr>
              <a:t>M</a:t>
            </a:r>
            <a:r>
              <a:rPr lang="en-US" sz="2000" i="1" baseline="-25000" dirty="0" err="1" smtClean="0">
                <a:solidFill>
                  <a:schemeClr val="bg1"/>
                </a:solidFill>
              </a:rPr>
              <a:t>c</a:t>
            </a:r>
            <a:endParaRPr lang="en-US" sz="2000" dirty="0">
              <a:solidFill>
                <a:srgbClr val="FFFFFF"/>
              </a:solidFill>
            </a:endParaRPr>
          </a:p>
        </p:txBody>
      </p:sp>
      <p:sp>
        <p:nvSpPr>
          <p:cNvPr id="32" name="TextBox 31"/>
          <p:cNvSpPr txBox="1"/>
          <p:nvPr/>
        </p:nvSpPr>
        <p:spPr>
          <a:xfrm>
            <a:off x="19862006" y="19496881"/>
            <a:ext cx="8839200" cy="830997"/>
          </a:xfrm>
          <a:prstGeom prst="rect">
            <a:avLst/>
          </a:prstGeom>
          <a:noFill/>
        </p:spPr>
        <p:txBody>
          <a:bodyPr wrap="square" rtlCol="0">
            <a:spAutoFit/>
          </a:bodyPr>
          <a:lstStyle/>
          <a:p>
            <a:pPr marL="342900" indent="-342900">
              <a:buFont typeface="Arial"/>
              <a:buChar char="•"/>
            </a:pPr>
            <a:r>
              <a:rPr lang="en-US" sz="2400" dirty="0" smtClean="0">
                <a:solidFill>
                  <a:srgbClr val="FFFFFF"/>
                </a:solidFill>
              </a:rPr>
              <a:t>The time step </a:t>
            </a:r>
            <a:r>
              <a:rPr lang="en-US" sz="2400" i="1" dirty="0" err="1" smtClean="0">
                <a:solidFill>
                  <a:srgbClr val="FFFFFF"/>
                </a:solidFill>
              </a:rPr>
              <a:t>Δt</a:t>
            </a:r>
            <a:r>
              <a:rPr lang="en-US" sz="2400" i="1" baseline="-25000" dirty="0" err="1" smtClean="0">
                <a:solidFill>
                  <a:srgbClr val="FFFFFF"/>
                </a:solidFill>
              </a:rPr>
              <a:t>i</a:t>
            </a:r>
            <a:r>
              <a:rPr lang="en-US" sz="2400" dirty="0" smtClean="0">
                <a:solidFill>
                  <a:srgbClr val="FFFFFF"/>
                </a:solidFill>
              </a:rPr>
              <a:t> between two consecutive models with masses </a:t>
            </a:r>
            <a:r>
              <a:rPr lang="en-US" sz="2400" i="1" dirty="0" err="1" smtClean="0">
                <a:solidFill>
                  <a:srgbClr val="FFFFFF"/>
                </a:solidFill>
              </a:rPr>
              <a:t>M</a:t>
            </a:r>
            <a:r>
              <a:rPr lang="en-US" sz="2400" i="1" baseline="-25000" dirty="0" err="1">
                <a:solidFill>
                  <a:srgbClr val="FFFFFF"/>
                </a:solidFill>
              </a:rPr>
              <a:t>i</a:t>
            </a:r>
            <a:r>
              <a:rPr lang="en-US" sz="2400" dirty="0" smtClean="0">
                <a:solidFill>
                  <a:srgbClr val="FFFFFF"/>
                </a:solidFill>
              </a:rPr>
              <a:t> and </a:t>
            </a:r>
            <a:r>
              <a:rPr lang="en-US" sz="2400" i="1" dirty="0" smtClean="0">
                <a:solidFill>
                  <a:srgbClr val="FFFFFF"/>
                </a:solidFill>
              </a:rPr>
              <a:t>M</a:t>
            </a:r>
            <a:r>
              <a:rPr lang="en-US" sz="2400" i="1" baseline="-25000" dirty="0" smtClean="0">
                <a:solidFill>
                  <a:srgbClr val="FFFFFF"/>
                </a:solidFill>
              </a:rPr>
              <a:t>i+1</a:t>
            </a:r>
            <a:r>
              <a:rPr lang="en-US" sz="2400" baseline="-25000" dirty="0" smtClean="0">
                <a:solidFill>
                  <a:srgbClr val="FFFFFF"/>
                </a:solidFill>
              </a:rPr>
              <a:t> </a:t>
            </a:r>
            <a:r>
              <a:rPr lang="en-US" sz="2400" dirty="0" smtClean="0">
                <a:solidFill>
                  <a:srgbClr val="FFFFFF"/>
                </a:solidFill>
              </a:rPr>
              <a:t>is found from the global cooling equation:  </a:t>
            </a:r>
            <a:endParaRPr lang="en-US" sz="2400" dirty="0">
              <a:solidFill>
                <a:srgbClr val="FFFFFF"/>
              </a:solidFill>
            </a:endParaRPr>
          </a:p>
        </p:txBody>
      </p:sp>
      <p:graphicFrame>
        <p:nvGraphicFramePr>
          <p:cNvPr id="120" name="Object 55"/>
          <p:cNvGraphicFramePr>
            <a:graphicFrameLocks noChangeAspect="1"/>
          </p:cNvGraphicFramePr>
          <p:nvPr>
            <p:extLst>
              <p:ext uri="{D42A27DB-BD31-4B8C-83A1-F6EECF244321}">
                <p14:modId xmlns:p14="http://schemas.microsoft.com/office/powerpoint/2010/main" val="2689164490"/>
              </p:ext>
            </p:extLst>
          </p:nvPr>
        </p:nvGraphicFramePr>
        <p:xfrm>
          <a:off x="20634325" y="20715288"/>
          <a:ext cx="7113588" cy="571500"/>
        </p:xfrm>
        <a:graphic>
          <a:graphicData uri="http://schemas.openxmlformats.org/presentationml/2006/ole">
            <mc:AlternateContent xmlns:mc="http://schemas.openxmlformats.org/markup-compatibility/2006">
              <mc:Choice xmlns:v="urn:schemas-microsoft-com:vml" Requires="v">
                <p:oleObj spid="_x0000_s1611" name="Equation" r:id="rId8" imgW="2222500" imgH="177800" progId="Equation.3">
                  <p:embed/>
                </p:oleObj>
              </mc:Choice>
              <mc:Fallback>
                <p:oleObj name="Equation" r:id="rId8" imgW="2222500" imgH="177800" progId="Equation.3">
                  <p:embed/>
                  <p:pic>
                    <p:nvPicPr>
                      <p:cNvPr id="0" name=""/>
                      <p:cNvPicPr>
                        <a:picLocks noChangeAspect="1" noChangeArrowheads="1"/>
                      </p:cNvPicPr>
                      <p:nvPr/>
                    </p:nvPicPr>
                    <p:blipFill>
                      <a:blip r:embed="rId9"/>
                      <a:srcRect/>
                      <a:stretch>
                        <a:fillRect/>
                      </a:stretch>
                    </p:blipFill>
                    <p:spPr bwMode="auto">
                      <a:xfrm>
                        <a:off x="20634325" y="20715288"/>
                        <a:ext cx="7113588" cy="571500"/>
                      </a:xfrm>
                      <a:prstGeom prst="rect">
                        <a:avLst/>
                      </a:prstGeom>
                      <a:solidFill>
                        <a:srgbClr val="FF0000"/>
                      </a:solidFill>
                      <a:ln w="127000">
                        <a:solidFill>
                          <a:srgbClr val="0000FF"/>
                        </a:solidFill>
                        <a:miter lim="800000"/>
                        <a:headEnd/>
                        <a:tailEnd/>
                      </a:ln>
                    </p:spPr>
                  </p:pic>
                </p:oleObj>
              </mc:Fallback>
            </mc:AlternateContent>
          </a:graphicData>
        </a:graphic>
      </p:graphicFrame>
      <p:sp>
        <p:nvSpPr>
          <p:cNvPr id="125" name="Rectangle 124"/>
          <p:cNvSpPr/>
          <p:nvPr/>
        </p:nvSpPr>
        <p:spPr>
          <a:xfrm>
            <a:off x="14909006" y="8447881"/>
            <a:ext cx="14173200" cy="601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a:off x="14909006" y="8447881"/>
            <a:ext cx="14173200" cy="60198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TextBox 136"/>
          <p:cNvSpPr txBox="1"/>
          <p:nvPr/>
        </p:nvSpPr>
        <p:spPr>
          <a:xfrm flipH="1">
            <a:off x="14756606" y="8524081"/>
            <a:ext cx="14478000" cy="1077218"/>
          </a:xfrm>
          <a:prstGeom prst="rect">
            <a:avLst/>
          </a:prstGeom>
          <a:noFill/>
        </p:spPr>
        <p:txBody>
          <a:bodyPr wrap="square" rtlCol="0">
            <a:spAutoFit/>
          </a:bodyPr>
          <a:lstStyle/>
          <a:p>
            <a:pPr algn="ctr"/>
            <a:r>
              <a:rPr lang="en-US" sz="4000" b="1" i="1" dirty="0" smtClean="0">
                <a:solidFill>
                  <a:schemeClr val="bg1"/>
                </a:solidFill>
              </a:rPr>
              <a:t> PLANETESIMAL ACCRETION VS. GAS CONTRACTION</a:t>
            </a:r>
          </a:p>
          <a:p>
            <a:endParaRPr lang="en-US" sz="2400" dirty="0" smtClean="0">
              <a:solidFill>
                <a:schemeClr val="bg1"/>
              </a:solidFill>
            </a:endParaRPr>
          </a:p>
        </p:txBody>
      </p:sp>
      <p:sp>
        <p:nvSpPr>
          <p:cNvPr id="41" name="TextBox 40"/>
          <p:cNvSpPr txBox="1"/>
          <p:nvPr/>
        </p:nvSpPr>
        <p:spPr>
          <a:xfrm>
            <a:off x="22757606" y="9209881"/>
            <a:ext cx="6400800" cy="5262979"/>
          </a:xfrm>
          <a:prstGeom prst="rect">
            <a:avLst/>
          </a:prstGeom>
          <a:noFill/>
        </p:spPr>
        <p:txBody>
          <a:bodyPr wrap="square" rtlCol="0">
            <a:spAutoFit/>
          </a:bodyPr>
          <a:lstStyle/>
          <a:p>
            <a:r>
              <a:rPr lang="en-US" sz="2400" dirty="0" smtClean="0">
                <a:solidFill>
                  <a:srgbClr val="FFFFFF"/>
                </a:solidFill>
              </a:rPr>
              <a:t>Fig. 1: For KH contraction to dominate envelope growth, the maximum </a:t>
            </a:r>
            <a:r>
              <a:rPr lang="en-US" sz="2400" dirty="0" err="1" smtClean="0">
                <a:solidFill>
                  <a:srgbClr val="FFFFFF"/>
                </a:solidFill>
              </a:rPr>
              <a:t>planetesimal</a:t>
            </a:r>
            <a:r>
              <a:rPr lang="en-US" sz="2400" dirty="0" smtClean="0">
                <a:solidFill>
                  <a:srgbClr val="FFFFFF"/>
                </a:solidFill>
              </a:rPr>
              <a:t> accretion rate during the gas contraction phase (in red) has to be ~3 orders of magnitude lower than the accretion rate of the atmosphere (in blue). In this case, runaway gas accretion is initiated after </a:t>
            </a:r>
            <a:r>
              <a:rPr lang="en-US" sz="2400" i="1" dirty="0" smtClean="0">
                <a:solidFill>
                  <a:srgbClr val="FFFFFF"/>
                </a:solidFill>
              </a:rPr>
              <a:t>T~</a:t>
            </a:r>
            <a:r>
              <a:rPr lang="en-US" sz="2400" dirty="0" smtClean="0">
                <a:solidFill>
                  <a:srgbClr val="FFFFFF"/>
                </a:solidFill>
              </a:rPr>
              <a:t>1.2 </a:t>
            </a:r>
            <a:r>
              <a:rPr lang="en-US" sz="2400" dirty="0" err="1" smtClean="0">
                <a:solidFill>
                  <a:srgbClr val="FFFFFF"/>
                </a:solidFill>
              </a:rPr>
              <a:t>Myrs</a:t>
            </a:r>
            <a:r>
              <a:rPr lang="en-US" sz="2400" dirty="0" smtClean="0">
                <a:solidFill>
                  <a:srgbClr val="FFFFFF"/>
                </a:solidFill>
              </a:rPr>
              <a:t>. For comparison, we plot (in green) the </a:t>
            </a:r>
            <a:r>
              <a:rPr lang="en-US" sz="2400" dirty="0" err="1" smtClean="0">
                <a:solidFill>
                  <a:srgbClr val="FFFFFF"/>
                </a:solidFill>
              </a:rPr>
              <a:t>planetesimal</a:t>
            </a:r>
            <a:r>
              <a:rPr lang="en-US" sz="2400" dirty="0" smtClean="0">
                <a:solidFill>
                  <a:srgbClr val="FFFFFF"/>
                </a:solidFill>
              </a:rPr>
              <a:t> accretion rate necessary to grow a core on the same time scale, as well as a frequently involved </a:t>
            </a:r>
            <a:r>
              <a:rPr lang="en-US" sz="2400" dirty="0" err="1" smtClean="0">
                <a:solidFill>
                  <a:srgbClr val="FFFFFF"/>
                </a:solidFill>
              </a:rPr>
              <a:t>planetesimal</a:t>
            </a:r>
            <a:r>
              <a:rPr lang="en-US" sz="2400" dirty="0" smtClean="0">
                <a:solidFill>
                  <a:srgbClr val="FFFFFF"/>
                </a:solidFill>
              </a:rPr>
              <a:t> accretion rate:  (</a:t>
            </a:r>
            <a:r>
              <a:rPr lang="en-US" sz="2400" i="1" dirty="0" err="1" smtClean="0">
                <a:solidFill>
                  <a:srgbClr val="FFFFFF"/>
                </a:solidFill>
              </a:rPr>
              <a:t>v</a:t>
            </a:r>
            <a:r>
              <a:rPr lang="en-US" sz="2400" i="1" baseline="-25000" dirty="0" err="1" smtClean="0">
                <a:solidFill>
                  <a:srgbClr val="FFFFFF"/>
                </a:solidFill>
              </a:rPr>
              <a:t>disp</a:t>
            </a:r>
            <a:r>
              <a:rPr lang="en-US" sz="2400" i="1" dirty="0" smtClean="0">
                <a:solidFill>
                  <a:srgbClr val="FFFFFF"/>
                </a:solidFill>
              </a:rPr>
              <a:t> = </a:t>
            </a:r>
            <a:r>
              <a:rPr lang="en-US" sz="2400" i="1" dirty="0" err="1" smtClean="0">
                <a:solidFill>
                  <a:srgbClr val="FFFFFF"/>
                </a:solidFill>
              </a:rPr>
              <a:t>v</a:t>
            </a:r>
            <a:r>
              <a:rPr lang="en-US" sz="2400" i="1" baseline="-25000" dirty="0" err="1" smtClean="0">
                <a:solidFill>
                  <a:srgbClr val="FFFFFF"/>
                </a:solidFill>
              </a:rPr>
              <a:t>Hill</a:t>
            </a:r>
            <a:r>
              <a:rPr lang="en-US" sz="2400" dirty="0" smtClean="0">
                <a:solidFill>
                  <a:srgbClr val="FFFFFF"/>
                </a:solidFill>
              </a:rPr>
              <a:t>, in cyan). </a:t>
            </a:r>
            <a:r>
              <a:rPr lang="en-US" sz="2400" i="1" dirty="0" err="1" smtClean="0">
                <a:solidFill>
                  <a:srgbClr val="FFFFFF"/>
                </a:solidFill>
              </a:rPr>
              <a:t>M</a:t>
            </a:r>
            <a:r>
              <a:rPr lang="en-US" sz="2400" i="1" baseline="-25000" dirty="0" err="1" smtClean="0">
                <a:solidFill>
                  <a:srgbClr val="FFFFFF"/>
                </a:solidFill>
              </a:rPr>
              <a:t>c,typical</a:t>
            </a:r>
            <a:r>
              <a:rPr lang="en-US" sz="2400" i="1" dirty="0" smtClean="0">
                <a:solidFill>
                  <a:srgbClr val="FFFFFF"/>
                </a:solidFill>
              </a:rPr>
              <a:t>&lt; </a:t>
            </a:r>
            <a:r>
              <a:rPr lang="en-US" sz="2400" i="1" dirty="0" err="1" smtClean="0">
                <a:solidFill>
                  <a:srgbClr val="FFFFFF"/>
                </a:solidFill>
              </a:rPr>
              <a:t>M</a:t>
            </a:r>
            <a:r>
              <a:rPr lang="en-US" sz="2400" i="1" baseline="-25000" dirty="0" err="1" smtClean="0">
                <a:solidFill>
                  <a:srgbClr val="FFFFFF"/>
                </a:solidFill>
              </a:rPr>
              <a:t>atm</a:t>
            </a:r>
            <a:r>
              <a:rPr lang="en-US" sz="2400" i="1" dirty="0" smtClean="0">
                <a:solidFill>
                  <a:srgbClr val="FFFFFF"/>
                </a:solidFill>
              </a:rPr>
              <a:t> </a:t>
            </a:r>
            <a:r>
              <a:rPr lang="en-US" sz="2400" dirty="0" smtClean="0">
                <a:solidFill>
                  <a:srgbClr val="FFFFFF"/>
                </a:solidFill>
              </a:rPr>
              <a:t>=&gt; it is faster to </a:t>
            </a:r>
            <a:r>
              <a:rPr lang="en-US" sz="2400" dirty="0">
                <a:solidFill>
                  <a:srgbClr val="FFFFFF"/>
                </a:solidFill>
              </a:rPr>
              <a:t>form a </a:t>
            </a:r>
            <a:r>
              <a:rPr lang="en-US" sz="2400" dirty="0" smtClean="0">
                <a:solidFill>
                  <a:srgbClr val="FFFFFF"/>
                </a:solidFill>
              </a:rPr>
              <a:t>planet by growing the </a:t>
            </a:r>
            <a:r>
              <a:rPr lang="en-US" sz="2400" dirty="0">
                <a:solidFill>
                  <a:srgbClr val="FFFFFF"/>
                </a:solidFill>
              </a:rPr>
              <a:t>core first, then </a:t>
            </a:r>
            <a:r>
              <a:rPr lang="en-US" sz="2400" dirty="0" smtClean="0">
                <a:solidFill>
                  <a:srgbClr val="FFFFFF"/>
                </a:solidFill>
              </a:rPr>
              <a:t>letting </a:t>
            </a:r>
            <a:r>
              <a:rPr lang="en-US" sz="2400" dirty="0">
                <a:solidFill>
                  <a:srgbClr val="FFFFFF"/>
                </a:solidFill>
              </a:rPr>
              <a:t>the atmosphere cool. </a:t>
            </a:r>
          </a:p>
        </p:txBody>
      </p:sp>
      <p:sp>
        <p:nvSpPr>
          <p:cNvPr id="42" name="TextBox 41"/>
          <p:cNvSpPr txBox="1"/>
          <p:nvPr/>
        </p:nvSpPr>
        <p:spPr>
          <a:xfrm>
            <a:off x="1650206" y="38775481"/>
            <a:ext cx="15468600" cy="2308324"/>
          </a:xfrm>
          <a:prstGeom prst="rect">
            <a:avLst/>
          </a:prstGeom>
          <a:noFill/>
        </p:spPr>
        <p:txBody>
          <a:bodyPr wrap="square" rtlCol="0">
            <a:spAutoFit/>
          </a:bodyPr>
          <a:lstStyle/>
          <a:p>
            <a:pPr marL="342900" indent="-342900">
              <a:buFont typeface="Arial"/>
              <a:buChar char="•"/>
            </a:pPr>
            <a:r>
              <a:rPr lang="en-US" sz="2400" b="1" i="1" dirty="0" smtClean="0">
                <a:solidFill>
                  <a:srgbClr val="FFFFFF"/>
                </a:solidFill>
              </a:rPr>
              <a:t>Time dependent model: </a:t>
            </a:r>
            <a:r>
              <a:rPr lang="en-US" sz="2400" dirty="0" smtClean="0">
                <a:solidFill>
                  <a:srgbClr val="FFFFFF"/>
                </a:solidFill>
              </a:rPr>
              <a:t>our model consists of series of </a:t>
            </a:r>
            <a:r>
              <a:rPr lang="en-US" sz="2400" dirty="0" err="1" smtClean="0">
                <a:solidFill>
                  <a:srgbClr val="FFFFFF"/>
                </a:solidFill>
              </a:rPr>
              <a:t>quasistatic</a:t>
            </a:r>
            <a:r>
              <a:rPr lang="en-US" sz="2400" dirty="0" smtClean="0">
                <a:solidFill>
                  <a:srgbClr val="FFFFFF"/>
                </a:solidFill>
              </a:rPr>
              <a:t> atmospheres with constant luminosity in the outer </a:t>
            </a:r>
            <a:r>
              <a:rPr lang="en-US" sz="2400" dirty="0" err="1" smtClean="0">
                <a:solidFill>
                  <a:srgbClr val="FFFFFF"/>
                </a:solidFill>
              </a:rPr>
              <a:t>radiative</a:t>
            </a:r>
            <a:r>
              <a:rPr lang="en-US" sz="2400" dirty="0" smtClean="0">
                <a:solidFill>
                  <a:srgbClr val="FFFFFF"/>
                </a:solidFill>
              </a:rPr>
              <a:t> region. A time dependent model in which the luminosity is allowed to vary is currently being developed; however, we do not expect qualitatively different results.</a:t>
            </a:r>
          </a:p>
          <a:p>
            <a:pPr marL="342900" indent="-342900">
              <a:buFont typeface="Arial"/>
              <a:buChar char="•"/>
            </a:pPr>
            <a:r>
              <a:rPr lang="en-US" sz="2400" b="1" i="1" dirty="0" smtClean="0">
                <a:solidFill>
                  <a:srgbClr val="FFFFFF"/>
                </a:solidFill>
              </a:rPr>
              <a:t>Equation Of State: </a:t>
            </a:r>
            <a:r>
              <a:rPr lang="en-US" sz="2400" dirty="0" smtClean="0">
                <a:solidFill>
                  <a:srgbClr val="FFFFFF"/>
                </a:solidFill>
              </a:rPr>
              <a:t>the model currently assumes an ideal gas </a:t>
            </a:r>
            <a:r>
              <a:rPr lang="en-US" sz="2400" dirty="0" err="1" smtClean="0">
                <a:solidFill>
                  <a:srgbClr val="FFFFFF"/>
                </a:solidFill>
              </a:rPr>
              <a:t>polytropic</a:t>
            </a:r>
            <a:r>
              <a:rPr lang="en-US" sz="2400" dirty="0" smtClean="0">
                <a:solidFill>
                  <a:srgbClr val="FFFFFF"/>
                </a:solidFill>
              </a:rPr>
              <a:t> equation of state. However, non-ideal interactions, dissociation and ionization effects should be taken into account. We are using the </a:t>
            </a:r>
            <a:r>
              <a:rPr lang="en-US" sz="2400" dirty="0" err="1" smtClean="0">
                <a:solidFill>
                  <a:srgbClr val="FFFFFF"/>
                </a:solidFill>
              </a:rPr>
              <a:t>Saumon</a:t>
            </a:r>
            <a:r>
              <a:rPr lang="en-US" sz="2400" dirty="0">
                <a:solidFill>
                  <a:srgbClr val="FFFFFF"/>
                </a:solidFill>
              </a:rPr>
              <a:t> </a:t>
            </a:r>
            <a:r>
              <a:rPr lang="en-US" sz="2400" dirty="0" smtClean="0">
                <a:solidFill>
                  <a:srgbClr val="FFFFFF"/>
                </a:solidFill>
              </a:rPr>
              <a:t>et al. (1995) equation of state tables to model the H/He mixture. </a:t>
            </a:r>
            <a:endParaRPr lang="en-US" sz="2400" dirty="0">
              <a:solidFill>
                <a:srgbClr val="FFFFFF"/>
              </a:solidFill>
            </a:endParaRPr>
          </a:p>
        </p:txBody>
      </p:sp>
      <p:sp>
        <p:nvSpPr>
          <p:cNvPr id="140" name="Rounded Rectangle 139"/>
          <p:cNvSpPr/>
          <p:nvPr/>
        </p:nvSpPr>
        <p:spPr>
          <a:xfrm>
            <a:off x="17576006" y="38013481"/>
            <a:ext cx="11506200" cy="3429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576006" y="38699281"/>
            <a:ext cx="11430000" cy="3046988"/>
          </a:xfrm>
          <a:prstGeom prst="rect">
            <a:avLst/>
          </a:prstGeom>
          <a:noFill/>
        </p:spPr>
        <p:txBody>
          <a:bodyPr wrap="square" rtlCol="0">
            <a:spAutoFit/>
          </a:bodyPr>
          <a:lstStyle/>
          <a:p>
            <a:pPr marL="342900" indent="-342900">
              <a:buFont typeface="Arial"/>
              <a:buChar char="•"/>
            </a:pPr>
            <a:r>
              <a:rPr lang="en-US" sz="2400" dirty="0">
                <a:solidFill>
                  <a:srgbClr val="FFFFFF"/>
                </a:solidFill>
              </a:rPr>
              <a:t>We find that the critical core mass to form a giant planet before the dissipation of the </a:t>
            </a:r>
            <a:r>
              <a:rPr lang="en-US" sz="2400" dirty="0" err="1">
                <a:solidFill>
                  <a:srgbClr val="FFFFFF"/>
                </a:solidFill>
              </a:rPr>
              <a:t>protoplanetary</a:t>
            </a:r>
            <a:r>
              <a:rPr lang="en-US" sz="2400" dirty="0">
                <a:solidFill>
                  <a:srgbClr val="FFFFFF"/>
                </a:solidFill>
              </a:rPr>
              <a:t> disk is smaller than typical values of the critical core mass when </a:t>
            </a:r>
            <a:r>
              <a:rPr lang="en-US" sz="2400" dirty="0" err="1">
                <a:solidFill>
                  <a:srgbClr val="FFFFFF"/>
                </a:solidFill>
              </a:rPr>
              <a:t>planetesimal</a:t>
            </a:r>
            <a:r>
              <a:rPr lang="en-US" sz="2400" dirty="0">
                <a:solidFill>
                  <a:srgbClr val="FFFFFF"/>
                </a:solidFill>
              </a:rPr>
              <a:t> accretion dominates the atmosphere growth (e.g., </a:t>
            </a:r>
            <a:r>
              <a:rPr lang="en-US" sz="2400" dirty="0" err="1">
                <a:solidFill>
                  <a:srgbClr val="FFFFFF"/>
                </a:solidFill>
              </a:rPr>
              <a:t>Rafikov</a:t>
            </a:r>
            <a:r>
              <a:rPr lang="en-US" sz="2400" dirty="0">
                <a:solidFill>
                  <a:srgbClr val="FFFFFF"/>
                </a:solidFill>
              </a:rPr>
              <a:t> 2006)</a:t>
            </a:r>
            <a:r>
              <a:rPr lang="en-US" sz="2400" dirty="0" smtClean="0">
                <a:solidFill>
                  <a:srgbClr val="FFFFFF"/>
                </a:solidFill>
              </a:rPr>
              <a:t>. Growing the core first, then reducing the core accretion rate, results in a more effective atmospheric growth. </a:t>
            </a:r>
          </a:p>
          <a:p>
            <a:pPr marL="342900" indent="-342900">
              <a:buFont typeface="Arial"/>
              <a:buChar char="•"/>
            </a:pPr>
            <a:r>
              <a:rPr lang="en-US" sz="2400" dirty="0" smtClean="0">
                <a:solidFill>
                  <a:srgbClr val="FFFFFF"/>
                </a:solidFill>
              </a:rPr>
              <a:t>The minimum core mass necessary to form a giant planet is smaller for planets forming further out in the </a:t>
            </a:r>
            <a:r>
              <a:rPr lang="en-US" sz="2400" dirty="0" err="1" smtClean="0">
                <a:solidFill>
                  <a:srgbClr val="FFFFFF"/>
                </a:solidFill>
              </a:rPr>
              <a:t>protoplanetary</a:t>
            </a:r>
            <a:r>
              <a:rPr lang="en-US" sz="2400" dirty="0" smtClean="0">
                <a:solidFill>
                  <a:srgbClr val="FFFFFF"/>
                </a:solidFill>
              </a:rPr>
              <a:t> disk.</a:t>
            </a:r>
          </a:p>
          <a:p>
            <a:endParaRPr lang="en-US" sz="2400" dirty="0"/>
          </a:p>
        </p:txBody>
      </p:sp>
      <p:sp>
        <p:nvSpPr>
          <p:cNvPr id="143" name="TextBox 142"/>
          <p:cNvSpPr txBox="1"/>
          <p:nvPr/>
        </p:nvSpPr>
        <p:spPr>
          <a:xfrm>
            <a:off x="21538406" y="38089681"/>
            <a:ext cx="5867400" cy="707886"/>
          </a:xfrm>
          <a:prstGeom prst="rect">
            <a:avLst/>
          </a:prstGeom>
          <a:noFill/>
        </p:spPr>
        <p:txBody>
          <a:bodyPr wrap="square" rtlCol="0">
            <a:spAutoFit/>
          </a:bodyPr>
          <a:lstStyle/>
          <a:p>
            <a:r>
              <a:rPr lang="en-US" sz="4000" b="1" i="1" dirty="0" smtClean="0">
                <a:solidFill>
                  <a:srgbClr val="FFFFFF"/>
                </a:solidFill>
              </a:rPr>
              <a:t>CONCLUSIONS</a:t>
            </a:r>
            <a:endParaRPr lang="en-US" sz="4000" b="1" i="1" dirty="0">
              <a:solidFill>
                <a:srgbClr val="FFFFFF"/>
              </a:solidFill>
            </a:endParaRPr>
          </a:p>
        </p:txBody>
      </p:sp>
      <p:pic>
        <p:nvPicPr>
          <p:cNvPr id="145" name="Picture 144" descr="harvard_logo.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21606" y="3037681"/>
            <a:ext cx="1676400" cy="1676400"/>
          </a:xfrm>
          <a:prstGeom prst="rect">
            <a:avLst/>
          </a:prstGeom>
        </p:spPr>
      </p:pic>
      <p:pic>
        <p:nvPicPr>
          <p:cNvPr id="146" name="Picture 145" descr="si-logo3.gif"/>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193006" y="904081"/>
            <a:ext cx="2133600" cy="2133600"/>
          </a:xfrm>
          <a:prstGeom prst="rect">
            <a:avLst/>
          </a:prstGeom>
        </p:spPr>
      </p:pic>
      <p:grpSp>
        <p:nvGrpSpPr>
          <p:cNvPr id="45" name="Group 44"/>
          <p:cNvGrpSpPr/>
          <p:nvPr/>
        </p:nvGrpSpPr>
        <p:grpSpPr>
          <a:xfrm>
            <a:off x="3555206" y="1285081"/>
            <a:ext cx="3916573" cy="1429467"/>
            <a:chOff x="3688872" y="146947"/>
            <a:chExt cx="3916573" cy="1429467"/>
          </a:xfrm>
        </p:grpSpPr>
        <p:sp>
          <p:nvSpPr>
            <p:cNvPr id="147" name="TextBox 146"/>
            <p:cNvSpPr txBox="1"/>
            <p:nvPr/>
          </p:nvSpPr>
          <p:spPr>
            <a:xfrm>
              <a:off x="4141126" y="404137"/>
              <a:ext cx="3464319" cy="707886"/>
            </a:xfrm>
            <a:prstGeom prst="rect">
              <a:avLst/>
            </a:prstGeom>
            <a:noFill/>
          </p:spPr>
          <p:txBody>
            <a:bodyPr wrap="square" rtlCol="0">
              <a:spAutoFit/>
            </a:bodyPr>
            <a:lstStyle/>
            <a:p>
              <a:r>
                <a:rPr lang="en-US" sz="4000" dirty="0" smtClean="0">
                  <a:solidFill>
                    <a:srgbClr val="FFFFFF"/>
                  </a:solidFill>
                  <a:latin typeface="Times"/>
                  <a:cs typeface="Times"/>
                </a:rPr>
                <a:t>C f A</a:t>
              </a:r>
              <a:endParaRPr lang="en-US" sz="4000" dirty="0">
                <a:solidFill>
                  <a:srgbClr val="FFFFFF"/>
                </a:solidFill>
                <a:latin typeface="Times"/>
                <a:cs typeface="Times"/>
              </a:endParaRPr>
            </a:p>
          </p:txBody>
        </p:sp>
        <p:pic>
          <p:nvPicPr>
            <p:cNvPr id="148" name="Picture 147" descr="cfa_logo3.jpg"/>
            <p:cNvPicPr>
              <a:picLocks noChangeAspect="1"/>
            </p:cNvPicPr>
            <p:nvPr/>
          </p:nvPicPr>
          <p:blipFill rotWithShape="1">
            <a:blip r:embed="rId13">
              <a:extLst>
                <a:ext uri="{BEBA8EAE-BF5A-486C-A8C5-ECC9F3942E4B}">
                  <a14:imgProps xmlns:a14="http://schemas.microsoft.com/office/drawing/2010/main">
                    <a14:imgLayer r:embed="rId14">
                      <a14:imgEffect>
                        <a14:backgroundRemoval t="0" b="98551" l="10000" r="90000">
                          <a14:foregroundMark x1="36667" y1="19807" x2="36667" y2="19807"/>
                          <a14:foregroundMark x1="56275" y1="8696" x2="56275" y2="8696"/>
                          <a14:foregroundMark x1="37255" y1="81643" x2="37255" y2="81643"/>
                          <a14:foregroundMark x1="40588" y1="85507" x2="40588" y2="85507"/>
                          <a14:foregroundMark x1="53529" y1="92271" x2="53529" y2="92271"/>
                          <a14:foregroundMark x1="55490" y1="91304" x2="55490" y2="91304"/>
                          <a14:foregroundMark x1="57843" y1="87440" x2="57843" y2="87440"/>
                          <a14:foregroundMark x1="57451" y1="10628" x2="57451" y2="10628"/>
                          <a14:foregroundMark x1="58235" y1="12077" x2="58235" y2="12077"/>
                          <a14:foregroundMark x1="58824" y1="13043" x2="58824" y2="13043"/>
                          <a14:foregroundMark x1="59804" y1="14493" x2="59804" y2="14493"/>
                          <a14:foregroundMark x1="59412" y1="13527" x2="59412" y2="13527"/>
                        </a14:backgroundRemoval>
                      </a14:imgEffect>
                    </a14:imgLayer>
                  </a14:imgProps>
                </a:ext>
                <a:ext uri="{28A0092B-C50C-407E-A947-70E740481C1C}">
                  <a14:useLocalDpi xmlns:a14="http://schemas.microsoft.com/office/drawing/2010/main" val="0"/>
                </a:ext>
              </a:extLst>
            </a:blip>
            <a:srcRect l="24827" r="30529"/>
            <a:stretch/>
          </p:blipFill>
          <p:spPr>
            <a:xfrm>
              <a:off x="3688872" y="146947"/>
              <a:ext cx="1572330" cy="1429467"/>
            </a:xfrm>
            <a:prstGeom prst="rect">
              <a:avLst/>
            </a:prstGeom>
          </p:spPr>
        </p:pic>
      </p:grpSp>
      <p:pic>
        <p:nvPicPr>
          <p:cNvPr id="9" name="Picture 8" descr="PTm_profiles_v2.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07406" y="23306881"/>
            <a:ext cx="11963400" cy="6868746"/>
          </a:xfrm>
          <a:prstGeom prst="rect">
            <a:avLst/>
          </a:prstGeom>
          <a:ln w="63500">
            <a:solidFill>
              <a:srgbClr val="0000FF"/>
            </a:solidFill>
          </a:ln>
        </p:spPr>
      </p:pic>
      <p:pic>
        <p:nvPicPr>
          <p:cNvPr id="11" name="Picture 10" descr="cumul_coolingtime_vs_Matm_10au_mu235.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594805" y="24602281"/>
            <a:ext cx="10278571" cy="5105400"/>
          </a:xfrm>
          <a:prstGeom prst="rect">
            <a:avLst/>
          </a:prstGeom>
          <a:ln w="63500">
            <a:solidFill>
              <a:srgbClr val="0000FF"/>
            </a:solidFill>
          </a:ln>
        </p:spPr>
      </p:pic>
      <p:pic>
        <p:nvPicPr>
          <p:cNvPr id="14" name="Picture 13" descr="PastedGraphic-1.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6567606" y="1285081"/>
            <a:ext cx="2311400" cy="1130300"/>
          </a:xfrm>
          <a:prstGeom prst="rect">
            <a:avLst/>
          </a:prstGeom>
        </p:spPr>
      </p:pic>
      <p:pic>
        <p:nvPicPr>
          <p:cNvPr id="16" name="Picture 15" descr="Mcrit_vs_a_3Myrs (1).pd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594806" y="31079281"/>
            <a:ext cx="12801600" cy="5446956"/>
          </a:xfrm>
          <a:prstGeom prst="rect">
            <a:avLst/>
          </a:prstGeom>
          <a:ln w="63500">
            <a:solidFill>
              <a:srgbClr val="0000FF"/>
            </a:solidFill>
          </a:ln>
        </p:spPr>
      </p:pic>
      <p:pic>
        <p:nvPicPr>
          <p:cNvPr id="24" name="Picture 23" descr="Lt_profiles_v2.pdf"/>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107406" y="30774481"/>
            <a:ext cx="11963400" cy="6441831"/>
          </a:xfrm>
          <a:prstGeom prst="rect">
            <a:avLst/>
          </a:prstGeom>
          <a:ln w="63500">
            <a:solidFill>
              <a:srgbClr val="0000FF"/>
            </a:solidFill>
          </a:ln>
        </p:spPr>
      </p:pic>
      <p:graphicFrame>
        <p:nvGraphicFramePr>
          <p:cNvPr id="25" name="Object 24"/>
          <p:cNvGraphicFramePr>
            <a:graphicFrameLocks noChangeAspect="1"/>
          </p:cNvGraphicFramePr>
          <p:nvPr>
            <p:extLst>
              <p:ext uri="{D42A27DB-BD31-4B8C-83A1-F6EECF244321}">
                <p14:modId xmlns:p14="http://schemas.microsoft.com/office/powerpoint/2010/main" val="84651479"/>
              </p:ext>
            </p:extLst>
          </p:nvPr>
        </p:nvGraphicFramePr>
        <p:xfrm>
          <a:off x="15054263" y="21324888"/>
          <a:ext cx="165100" cy="152400"/>
        </p:xfrm>
        <a:graphic>
          <a:graphicData uri="http://schemas.openxmlformats.org/presentationml/2006/ole">
            <mc:AlternateContent xmlns:mc="http://schemas.openxmlformats.org/markup-compatibility/2006">
              <mc:Choice xmlns:v="urn:schemas-microsoft-com:vml" Requires="v">
                <p:oleObj spid="_x0000_s1612" name="Equation" r:id="rId20" imgW="165100" imgH="152400" progId="Equation.3">
                  <p:embed/>
                </p:oleObj>
              </mc:Choice>
              <mc:Fallback>
                <p:oleObj name="Equation" r:id="rId20" imgW="165100" imgH="152400" progId="Equation.3">
                  <p:embed/>
                  <p:pic>
                    <p:nvPicPr>
                      <p:cNvPr id="0" name=""/>
                      <p:cNvPicPr/>
                      <p:nvPr/>
                    </p:nvPicPr>
                    <p:blipFill>
                      <a:blip r:embed="rId21"/>
                      <a:stretch>
                        <a:fillRect/>
                      </a:stretch>
                    </p:blipFill>
                    <p:spPr>
                      <a:xfrm>
                        <a:off x="15054263" y="21324888"/>
                        <a:ext cx="165100" cy="152400"/>
                      </a:xfrm>
                      <a:prstGeom prst="rect">
                        <a:avLst/>
                      </a:prstGeom>
                    </p:spPr>
                  </p:pic>
                </p:oleObj>
              </mc:Fallback>
            </mc:AlternateContent>
          </a:graphicData>
        </a:graphic>
      </p:graphicFrame>
      <p:sp>
        <p:nvSpPr>
          <p:cNvPr id="27" name="Oval 26"/>
          <p:cNvSpPr/>
          <p:nvPr/>
        </p:nvSpPr>
        <p:spPr>
          <a:xfrm flipH="1">
            <a:off x="26588141" y="13310083"/>
            <a:ext cx="34350" cy="37785"/>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flipH="1">
            <a:off x="27826938" y="13317148"/>
            <a:ext cx="34350" cy="34350"/>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acc_rates_poster.pdf"/>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518606" y="9286081"/>
            <a:ext cx="7086600" cy="4724400"/>
          </a:xfrm>
          <a:prstGeom prst="rect">
            <a:avLst/>
          </a:prstGeom>
          <a:ln w="63500">
            <a:solidFill>
              <a:srgbClr val="0000FF"/>
            </a:solidFill>
          </a:ln>
        </p:spPr>
      </p:pic>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ANA@8GVLRHNFUVWYY57I" val="355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20816</TotalTime>
  <Words>1278</Words>
  <Application>Microsoft Macintosh PowerPoint</Application>
  <PresentationFormat>Custom</PresentationFormat>
  <Paragraphs>90</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dc:creator>
  <cp:lastModifiedBy>Ana-Maria Piso</cp:lastModifiedBy>
  <cp:revision>315</cp:revision>
  <dcterms:created xsi:type="dcterms:W3CDTF">2010-02-07T16:03:53Z</dcterms:created>
  <dcterms:modified xsi:type="dcterms:W3CDTF">2013-02-07T23:12:34Z</dcterms:modified>
</cp:coreProperties>
</file>