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gif" ContentType="image/gif"/>
  <Override PartName="/ppt/media/image15.gif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2" r:id="rId7"/>
    <p:sldId id="278" r:id="rId8"/>
    <p:sldId id="276" r:id="rId9"/>
    <p:sldId id="274" r:id="rId10"/>
    <p:sldId id="273" r:id="rId11"/>
    <p:sldId id="286" r:id="rId12"/>
    <p:sldId id="279" r:id="rId13"/>
    <p:sldId id="287" r:id="rId14"/>
    <p:sldId id="280" r:id="rId15"/>
    <p:sldId id="281" r:id="rId16"/>
    <p:sldId id="285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AFF"/>
    <a:srgbClr val="2FA1FF"/>
    <a:srgbClr val="0089FA"/>
    <a:srgbClr val="FF3D01"/>
    <a:srgbClr val="FF6600"/>
    <a:srgbClr val="E7FFE1"/>
    <a:srgbClr val="E1FFF9"/>
    <a:srgbClr val="FFFBEF"/>
    <a:srgbClr val="0052AC"/>
    <a:srgbClr val="15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>
      <p:cViewPr>
        <p:scale>
          <a:sx n="110" d="100"/>
          <a:sy n="110" d="100"/>
        </p:scale>
        <p:origin x="-246" y="-55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76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25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fr-FR" smtClean="0"/>
              <a:pPr/>
              <a:t>07/02/2013</a:t>
            </a:fld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060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/>
              <a:pPr/>
              <a:t>06/09/2006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07/02/2013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07/02/2013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07/02/2013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07/02/2013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1590FF"/>
              </a:gs>
            </a:gsLst>
            <a:lin ang="180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12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fr-FR" cap="all" baseline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fr-FR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fr-FR" sz="2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 anchor="ctr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Cliquer ici pour modifier le style du titre du masque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 marL="719138" indent="-269875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>
          <a:xfrm>
            <a:off x="591077" y="6248206"/>
            <a:ext cx="542108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>
          <a:xfrm>
            <a:off x="0" y="1284662"/>
            <a:ext cx="533400" cy="244476"/>
          </a:xfrm>
        </p:spPr>
        <p:txBody>
          <a:bodyPr/>
          <a:lstStyle/>
          <a:p>
            <a:fld id="{50935222-B196-4F9B-9AEC-1292459A754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vert="horz" anchor="ctr">
            <a:normAutofit/>
          </a:bodyPr>
          <a:lstStyle>
            <a:lvl1pPr>
              <a:defRPr lang="fr-FR"/>
            </a:lvl1pPr>
          </a:lstStyle>
          <a:p>
            <a:pPr lvl="0"/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en-US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chemeClr val="tx2"/>
                </a:solidFill>
              </a:rPr>
              <a:pPr/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 dirty="0"/>
              <a:t>Cliquer ici pour modifier le style du titre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8466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fr-FR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fr-FR" sz="1400" b="1">
                <a:solidFill>
                  <a:srgbClr val="FFFFFF"/>
                </a:solidFill>
              </a:rPr>
              <a:pPr algn="ctr"/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  <p:pic>
        <p:nvPicPr>
          <p:cNvPr id="11" name="Picture 3" descr="d:\Documents and Settings\s0030382\Bureau\logo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224136" cy="3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lang="fr-FR" sz="4400" kern="1200">
          <a:gradFill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</a:gradFill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fr-FR" sz="29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fr-FR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fr-FR" sz="23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7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watch/apiwatch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www.apiwat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docs.apiwatch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1479" y="3933056"/>
            <a:ext cx="8587680" cy="78221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cap="non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Surveillance des interfaces logicielles</a:t>
            </a:r>
            <a:endParaRPr lang="fr-FR" cap="none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Robin Jarry</a:t>
            </a:r>
            <a:endParaRPr lang="fr-FR" dirty="0"/>
          </a:p>
        </p:txBody>
      </p:sp>
      <p:pic>
        <p:nvPicPr>
          <p:cNvPr id="1027" name="Picture 3" descr="d:\Documents and Settings\s0030382\Bureau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8298230" cy="21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s0030382\Bureau\EiCN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157949"/>
            <a:ext cx="3198472" cy="91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Interprétation des différences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445896" y="2420888"/>
            <a:ext cx="2346230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Règles de stabilité d’API</a:t>
            </a:r>
            <a:endParaRPr lang="fr-FR" sz="1600" b="1" dirty="0" smtClean="0"/>
          </a:p>
        </p:txBody>
      </p:sp>
      <p:sp>
        <p:nvSpPr>
          <p:cNvPr id="18" name="Flèche droite 17"/>
          <p:cNvSpPr/>
          <p:nvPr/>
        </p:nvSpPr>
        <p:spPr>
          <a:xfrm>
            <a:off x="2797749" y="2507262"/>
            <a:ext cx="1546106" cy="725266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différences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947099" y="4871768"/>
            <a:ext cx="2441325" cy="622617"/>
            <a:chOff x="6615861" y="4101562"/>
            <a:chExt cx="2441325" cy="622617"/>
          </a:xfrm>
        </p:grpSpPr>
        <p:pic>
          <p:nvPicPr>
            <p:cNvPr id="27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869388" y="4229167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742624" y="4167039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615861" y="4101562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51597" y="5510846"/>
            <a:ext cx="266700" cy="161925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455422" y="2528900"/>
            <a:ext cx="2239477" cy="68199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32000"/>
                </a:schemeClr>
              </a:gs>
              <a:gs pos="50000">
                <a:schemeClr val="accent2">
                  <a:shade val="67500"/>
                  <a:satMod val="115000"/>
                  <a:alpha val="38000"/>
                </a:schemeClr>
              </a:gs>
              <a:gs pos="100000">
                <a:schemeClr val="accent2">
                  <a:shade val="100000"/>
                  <a:satMod val="115000"/>
                  <a:alpha val="20000"/>
                </a:schemeClr>
              </a:gs>
            </a:gsLst>
            <a:lin ang="18900000" scaled="1"/>
            <a:tileRect/>
          </a:gradFill>
          <a:ln>
            <a:solidFill>
              <a:schemeClr val="lt1">
                <a:alpha val="46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CDDAFF"/>
                </a:solidFill>
              </a:rPr>
              <a:t>Comparateur</a:t>
            </a:r>
            <a:endParaRPr lang="fr-FR" sz="1600" b="1" dirty="0" smtClean="0">
              <a:solidFill>
                <a:srgbClr val="CDDAFF"/>
              </a:solidFill>
            </a:endParaRPr>
          </a:p>
        </p:txBody>
      </p:sp>
      <p:sp>
        <p:nvSpPr>
          <p:cNvPr id="31" name="Flèche droite 30"/>
          <p:cNvSpPr/>
          <p:nvPr/>
        </p:nvSpPr>
        <p:spPr>
          <a:xfrm rot="3895392">
            <a:off x="5917596" y="3763166"/>
            <a:ext cx="1418797" cy="725266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violations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626994" y="3449674"/>
            <a:ext cx="1448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« Sévérité » dépendante de la nature des différences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963687" y="4814311"/>
            <a:ext cx="2482209" cy="769441"/>
          </a:xfrm>
          <a:prstGeom prst="rect">
            <a:avLst/>
          </a:prstGeom>
          <a:solidFill>
            <a:srgbClr val="CDDA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100" dirty="0"/>
              <a:t>Ajout / Suppression d’un élément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/>
              <a:t>Réduction de la visibilité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/>
              <a:t>Changement de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/>
              <a:t>…</a:t>
            </a:r>
            <a:endParaRPr lang="fr-FR" sz="11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3335742" y="3773378"/>
            <a:ext cx="1368154" cy="98548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68139" y="3396783"/>
            <a:ext cx="1448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Configurables et extensibles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187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5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repeatCount="indefinite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  <p:bldLst>
      <p:bldP spid="18" grpId="0" animBg="1"/>
      <p:bldP spid="31" grpId="0" animBg="1"/>
      <p:bldP spid="32" grpId="0"/>
      <p:bldP spid="13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7" name="Picture 2" descr="d:\Documents and Settings\s0030382\Bureau\iStock_000007402908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1972862"/>
            <a:ext cx="3220195" cy="3636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employées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7864" y="1772816"/>
            <a:ext cx="4968552" cy="4464496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 smtClean="0">
                <a:solidFill>
                  <a:srgbClr val="0089FA"/>
                </a:solidFill>
              </a:rPr>
              <a:t>Java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Apache </a:t>
            </a:r>
            <a:r>
              <a:rPr lang="fr-FR" sz="2800" b="1" dirty="0" err="1" smtClean="0">
                <a:solidFill>
                  <a:srgbClr val="0089FA"/>
                </a:solidFill>
              </a:rPr>
              <a:t>Maven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Gestion des dépendances</a:t>
            </a:r>
          </a:p>
          <a:p>
            <a:pPr lvl="1"/>
            <a:r>
              <a:rPr lang="fr-FR" sz="2500" dirty="0" smtClean="0"/>
              <a:t>Compilation et packaging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ANTLR</a:t>
            </a:r>
          </a:p>
          <a:p>
            <a:pPr lvl="1"/>
            <a:r>
              <a:rPr lang="fr-FR" sz="2500" dirty="0" smtClean="0"/>
              <a:t>Génération de « </a:t>
            </a:r>
            <a:r>
              <a:rPr lang="fr-FR" sz="2500" dirty="0" err="1" smtClean="0"/>
              <a:t>parsers</a:t>
            </a:r>
            <a:r>
              <a:rPr lang="fr-FR" sz="2500" dirty="0" smtClean="0"/>
              <a:t> »</a:t>
            </a:r>
          </a:p>
          <a:p>
            <a:r>
              <a:rPr lang="fr-FR" sz="2800" b="1" dirty="0" err="1" smtClean="0">
                <a:solidFill>
                  <a:srgbClr val="0089FA"/>
                </a:solidFill>
              </a:rPr>
              <a:t>ORMLite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Couplage Objet-Relationnel</a:t>
            </a:r>
          </a:p>
          <a:p>
            <a:pPr lvl="1"/>
            <a:r>
              <a:rPr lang="fr-FR" sz="2500" dirty="0" smtClean="0"/>
              <a:t>Compatible JDBC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Servlet</a:t>
            </a:r>
          </a:p>
          <a:p>
            <a:pPr lvl="1"/>
            <a:r>
              <a:rPr lang="fr-FR" sz="2500" dirty="0" smtClean="0"/>
              <a:t>Standard Java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Apache </a:t>
            </a:r>
            <a:r>
              <a:rPr lang="fr-FR" sz="2800" b="1" dirty="0" err="1" smtClean="0">
                <a:solidFill>
                  <a:srgbClr val="0089FA"/>
                </a:solidFill>
              </a:rPr>
              <a:t>Velocity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Moteur de </a:t>
            </a:r>
            <a:r>
              <a:rPr lang="fr-FR" sz="2500" dirty="0" err="1" smtClean="0"/>
              <a:t>templates</a:t>
            </a:r>
            <a:endParaRPr lang="fr-FR" sz="25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3074" name="Picture 2" descr="d:\Documents and Settings\s0030382\Bureau\jav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68856" y="1581094"/>
            <a:ext cx="541924" cy="71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s0030382\Bureau\maven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0985" y="2477546"/>
            <a:ext cx="1337667" cy="2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s0030382\Bureau\ORMLit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8253" y="3932607"/>
            <a:ext cx="1783130" cy="4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ocuments and Settings\s0030382\Bureau\apache_feath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76664" y="5493013"/>
            <a:ext cx="1326308" cy="3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Documents and Settings\s0030382\Bureau\sun_logo_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196" y="4735123"/>
            <a:ext cx="1223244" cy="5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Documents and Settings\s0030382\Bureau\1345783048_work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1012" y="2981050"/>
            <a:ext cx="737612" cy="9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629584"/>
            <a:ext cx="7776864" cy="4535720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Intégration à la solution </a:t>
            </a:r>
            <a:r>
              <a:rPr lang="fr-FR" sz="2800" b="1" i="1" dirty="0" err="1" smtClean="0">
                <a:solidFill>
                  <a:srgbClr val="0089FA"/>
                </a:solidFill>
              </a:rPr>
              <a:t>CodeBuilding</a:t>
            </a:r>
            <a:r>
              <a:rPr lang="fr-FR" sz="2800" dirty="0" smtClean="0">
                <a:solidFill>
                  <a:srgbClr val="0089FA"/>
                </a:solidFill>
              </a:rPr>
              <a:t> </a:t>
            </a:r>
            <a:r>
              <a:rPr lang="fr-FR" sz="2800" dirty="0" smtClean="0"/>
              <a:t>du projet </a:t>
            </a:r>
            <a:r>
              <a:rPr lang="fr-FR" sz="2800" b="1" i="1" dirty="0" smtClean="0">
                <a:solidFill>
                  <a:srgbClr val="0089FA"/>
                </a:solidFill>
              </a:rPr>
              <a:t>Orchestra</a:t>
            </a:r>
          </a:p>
          <a:p>
            <a:pPr lvl="1"/>
            <a:r>
              <a:rPr lang="fr-FR" sz="2500" dirty="0" smtClean="0"/>
              <a:t>Déploiement </a:t>
            </a:r>
            <a:r>
              <a:rPr lang="fr-FR" sz="2500" b="1" i="1" dirty="0" smtClean="0">
                <a:solidFill>
                  <a:srgbClr val="0089FA"/>
                </a:solidFill>
              </a:rPr>
              <a:t>« </a:t>
            </a:r>
            <a:r>
              <a:rPr lang="fr-FR" sz="2500" b="1" i="1" dirty="0" err="1" smtClean="0">
                <a:solidFill>
                  <a:srgbClr val="0089FA"/>
                </a:solidFill>
              </a:rPr>
              <a:t>worldwide</a:t>
            </a:r>
            <a:r>
              <a:rPr lang="fr-FR" sz="2500" b="1" i="1" dirty="0" smtClean="0">
                <a:solidFill>
                  <a:srgbClr val="0089FA"/>
                </a:solidFill>
              </a:rPr>
              <a:t> »</a:t>
            </a:r>
          </a:p>
          <a:p>
            <a:r>
              <a:rPr lang="fr-FR" sz="2800" dirty="0" smtClean="0"/>
              <a:t>Cible</a:t>
            </a:r>
          </a:p>
          <a:p>
            <a:pPr lvl="1"/>
            <a:r>
              <a:rPr lang="fr-FR" sz="2400" b="1" dirty="0" smtClean="0">
                <a:solidFill>
                  <a:srgbClr val="0089FA"/>
                </a:solidFill>
              </a:rPr>
              <a:t>Intégrateurs</a:t>
            </a:r>
            <a:r>
              <a:rPr lang="fr-FR" sz="2400" dirty="0" smtClean="0"/>
              <a:t> / </a:t>
            </a:r>
            <a:r>
              <a:rPr lang="fr-FR" sz="2400" b="1" dirty="0" err="1" smtClean="0">
                <a:solidFill>
                  <a:srgbClr val="0089FA"/>
                </a:solidFill>
              </a:rPr>
              <a:t>DevOps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400" dirty="0" smtClean="0"/>
              <a:t>Développements </a:t>
            </a:r>
            <a:r>
              <a:rPr lang="fr-FR" sz="2400" b="1" i="1" dirty="0" smtClean="0">
                <a:solidFill>
                  <a:srgbClr val="0089FA"/>
                </a:solidFill>
              </a:rPr>
              <a:t>open-source</a:t>
            </a:r>
          </a:p>
          <a:p>
            <a:r>
              <a:rPr lang="fr-FR" sz="2800" dirty="0" smtClean="0"/>
              <a:t>Communauté</a:t>
            </a:r>
          </a:p>
          <a:p>
            <a:pPr lvl="1"/>
            <a:r>
              <a:rPr lang="fr-FR" sz="2500" dirty="0" smtClean="0"/>
              <a:t>Application </a:t>
            </a:r>
            <a:r>
              <a:rPr lang="fr-FR" sz="2500" b="1" dirty="0" smtClean="0">
                <a:solidFill>
                  <a:srgbClr val="0089FA"/>
                </a:solidFill>
              </a:rPr>
              <a:t>ouverte</a:t>
            </a:r>
            <a:r>
              <a:rPr lang="fr-FR" sz="2500" dirty="0" smtClean="0"/>
              <a:t>, </a:t>
            </a:r>
            <a:r>
              <a:rPr lang="fr-FR" sz="2500" b="1" dirty="0" smtClean="0">
                <a:solidFill>
                  <a:srgbClr val="0089FA"/>
                </a:solidFill>
              </a:rPr>
              <a:t>documentée</a:t>
            </a:r>
          </a:p>
          <a:p>
            <a:pPr lvl="1"/>
            <a:r>
              <a:rPr lang="fr-FR" sz="2500" i="1" dirty="0"/>
              <a:t>open-source</a:t>
            </a:r>
            <a:r>
              <a:rPr lang="fr-FR" sz="2500" dirty="0"/>
              <a:t> </a:t>
            </a:r>
            <a:r>
              <a:rPr lang="fr-FR" sz="2500" dirty="0" smtClean="0"/>
              <a:t>: </a:t>
            </a:r>
            <a:r>
              <a:rPr lang="fr-FR" sz="2500" b="1" dirty="0" smtClean="0">
                <a:solidFill>
                  <a:srgbClr val="0089FA"/>
                </a:solidFill>
              </a:rPr>
              <a:t>tests</a:t>
            </a:r>
            <a:r>
              <a:rPr lang="fr-FR" sz="2500" dirty="0" smtClean="0">
                <a:solidFill>
                  <a:srgbClr val="0089FA"/>
                </a:solidFill>
              </a:rPr>
              <a:t> </a:t>
            </a:r>
            <a:r>
              <a:rPr lang="fr-FR" sz="2500" dirty="0" smtClean="0"/>
              <a:t>à faible coût, remontée d’</a:t>
            </a:r>
            <a:r>
              <a:rPr lang="fr-FR" sz="2500" b="1" dirty="0" smtClean="0">
                <a:solidFill>
                  <a:srgbClr val="0089FA"/>
                </a:solidFill>
              </a:rPr>
              <a:t>anomalies</a:t>
            </a:r>
            <a:r>
              <a:rPr lang="fr-FR" sz="2500" dirty="0" smtClean="0"/>
              <a:t> et demandes d’</a:t>
            </a:r>
            <a:r>
              <a:rPr lang="fr-FR" sz="2500" b="1" dirty="0" smtClean="0">
                <a:solidFill>
                  <a:srgbClr val="0089FA"/>
                </a:solidFill>
              </a:rPr>
              <a:t>évolution</a:t>
            </a:r>
          </a:p>
          <a:p>
            <a:pPr lvl="1"/>
            <a:r>
              <a:rPr lang="fr-FR" sz="2500" dirty="0" smtClean="0"/>
              <a:t>Contribution active</a:t>
            </a:r>
          </a:p>
        </p:txBody>
      </p:sp>
    </p:spTree>
    <p:extLst>
      <p:ext uri="{BB962C8B-B14F-4D97-AF65-F5344CB8AC3E}">
        <p14:creationId xmlns:p14="http://schemas.microsoft.com/office/powerpoint/2010/main" val="42566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4968552" cy="45357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Nouveaux </a:t>
            </a:r>
            <a:r>
              <a:rPr lang="fr-FR" sz="2800" b="1" dirty="0" smtClean="0">
                <a:solidFill>
                  <a:srgbClr val="0089FA"/>
                </a:solidFill>
              </a:rPr>
              <a:t>langages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pPr marL="449263" lvl="1" indent="0">
              <a:buNone/>
            </a:pPr>
            <a:endParaRPr lang="fr-FR" sz="2400" dirty="0" smtClean="0"/>
          </a:p>
          <a:p>
            <a:pPr marL="449263" lvl="1" indent="0">
              <a:buNone/>
            </a:pPr>
            <a:endParaRPr lang="fr-FR" sz="2400" dirty="0" smtClean="0"/>
          </a:p>
          <a:p>
            <a:pPr marL="449263" lvl="1" indent="0">
              <a:buNone/>
            </a:pPr>
            <a:endParaRPr lang="fr-FR" sz="2400" dirty="0"/>
          </a:p>
          <a:p>
            <a:r>
              <a:rPr lang="fr-FR" sz="2700" dirty="0" smtClean="0"/>
              <a:t>Règles de stabilité d’</a:t>
            </a:r>
            <a:r>
              <a:rPr lang="fr-FR" sz="2700" b="1" dirty="0" smtClean="0">
                <a:solidFill>
                  <a:srgbClr val="0089FA"/>
                </a:solidFill>
              </a:rPr>
              <a:t>API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339752" y="2348096"/>
            <a:ext cx="2880320" cy="1208234"/>
            <a:chOff x="5724128" y="1932734"/>
            <a:chExt cx="2880320" cy="1208234"/>
          </a:xfrm>
        </p:grpSpPr>
        <p:sp>
          <p:nvSpPr>
            <p:cNvPr id="7" name="Rectangle 6"/>
            <p:cNvSpPr/>
            <p:nvPr/>
          </p:nvSpPr>
          <p:spPr>
            <a:xfrm>
              <a:off x="5724128" y="1932734"/>
              <a:ext cx="288032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LanguageAnalyser</a:t>
              </a:r>
              <a:endParaRPr lang="fr-FR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4128" y="2358724"/>
              <a:ext cx="2880320" cy="782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analyse(String):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APIScope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language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String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fileExtensions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String[]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339752" y="4230597"/>
            <a:ext cx="4680520" cy="1208234"/>
            <a:chOff x="5724128" y="1932734"/>
            <a:chExt cx="2880320" cy="1208234"/>
          </a:xfrm>
        </p:grpSpPr>
        <p:sp>
          <p:nvSpPr>
            <p:cNvPr id="11" name="Rectangle 10"/>
            <p:cNvSpPr/>
            <p:nvPr/>
          </p:nvSpPr>
          <p:spPr>
            <a:xfrm>
              <a:off x="5724128" y="1932734"/>
              <a:ext cx="288032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APIStabilityRule</a:t>
              </a:r>
              <a:endParaRPr lang="fr-FR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4128" y="2358724"/>
              <a:ext cx="2880320" cy="782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id(): String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isApplicable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evaluate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APIDifference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APIStabilityViolation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9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143412"/>
            <a:ext cx="6367561" cy="3239576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Distribué sous licence libre </a:t>
            </a:r>
            <a:r>
              <a:rPr lang="fr-FR" sz="2800" b="1" dirty="0" smtClean="0">
                <a:solidFill>
                  <a:srgbClr val="0089FA"/>
                </a:solidFill>
              </a:rPr>
              <a:t>BSD</a:t>
            </a:r>
            <a:r>
              <a:rPr lang="fr-FR" sz="2800" dirty="0" smtClean="0">
                <a:solidFill>
                  <a:srgbClr val="0089FA"/>
                </a:solidFill>
              </a:rPr>
              <a:t>™</a:t>
            </a:r>
          </a:p>
          <a:p>
            <a:r>
              <a:rPr lang="fr-FR" sz="2800" dirty="0" smtClean="0"/>
              <a:t>Site officiel</a:t>
            </a:r>
          </a:p>
          <a:p>
            <a:pPr lvl="1"/>
            <a:r>
              <a:rPr lang="fr-FR" sz="2100" dirty="0">
                <a:hlinkClick r:id="rId2"/>
              </a:rPr>
              <a:t>http://www.apiwatch.org</a:t>
            </a:r>
            <a:r>
              <a:rPr lang="fr-FR" sz="2100" dirty="0" smtClean="0">
                <a:hlinkClick r:id="rId2"/>
              </a:rPr>
              <a:t>/</a:t>
            </a:r>
            <a:endParaRPr lang="fr-FR" sz="2100" dirty="0" smtClean="0"/>
          </a:p>
          <a:p>
            <a:r>
              <a:rPr lang="fr-FR" sz="2800" dirty="0"/>
              <a:t>Sources du projet sous </a:t>
            </a:r>
            <a:r>
              <a:rPr lang="fr-FR" sz="2800" b="1" i="1" dirty="0" err="1">
                <a:solidFill>
                  <a:srgbClr val="0089FA"/>
                </a:solidFill>
              </a:rPr>
              <a:t>GitHub</a:t>
            </a:r>
            <a:endParaRPr lang="fr-FR" sz="2800" b="1" i="1" dirty="0">
              <a:solidFill>
                <a:srgbClr val="0089FA"/>
              </a:solidFill>
            </a:endParaRPr>
          </a:p>
          <a:p>
            <a:pPr lvl="1"/>
            <a:r>
              <a:rPr lang="fr-FR" sz="2100" dirty="0">
                <a:solidFill>
                  <a:srgbClr val="0089FA"/>
                </a:solidFill>
                <a:hlinkClick r:id="rId3"/>
              </a:rPr>
              <a:t>https://github.com/apiwatch/apiwatch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endParaRPr lang="fr-FR" sz="2100" dirty="0" smtClean="0"/>
          </a:p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100" dirty="0" smtClean="0">
                <a:hlinkClick r:id="rId4"/>
              </a:rPr>
              <a:t>http</a:t>
            </a:r>
            <a:r>
              <a:rPr lang="fr-FR" sz="2100" dirty="0">
                <a:hlinkClick r:id="rId4"/>
              </a:rPr>
              <a:t>://</a:t>
            </a:r>
            <a:r>
              <a:rPr lang="fr-FR" sz="2100" dirty="0" smtClean="0">
                <a:hlinkClick r:id="rId4"/>
              </a:rPr>
              <a:t>docs.apiwatch.org/</a:t>
            </a:r>
            <a:endParaRPr lang="fr-FR" sz="2100" dirty="0"/>
          </a:p>
          <a:p>
            <a:pPr marL="449263" lvl="1" indent="0"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écrite au format </a:t>
            </a:r>
            <a:r>
              <a:rPr lang="fr-FR" sz="1600" b="1" i="1" dirty="0" err="1">
                <a:solidFill>
                  <a:srgbClr val="0089FA"/>
                </a:solidFill>
              </a:rPr>
              <a:t>reStructuredText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hébergée par </a:t>
            </a:r>
            <a:r>
              <a:rPr lang="fr-FR" sz="1600" b="1" i="1" dirty="0">
                <a:solidFill>
                  <a:srgbClr val="0089FA"/>
                </a:solidFill>
              </a:rPr>
              <a:t>readthedocs.org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0" name="Picture 4" descr="d:\Documents and Settings\s0030382\Bureau\apiwatch-logo-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83" y="2519898"/>
            <a:ext cx="885684" cy="885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ocuments and Settings\s0030382\Bureau\hom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200" y="4348657"/>
            <a:ext cx="1051181" cy="12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Documents and Settings\s0030382\Bureau\gravatar-user-4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486" y="3541212"/>
            <a:ext cx="714383" cy="7143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02825" y="256153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089FA"/>
                </a:solidFill>
              </a:rPr>
              <a:t>questions</a:t>
            </a:r>
            <a:endParaRPr lang="fr-FR" sz="3200" dirty="0">
              <a:solidFill>
                <a:srgbClr val="0089FA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70338" y="2636912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gradFill>
                  <a:gsLst>
                    <a:gs pos="0">
                      <a:srgbClr val="0052AC"/>
                    </a:gs>
                    <a:gs pos="100000">
                      <a:srgbClr val="2FA1FF"/>
                    </a:gs>
                  </a:gsLst>
                  <a:lin ang="18900000" scaled="1"/>
                </a:gradFill>
                <a:effectLst>
                  <a:outerShdw blurRad="50800" dist="38100" dir="2700000" algn="tl" rotWithShape="0">
                    <a:prstClr val="black">
                      <a:alpha val="24000"/>
                    </a:prst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5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professionnel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632848" cy="4320480"/>
          </a:xfrm>
        </p:spPr>
        <p:txBody>
          <a:bodyPr>
            <a:noAutofit/>
          </a:bodyPr>
          <a:lstStyle/>
          <a:p>
            <a:r>
              <a:rPr lang="fr-FR" sz="2400" dirty="0" smtClean="0"/>
              <a:t>Thales Global Services</a:t>
            </a:r>
          </a:p>
          <a:p>
            <a:pPr lvl="1"/>
            <a:r>
              <a:rPr lang="fr-FR" sz="2100" dirty="0" smtClean="0"/>
              <a:t>Filiale du groupe                                       (68k collaborateurs)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Mutualisation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: achats, matériel et processus d’ingénierie</a:t>
            </a:r>
          </a:p>
          <a:p>
            <a:r>
              <a:rPr lang="fr-FR" sz="2400" dirty="0" smtClean="0"/>
              <a:t>Projet </a:t>
            </a:r>
            <a:r>
              <a:rPr lang="fr-FR" sz="2400" i="1" dirty="0" smtClean="0"/>
              <a:t>Orchestra</a:t>
            </a:r>
          </a:p>
          <a:p>
            <a:pPr lvl="1"/>
            <a:r>
              <a:rPr lang="fr-FR" sz="2100" dirty="0" smtClean="0"/>
              <a:t>Solution unifiée pour la </a:t>
            </a:r>
            <a:r>
              <a:rPr lang="fr-FR" sz="2100" b="1" dirty="0" smtClean="0">
                <a:solidFill>
                  <a:srgbClr val="0089FA"/>
                </a:solidFill>
              </a:rPr>
              <a:t>gestion de projet logiciel</a:t>
            </a:r>
          </a:p>
          <a:p>
            <a:pPr lvl="1"/>
            <a:r>
              <a:rPr lang="fr-FR" sz="2100" dirty="0" smtClean="0"/>
              <a:t>~60 ingénieurs</a:t>
            </a:r>
          </a:p>
          <a:p>
            <a:r>
              <a:rPr lang="fr-FR" sz="2400" dirty="0" smtClean="0"/>
              <a:t>Domaine </a:t>
            </a:r>
            <a:r>
              <a:rPr lang="fr-FR" sz="2400" i="1" dirty="0" err="1" smtClean="0"/>
              <a:t>CodeBuilding</a:t>
            </a:r>
            <a:endParaRPr lang="fr-FR" sz="2400" i="1" dirty="0" smtClean="0"/>
          </a:p>
          <a:p>
            <a:pPr lvl="1"/>
            <a:r>
              <a:rPr lang="fr-FR" sz="2100" dirty="0" smtClean="0"/>
              <a:t>Environnements </a:t>
            </a:r>
            <a:r>
              <a:rPr lang="fr-FR" sz="2100" dirty="0"/>
              <a:t>de </a:t>
            </a:r>
            <a:r>
              <a:rPr lang="fr-FR" sz="2100" dirty="0" smtClean="0"/>
              <a:t>développement (IDE)</a:t>
            </a:r>
          </a:p>
          <a:p>
            <a:pPr lvl="1"/>
            <a:r>
              <a:rPr lang="fr-FR" sz="2100" dirty="0"/>
              <a:t>Indicateurs de </a:t>
            </a:r>
            <a:r>
              <a:rPr lang="fr-FR" sz="2100" b="1" dirty="0">
                <a:solidFill>
                  <a:srgbClr val="0089FA"/>
                </a:solidFill>
              </a:rPr>
              <a:t>qualité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du code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Intégration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continue</a:t>
            </a:r>
            <a:endParaRPr lang="fr-FR" sz="1500" dirty="0" smtClean="0"/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8" name="Picture 5" descr="d:\Documents and Settings\s0030382\Bureau\Thale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2972" y="2204864"/>
            <a:ext cx="2107831" cy="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543719" y="1783425"/>
            <a:ext cx="5649076" cy="34901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Architecture à </a:t>
            </a:r>
            <a:r>
              <a:rPr lang="en-US" sz="2400" dirty="0" err="1" smtClean="0"/>
              <a:t>composants</a:t>
            </a:r>
            <a:endParaRPr lang="en-US" sz="2400" dirty="0" smtClean="0"/>
          </a:p>
          <a:p>
            <a:pPr lvl="1"/>
            <a:r>
              <a:rPr lang="en-US" sz="2100" b="1" dirty="0" smtClean="0">
                <a:solidFill>
                  <a:srgbClr val="0089FA"/>
                </a:solidFill>
              </a:rPr>
              <a:t>Segmentation</a:t>
            </a:r>
            <a:r>
              <a:rPr lang="en-US" sz="2100" dirty="0" smtClean="0">
                <a:solidFill>
                  <a:srgbClr val="0089FA"/>
                </a:solidFill>
              </a:rPr>
              <a:t> </a:t>
            </a:r>
            <a:r>
              <a:rPr lang="en-US" sz="2100" dirty="0" smtClean="0"/>
              <a:t>des </a:t>
            </a:r>
            <a:r>
              <a:rPr lang="en-US" sz="2100" dirty="0" err="1" smtClean="0"/>
              <a:t>rôles</a:t>
            </a:r>
            <a:endParaRPr lang="en-US" sz="2100" dirty="0" smtClean="0"/>
          </a:p>
          <a:p>
            <a:pPr lvl="1"/>
            <a:r>
              <a:rPr lang="en-US" sz="2100" b="1" dirty="0" err="1" smtClean="0">
                <a:solidFill>
                  <a:srgbClr val="0089FA"/>
                </a:solidFill>
              </a:rPr>
              <a:t>Réutilisation</a:t>
            </a:r>
            <a:endParaRPr lang="en-US" sz="2100" dirty="0" smtClean="0">
              <a:solidFill>
                <a:srgbClr val="0089FA"/>
              </a:solidFill>
            </a:endParaRPr>
          </a:p>
          <a:p>
            <a:pPr lvl="1"/>
            <a:r>
              <a:rPr lang="fr-FR" sz="2100" dirty="0" smtClean="0"/>
              <a:t>Equipes</a:t>
            </a:r>
            <a:r>
              <a:rPr lang="en-US" sz="2100" dirty="0" smtClean="0"/>
              <a:t> </a:t>
            </a:r>
            <a:r>
              <a:rPr lang="en-US" sz="2100" dirty="0" err="1" smtClean="0"/>
              <a:t>séparées</a:t>
            </a:r>
            <a:endParaRPr lang="en-US" sz="2100" dirty="0" smtClean="0"/>
          </a:p>
          <a:p>
            <a:r>
              <a:rPr lang="en-US" sz="2400" dirty="0" smtClean="0"/>
              <a:t>Invocation des services</a:t>
            </a:r>
          </a:p>
          <a:p>
            <a:pPr lvl="1"/>
            <a:r>
              <a:rPr lang="en-US" sz="2100" dirty="0" smtClean="0"/>
              <a:t>Communication entre </a:t>
            </a:r>
            <a:r>
              <a:rPr lang="en-US" sz="2100" dirty="0" err="1" smtClean="0"/>
              <a:t>composants</a:t>
            </a:r>
            <a:endParaRPr lang="en-US" sz="2100" dirty="0" smtClean="0"/>
          </a:p>
          <a:p>
            <a:pPr lvl="1"/>
            <a:r>
              <a:rPr lang="en-US" sz="2100" dirty="0" smtClean="0"/>
              <a:t>Application Programming Interface (</a:t>
            </a:r>
            <a:r>
              <a:rPr lang="en-US" sz="2100" b="1" dirty="0" smtClean="0">
                <a:solidFill>
                  <a:srgbClr val="0089FA"/>
                </a:solidFill>
              </a:rPr>
              <a:t>API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/>
              <a:t>Substitution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3110" y="1797651"/>
            <a:ext cx="3483964" cy="1940729"/>
            <a:chOff x="4857710" y="1729086"/>
            <a:chExt cx="3682918" cy="2601936"/>
          </a:xfrm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883440" y="1729086"/>
              <a:ext cx="1802512" cy="822176"/>
              <a:chOff x="4644008" y="1844824"/>
              <a:chExt cx="1802512" cy="82217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UserInterface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791476" y="1729086"/>
              <a:ext cx="1728192" cy="822176"/>
              <a:chOff x="4644008" y="1844824"/>
              <a:chExt cx="1802512" cy="8221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Notifications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25641" y="2608442"/>
              <a:ext cx="1920622" cy="822176"/>
              <a:chOff x="4644008" y="1844824"/>
              <a:chExt cx="1802512" cy="82217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38116" y="3508846"/>
              <a:ext cx="1802512" cy="822176"/>
              <a:chOff x="4644008" y="1844824"/>
              <a:chExt cx="1802512" cy="822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57710" y="3508846"/>
              <a:ext cx="1802512" cy="822176"/>
              <a:chOff x="4644008" y="1844824"/>
              <a:chExt cx="1802512" cy="8221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Accounting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" name="Groupe 9"/>
          <p:cNvGrpSpPr/>
          <p:nvPr/>
        </p:nvGrpSpPr>
        <p:grpSpPr>
          <a:xfrm>
            <a:off x="3756318" y="5519205"/>
            <a:ext cx="2119426" cy="288000"/>
            <a:chOff x="3756318" y="5519205"/>
            <a:chExt cx="2119426" cy="288000"/>
          </a:xfr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grpSpPr>
        <p:cxnSp>
          <p:nvCxnSpPr>
            <p:cNvPr id="43" name="Straight Connector 42"/>
            <p:cNvCxnSpPr>
              <a:stCxn id="36" idx="3"/>
            </p:cNvCxnSpPr>
            <p:nvPr/>
          </p:nvCxnSpPr>
          <p:spPr>
            <a:xfrm flipV="1">
              <a:off x="3756318" y="5663205"/>
              <a:ext cx="862751" cy="323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4619068" y="5519205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val 44"/>
            <p:cNvSpPr/>
            <p:nvPr/>
          </p:nvSpPr>
          <p:spPr>
            <a:xfrm>
              <a:off x="4673050" y="5573187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6" name="Straight Connector 45"/>
            <p:cNvCxnSpPr>
              <a:endCxn id="40" idx="1"/>
            </p:cNvCxnSpPr>
            <p:nvPr/>
          </p:nvCxnSpPr>
          <p:spPr>
            <a:xfrm>
              <a:off x="4853087" y="5663205"/>
              <a:ext cx="1022657" cy="323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388165" y="5229081"/>
            <a:ext cx="11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storeOrder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35696" y="5255347"/>
            <a:ext cx="192062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OrderManagement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5332" y="5255347"/>
            <a:ext cx="180251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Persistance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199"/>
            <a:ext cx="8153400" cy="3316123"/>
          </a:xfrm>
        </p:spPr>
        <p:txBody>
          <a:bodyPr>
            <a:noAutofit/>
          </a:bodyPr>
          <a:lstStyle/>
          <a:p>
            <a:r>
              <a:rPr lang="en-US" sz="2800" dirty="0" smtClean="0"/>
              <a:t>Evolutions des </a:t>
            </a:r>
            <a:r>
              <a:rPr lang="en-US" sz="2800" dirty="0" err="1" smtClean="0"/>
              <a:t>composants</a:t>
            </a:r>
            <a:endParaRPr lang="en-US" sz="2800" dirty="0" smtClean="0"/>
          </a:p>
          <a:p>
            <a:pPr lvl="1"/>
            <a:r>
              <a:rPr lang="en-US" sz="2400" dirty="0" err="1" smtClean="0"/>
              <a:t>Nouvelles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fonctionnalités</a:t>
            </a:r>
            <a:r>
              <a:rPr lang="en-US" sz="2400" dirty="0" smtClean="0"/>
              <a:t>, Correction de </a:t>
            </a:r>
            <a:r>
              <a:rPr lang="en-US" sz="2400" b="1" dirty="0" smtClean="0">
                <a:solidFill>
                  <a:srgbClr val="0089FA"/>
                </a:solidFill>
              </a:rPr>
              <a:t>bugs</a:t>
            </a:r>
          </a:p>
          <a:p>
            <a:pPr lvl="1"/>
            <a:r>
              <a:rPr lang="en-US" sz="2400" dirty="0" err="1" smtClean="0"/>
              <a:t>Composants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indépendants</a:t>
            </a:r>
            <a:r>
              <a:rPr lang="en-US" sz="2400" dirty="0" smtClean="0">
                <a:solidFill>
                  <a:srgbClr val="0089FA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évolutions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parallèles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r>
              <a:rPr lang="en-US" sz="2800" dirty="0" smtClean="0"/>
              <a:t>Modification de </a:t>
            </a:r>
            <a:r>
              <a:rPr lang="en-US" sz="2800" dirty="0" err="1" smtClean="0"/>
              <a:t>leur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9FA"/>
                </a:solidFill>
              </a:rPr>
              <a:t>API</a:t>
            </a:r>
          </a:p>
          <a:p>
            <a:pPr lvl="1"/>
            <a:r>
              <a:rPr lang="en-US" sz="2400" dirty="0" err="1" smtClean="0"/>
              <a:t>Parfois</a:t>
            </a:r>
            <a:r>
              <a:rPr lang="en-US" sz="2400" dirty="0" smtClean="0"/>
              <a:t> </a:t>
            </a:r>
            <a:r>
              <a:rPr lang="en-US" sz="2400" dirty="0" err="1" smtClean="0"/>
              <a:t>difficile</a:t>
            </a:r>
            <a:r>
              <a:rPr lang="en-US" sz="2400" dirty="0" smtClean="0"/>
              <a:t> à </a:t>
            </a:r>
            <a:r>
              <a:rPr lang="en-US" sz="2400" b="1" dirty="0" err="1" smtClean="0">
                <a:solidFill>
                  <a:srgbClr val="0089FA"/>
                </a:solidFill>
              </a:rPr>
              <a:t>prévoir</a:t>
            </a:r>
            <a:endParaRPr lang="en-US" sz="2400" b="1" dirty="0" smtClean="0">
              <a:solidFill>
                <a:srgbClr val="0089FA"/>
              </a:solidFill>
            </a:endParaRPr>
          </a:p>
          <a:p>
            <a:pPr lvl="1"/>
            <a:r>
              <a:rPr lang="en-US" sz="2400" dirty="0" err="1" smtClean="0"/>
              <a:t>Conséquences</a:t>
            </a:r>
            <a:r>
              <a:rPr lang="en-US" sz="2400" dirty="0" smtClean="0"/>
              <a:t> ???</a:t>
            </a:r>
          </a:p>
          <a:p>
            <a:pPr lvl="1"/>
            <a:endParaRPr lang="en-US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698993" y="4246605"/>
            <a:ext cx="2713436" cy="822176"/>
            <a:chOff x="3698993" y="4246605"/>
            <a:chExt cx="2713436" cy="822176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grpSp>
          <p:nvGrpSpPr>
            <p:cNvPr id="60" name="Group 59"/>
            <p:cNvGrpSpPr/>
            <p:nvPr/>
          </p:nvGrpSpPr>
          <p:grpSpPr>
            <a:xfrm>
              <a:off x="3698993" y="4246605"/>
              <a:ext cx="1920622" cy="822176"/>
              <a:chOff x="4644008" y="1844824"/>
              <a:chExt cx="1802512" cy="82217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8" name="Straight Connector 67"/>
            <p:cNvCxnSpPr>
              <a:stCxn id="61" idx="3"/>
            </p:cNvCxnSpPr>
            <p:nvPr/>
          </p:nvCxnSpPr>
          <p:spPr>
            <a:xfrm flipV="1">
              <a:off x="5619615" y="4656078"/>
              <a:ext cx="504814" cy="16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>
              <a:off x="6124429" y="4510463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93526" y="4220339"/>
            <a:ext cx="2865844" cy="848442"/>
            <a:chOff x="5893526" y="4220339"/>
            <a:chExt cx="2865844" cy="848442"/>
          </a:xfrm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</p:grpSpPr>
        <p:grpSp>
          <p:nvGrpSpPr>
            <p:cNvPr id="64" name="Group 63"/>
            <p:cNvGrpSpPr/>
            <p:nvPr/>
          </p:nvGrpSpPr>
          <p:grpSpPr>
            <a:xfrm>
              <a:off x="6956858" y="4246605"/>
              <a:ext cx="1802512" cy="822176"/>
              <a:chOff x="4644008" y="1844824"/>
              <a:chExt cx="1802512" cy="82217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v1.0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6178411" y="4564445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6"/>
              <a:endCxn id="65" idx="1"/>
            </p:cNvCxnSpPr>
            <p:nvPr/>
          </p:nvCxnSpPr>
          <p:spPr>
            <a:xfrm>
              <a:off x="6358447" y="4654463"/>
              <a:ext cx="838823" cy="323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893526" y="4220339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96796" y="5251457"/>
            <a:ext cx="2865844" cy="848442"/>
            <a:chOff x="5896796" y="5251457"/>
            <a:chExt cx="2865844" cy="848442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6174309" y="5595107"/>
              <a:ext cx="187408" cy="18740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960128" y="5277723"/>
              <a:ext cx="1802512" cy="822176"/>
              <a:chOff x="4644008" y="1844824"/>
              <a:chExt cx="1802512" cy="82217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u="sng" dirty="0" smtClean="0">
                    <a:solidFill>
                      <a:srgbClr val="0089FA"/>
                    </a:solidFill>
                    <a:latin typeface="Courier New" pitchFamily="49" charset="0"/>
                    <a:cs typeface="Courier New" pitchFamily="49" charset="0"/>
                  </a:rPr>
                  <a:t>v2.0</a:t>
                </a:r>
                <a:endParaRPr lang="fr-FR" sz="1200" b="1" u="sng" dirty="0">
                  <a:solidFill>
                    <a:srgbClr val="0089FA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4" name="Straight Connector 83"/>
            <p:cNvCxnSpPr>
              <a:stCxn id="15" idx="3"/>
              <a:endCxn id="78" idx="1"/>
            </p:cNvCxnSpPr>
            <p:nvPr/>
          </p:nvCxnSpPr>
          <p:spPr>
            <a:xfrm>
              <a:off x="6361717" y="5688811"/>
              <a:ext cx="83882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96796" y="5251457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02263" y="5277723"/>
            <a:ext cx="2713436" cy="822176"/>
            <a:chOff x="3702263" y="5277723"/>
            <a:chExt cx="2713436" cy="822176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cxnSp>
          <p:nvCxnSpPr>
            <p:cNvPr id="81" name="Straight Connector 80"/>
            <p:cNvCxnSpPr>
              <a:stCxn id="74" idx="3"/>
            </p:cNvCxnSpPr>
            <p:nvPr/>
          </p:nvCxnSpPr>
          <p:spPr>
            <a:xfrm>
              <a:off x="5622885" y="5688811"/>
              <a:ext cx="50154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6127699" y="5541581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2263" y="5277723"/>
              <a:ext cx="1920622" cy="822176"/>
              <a:chOff x="4644008" y="1844824"/>
              <a:chExt cx="1802512" cy="82217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pic>
        <p:nvPicPr>
          <p:cNvPr id="92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13178" y="5787060"/>
            <a:ext cx="2667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500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repeatCount="indefinite" fill="hold" display="0">
                  <p:stCondLst>
                    <p:cond delay="indefinite"/>
                  </p:stCondLst>
                </p:cTn>
                <p:tgtEl>
                  <p:spTgt spid="92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existantes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629584"/>
            <a:ext cx="4968552" cy="4535720"/>
          </a:xfrm>
        </p:spPr>
        <p:txBody>
          <a:bodyPr>
            <a:normAutofit fontScale="92500"/>
          </a:bodyPr>
          <a:lstStyle/>
          <a:p>
            <a:r>
              <a:rPr lang="fr-FR" sz="2800" dirty="0" smtClean="0"/>
              <a:t>Tests d’</a:t>
            </a:r>
            <a:r>
              <a:rPr lang="fr-FR" sz="2800" b="1" dirty="0" smtClean="0">
                <a:solidFill>
                  <a:srgbClr val="0089FA"/>
                </a:solidFill>
              </a:rPr>
              <a:t>intégration</a:t>
            </a:r>
          </a:p>
          <a:p>
            <a:pPr lvl="1"/>
            <a:r>
              <a:rPr lang="fr-FR" sz="2400" dirty="0" smtClean="0"/>
              <a:t>Mise en œuvre </a:t>
            </a:r>
            <a:r>
              <a:rPr lang="fr-FR" sz="2400" b="1" dirty="0" smtClean="0">
                <a:solidFill>
                  <a:srgbClr val="0089FA"/>
                </a:solidFill>
              </a:rPr>
              <a:t>complexe</a:t>
            </a:r>
          </a:p>
          <a:p>
            <a:pPr lvl="1"/>
            <a:r>
              <a:rPr lang="fr-FR" sz="2400" dirty="0" smtClean="0"/>
              <a:t>Couverture </a:t>
            </a:r>
            <a:r>
              <a:rPr lang="fr-FR" sz="2400" b="1" dirty="0" smtClean="0">
                <a:solidFill>
                  <a:srgbClr val="0089FA"/>
                </a:solidFill>
              </a:rPr>
              <a:t>incomplète</a:t>
            </a:r>
          </a:p>
          <a:p>
            <a:pPr lvl="1"/>
            <a:r>
              <a:rPr lang="fr-FR" sz="2400" dirty="0" smtClean="0"/>
              <a:t>Difficilement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automatisables</a:t>
            </a:r>
          </a:p>
          <a:p>
            <a:pPr lvl="1"/>
            <a:r>
              <a:rPr lang="fr-FR" sz="2400" dirty="0" smtClean="0"/>
              <a:t>Intervention </a:t>
            </a:r>
            <a:r>
              <a:rPr lang="fr-FR" sz="2400" b="1" dirty="0" smtClean="0">
                <a:solidFill>
                  <a:srgbClr val="0089FA"/>
                </a:solidFill>
              </a:rPr>
              <a:t>humaine</a:t>
            </a:r>
            <a:r>
              <a:rPr lang="fr-FR" sz="2400" dirty="0" smtClean="0">
                <a:solidFill>
                  <a:srgbClr val="0089FA"/>
                </a:solidFill>
              </a:rPr>
              <a:t> </a:t>
            </a:r>
            <a:r>
              <a:rPr lang="fr-FR" sz="2400" dirty="0" smtClean="0"/>
              <a:t>nécessaire pour l’</a:t>
            </a:r>
            <a:r>
              <a:rPr lang="fr-FR" sz="2400" b="1" dirty="0" smtClean="0">
                <a:solidFill>
                  <a:srgbClr val="0089FA"/>
                </a:solidFill>
              </a:rPr>
              <a:t>interprétation</a:t>
            </a:r>
            <a:r>
              <a:rPr lang="fr-FR" sz="2400" dirty="0" smtClean="0"/>
              <a:t> des résultats</a:t>
            </a:r>
          </a:p>
          <a:p>
            <a:r>
              <a:rPr lang="fr-FR" sz="2700" dirty="0" smtClean="0"/>
              <a:t>Analyse de code source</a:t>
            </a:r>
          </a:p>
          <a:p>
            <a:pPr lvl="1"/>
            <a:r>
              <a:rPr lang="fr-FR" sz="2400" dirty="0" smtClean="0"/>
              <a:t>Facilement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</a:t>
            </a:r>
          </a:p>
          <a:p>
            <a:pPr lvl="1"/>
            <a:r>
              <a:rPr lang="fr-FR" sz="2400" dirty="0" smtClean="0"/>
              <a:t>Solutions existantes : </a:t>
            </a:r>
            <a:r>
              <a:rPr lang="fr-FR" sz="2400" i="1" dirty="0" smtClean="0">
                <a:solidFill>
                  <a:srgbClr val="0089FA"/>
                </a:solidFill>
              </a:rPr>
              <a:t>ABI </a:t>
            </a:r>
            <a:r>
              <a:rPr lang="fr-FR" sz="2400" i="1" dirty="0" err="1" smtClean="0">
                <a:solidFill>
                  <a:srgbClr val="0089FA"/>
                </a:solidFill>
              </a:rPr>
              <a:t>Compliance</a:t>
            </a:r>
            <a:r>
              <a:rPr lang="fr-FR" sz="2400" i="1" dirty="0" smtClean="0">
                <a:solidFill>
                  <a:srgbClr val="0089FA"/>
                </a:solidFill>
              </a:rPr>
              <a:t> </a:t>
            </a:r>
            <a:r>
              <a:rPr lang="fr-FR" sz="2400" i="1" dirty="0" err="1" smtClean="0">
                <a:solidFill>
                  <a:srgbClr val="0089FA"/>
                </a:solidFill>
              </a:rPr>
              <a:t>Checker</a:t>
            </a:r>
            <a:r>
              <a:rPr lang="fr-FR" sz="2400" dirty="0" smtClean="0"/>
              <a:t>, </a:t>
            </a:r>
            <a:r>
              <a:rPr lang="fr-FR" sz="2400" i="1" dirty="0" err="1" smtClean="0">
                <a:solidFill>
                  <a:srgbClr val="0089FA"/>
                </a:solidFill>
              </a:rPr>
              <a:t>PkgDiff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89FA"/>
                </a:solidFill>
              </a:rPr>
              <a:t>limitées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1" name="Picture 3" descr="D:\Users\diabeteman\Desktop\comenius_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916832"/>
            <a:ext cx="27386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ocuments and Settings\s0030382\Bureau\VBcodePrint(1)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6135" y="4295082"/>
            <a:ext cx="2965253" cy="17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s0030382\Bureau\1206564626633666494sarxos_Magnifying_Glass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4402101"/>
            <a:ext cx="1831000" cy="17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solution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5184576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Expression de besoin</a:t>
            </a:r>
            <a:endParaRPr lang="fr-FR" sz="2100" dirty="0" smtClean="0"/>
          </a:p>
          <a:p>
            <a:pPr lvl="1"/>
            <a:r>
              <a:rPr lang="fr-FR" sz="2100" dirty="0" smtClean="0"/>
              <a:t>Extraction de l’</a:t>
            </a:r>
            <a:r>
              <a:rPr lang="fr-FR" sz="2100" b="1" dirty="0" smtClean="0">
                <a:solidFill>
                  <a:srgbClr val="0089FA"/>
                </a:solidFill>
              </a:rPr>
              <a:t>API</a:t>
            </a:r>
            <a:r>
              <a:rPr lang="fr-FR" sz="2100" dirty="0" smtClean="0"/>
              <a:t> depuis le code source</a:t>
            </a:r>
          </a:p>
          <a:p>
            <a:pPr lvl="1"/>
            <a:r>
              <a:rPr lang="fr-FR" sz="2100" dirty="0"/>
              <a:t>Modélisation </a:t>
            </a:r>
            <a:r>
              <a:rPr lang="fr-FR" sz="2100" b="1" dirty="0">
                <a:solidFill>
                  <a:srgbClr val="0089FA"/>
                </a:solidFill>
              </a:rPr>
              <a:t>générique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des données </a:t>
            </a:r>
            <a:r>
              <a:rPr lang="fr-FR" sz="2100" dirty="0" smtClean="0"/>
              <a:t>d’</a:t>
            </a:r>
            <a:r>
              <a:rPr lang="fr-FR" sz="2100" b="1" dirty="0" smtClean="0">
                <a:solidFill>
                  <a:srgbClr val="0089FA"/>
                </a:solidFill>
              </a:rPr>
              <a:t>API</a:t>
            </a:r>
            <a:endParaRPr lang="fr-FR" sz="1800" b="1" i="1" dirty="0" smtClean="0">
              <a:solidFill>
                <a:srgbClr val="0089FA"/>
              </a:solidFill>
            </a:endParaRP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Automatisable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Comparaison</a:t>
            </a:r>
            <a:r>
              <a:rPr lang="fr-FR" sz="2100" dirty="0" smtClean="0"/>
              <a:t> </a:t>
            </a:r>
            <a:r>
              <a:rPr lang="fr-FR" sz="2100" dirty="0"/>
              <a:t>entre différentes versions d’un même composant</a:t>
            </a:r>
          </a:p>
          <a:p>
            <a:pPr lvl="1"/>
            <a:r>
              <a:rPr lang="fr-FR" sz="2100" dirty="0" smtClean="0"/>
              <a:t>Mise </a:t>
            </a:r>
            <a:r>
              <a:rPr lang="fr-FR" sz="2100" dirty="0"/>
              <a:t>en place de « </a:t>
            </a:r>
            <a:r>
              <a:rPr lang="fr-FR" sz="2100" b="1" dirty="0">
                <a:solidFill>
                  <a:srgbClr val="0089FA"/>
                </a:solidFill>
              </a:rPr>
              <a:t>règles de stabilité d’API</a:t>
            </a:r>
            <a:r>
              <a:rPr lang="fr-FR" sz="2100" dirty="0"/>
              <a:t> »</a:t>
            </a:r>
          </a:p>
          <a:p>
            <a:pPr lvl="1"/>
            <a:r>
              <a:rPr lang="fr-FR" sz="2100" dirty="0" smtClean="0"/>
              <a:t>Détection </a:t>
            </a:r>
            <a:r>
              <a:rPr lang="fr-FR" sz="2100" dirty="0"/>
              <a:t>de </a:t>
            </a:r>
            <a:r>
              <a:rPr lang="fr-FR" sz="2100" b="1" dirty="0">
                <a:solidFill>
                  <a:srgbClr val="0089FA"/>
                </a:solidFill>
              </a:rPr>
              <a:t>violations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 ces </a:t>
            </a:r>
            <a:r>
              <a:rPr lang="fr-FR" sz="2100" dirty="0" smtClean="0"/>
              <a:t>règles avec une </a:t>
            </a:r>
            <a:r>
              <a:rPr lang="fr-FR" sz="2100" b="1" dirty="0" smtClean="0">
                <a:solidFill>
                  <a:srgbClr val="0089FA"/>
                </a:solidFill>
              </a:rPr>
              <a:t>gradation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d’importance </a:t>
            </a:r>
          </a:p>
          <a:p>
            <a:pPr lvl="1"/>
            <a:endParaRPr lang="fr-FR" sz="2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2050" name="Picture 2" descr="d:\Documents and Settings\s0030382\Bureau\1197124820572692860aaha_Gear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3445354"/>
            <a:ext cx="899631" cy="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s and Settings\s0030382\Bureau\350px-Adapter_using_inheritance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4009" y="2863826"/>
            <a:ext cx="1893181" cy="9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s0030382\Bureau\compari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2971" y="1772816"/>
            <a:ext cx="1101317" cy="11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s0030382\Bureau\rules_1668_1668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7375" y="436981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ocuments and Settings\s0030382\Bureau\PK2051VIOLATI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9" t="887" r="2378" b="64542"/>
          <a:stretch/>
        </p:blipFill>
        <p:spPr bwMode="auto">
          <a:xfrm rot="20817335">
            <a:off x="5825552" y="5227396"/>
            <a:ext cx="2603646" cy="5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5734647" y="4112691"/>
            <a:ext cx="1052349" cy="614583"/>
            <a:chOff x="5734647" y="4112691"/>
            <a:chExt cx="1052349" cy="614583"/>
          </a:xfrm>
        </p:grpSpPr>
        <p:sp>
          <p:nvSpPr>
            <p:cNvPr id="15" name="Flèche droite 14"/>
            <p:cNvSpPr/>
            <p:nvPr/>
          </p:nvSpPr>
          <p:spPr>
            <a:xfrm flipH="1">
              <a:off x="5734647" y="4365103"/>
              <a:ext cx="792088" cy="362171"/>
            </a:xfrm>
            <a:prstGeom prst="rightArrow">
              <a:avLst/>
            </a:prstGeom>
            <a:solidFill>
              <a:srgbClr val="FF3D0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–</a:t>
              </a:r>
            </a:p>
          </p:txBody>
        </p:sp>
        <p:sp>
          <p:nvSpPr>
            <p:cNvPr id="16" name="Flèche droite 15"/>
            <p:cNvSpPr/>
            <p:nvPr/>
          </p:nvSpPr>
          <p:spPr>
            <a:xfrm>
              <a:off x="5994908" y="4112691"/>
              <a:ext cx="792088" cy="362171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 code source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610851" y="2576019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528104" y="2252271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361727" y="2467766"/>
            <a:ext cx="1821308" cy="15526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7092280" y="2531398"/>
            <a:ext cx="1296144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844707" y="2976945"/>
            <a:ext cx="1394112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5399058" y="2976945"/>
            <a:ext cx="1553271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2605790" y="3687286"/>
            <a:ext cx="8751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Point d’entrée commun à tous les langages.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508104" y="3497210"/>
            <a:ext cx="104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Format générique</a:t>
            </a:r>
            <a:endParaRPr lang="fr-FR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144398" y="5154140"/>
            <a:ext cx="1448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Extensible : Une </a:t>
            </a:r>
            <a:r>
              <a:rPr lang="fr-FR" sz="1100" dirty="0" smtClean="0"/>
              <a:t>implémentation pour chaque langage</a:t>
            </a:r>
            <a:endParaRPr lang="fr-FR" sz="11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3549910" y="5013176"/>
            <a:ext cx="1594488" cy="937145"/>
            <a:chOff x="3549910" y="5013176"/>
            <a:chExt cx="1594488" cy="937145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854710" y="53179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…</a:t>
              </a:r>
              <a:endParaRPr lang="fr-FR" sz="1050" b="1" dirty="0" smtClean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702310" y="51655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C</a:t>
              </a:r>
              <a:endParaRPr lang="fr-FR" sz="1050" b="1" dirty="0" smtClean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549910" y="50131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74000"/>
                  </a:schemeClr>
                </a:gs>
                <a:gs pos="50000">
                  <a:schemeClr val="accent2">
                    <a:shade val="67500"/>
                    <a:satMod val="115000"/>
                    <a:alpha val="73000"/>
                  </a:schemeClr>
                </a:gs>
                <a:gs pos="100000">
                  <a:schemeClr val="accent2">
                    <a:shade val="100000"/>
                    <a:satMod val="115000"/>
                    <a:alpha val="81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Java</a:t>
              </a:r>
              <a:endParaRPr lang="fr-FR" sz="1050" b="1" dirty="0" smtClean="0"/>
            </a:p>
          </p:txBody>
        </p:sp>
      </p:grpSp>
      <p:cxnSp>
        <p:nvCxnSpPr>
          <p:cNvPr id="64" name="Connecteur droit avec flèche 63"/>
          <p:cNvCxnSpPr/>
          <p:nvPr/>
        </p:nvCxnSpPr>
        <p:spPr>
          <a:xfrm>
            <a:off x="4272381" y="4139393"/>
            <a:ext cx="0" cy="78452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55" grpId="0"/>
      <p:bldP spid="56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e 89"/>
          <p:cNvGrpSpPr/>
          <p:nvPr/>
        </p:nvGrpSpPr>
        <p:grpSpPr>
          <a:xfrm>
            <a:off x="1803148" y="4071770"/>
            <a:ext cx="2170089" cy="809764"/>
            <a:chOff x="1803148" y="3957536"/>
            <a:chExt cx="2170089" cy="949398"/>
          </a:xfrm>
        </p:grpSpPr>
        <p:cxnSp>
          <p:nvCxnSpPr>
            <p:cNvPr id="51" name="Connecteur droit avec flèche 50"/>
            <p:cNvCxnSpPr>
              <a:stCxn id="87" idx="0"/>
              <a:endCxn id="33" idx="1"/>
            </p:cNvCxnSpPr>
            <p:nvPr/>
          </p:nvCxnSpPr>
          <p:spPr>
            <a:xfrm rot="5400000" flipH="1" flipV="1">
              <a:off x="2542107" y="3273647"/>
              <a:ext cx="747241" cy="2115019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Losange 86"/>
            <p:cNvSpPr/>
            <p:nvPr/>
          </p:nvSpPr>
          <p:spPr>
            <a:xfrm>
              <a:off x="1803148" y="4704776"/>
              <a:ext cx="110142" cy="202158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98" name="Groupe 97"/>
          <p:cNvGrpSpPr/>
          <p:nvPr/>
        </p:nvGrpSpPr>
        <p:grpSpPr>
          <a:xfrm flipV="1">
            <a:off x="1803148" y="3486947"/>
            <a:ext cx="2170091" cy="459851"/>
            <a:chOff x="1803148" y="4534066"/>
            <a:chExt cx="2170091" cy="370307"/>
          </a:xfrm>
        </p:grpSpPr>
        <p:cxnSp>
          <p:nvCxnSpPr>
            <p:cNvPr id="99" name="Connecteur droit avec flèche 50"/>
            <p:cNvCxnSpPr>
              <a:stCxn id="100" idx="0"/>
            </p:cNvCxnSpPr>
            <p:nvPr/>
          </p:nvCxnSpPr>
          <p:spPr>
            <a:xfrm rot="5400000" flipH="1" flipV="1">
              <a:off x="2799760" y="3592524"/>
              <a:ext cx="231937" cy="2115021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Losange 99"/>
            <p:cNvSpPr/>
            <p:nvPr/>
          </p:nvSpPr>
          <p:spPr>
            <a:xfrm>
              <a:off x="1803148" y="4766003"/>
              <a:ext cx="110142" cy="13837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009367" y="5442149"/>
            <a:ext cx="1596448" cy="485576"/>
            <a:chOff x="5977617" y="5419924"/>
            <a:chExt cx="1596448" cy="485576"/>
          </a:xfrm>
        </p:grpSpPr>
        <p:sp>
          <p:nvSpPr>
            <p:cNvPr id="107" name="Losange 106"/>
            <p:cNvSpPr/>
            <p:nvPr/>
          </p:nvSpPr>
          <p:spPr>
            <a:xfrm>
              <a:off x="5977617" y="5794343"/>
              <a:ext cx="176235" cy="111157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  <p:cxnSp>
          <p:nvCxnSpPr>
            <p:cNvPr id="108" name="Connecteur droit avec flèche 50"/>
            <p:cNvCxnSpPr>
              <a:stCxn id="107" idx="3"/>
              <a:endCxn id="43" idx="2"/>
            </p:cNvCxnSpPr>
            <p:nvPr/>
          </p:nvCxnSpPr>
          <p:spPr>
            <a:xfrm flipV="1">
              <a:off x="6153852" y="5419924"/>
              <a:ext cx="1420213" cy="429998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e 71"/>
          <p:cNvGrpSpPr/>
          <p:nvPr/>
        </p:nvGrpSpPr>
        <p:grpSpPr>
          <a:xfrm rot="16872863">
            <a:off x="4456110" y="4614365"/>
            <a:ext cx="910992" cy="180020"/>
            <a:chOff x="1320748" y="1826822"/>
            <a:chExt cx="910992" cy="180020"/>
          </a:xfrm>
        </p:grpSpPr>
        <p:cxnSp>
          <p:nvCxnSpPr>
            <p:cNvPr id="73" name="Connecteur droit 72"/>
            <p:cNvCxnSpPr/>
            <p:nvPr/>
          </p:nvCxnSpPr>
          <p:spPr>
            <a:xfrm rot="4727137" flipV="1">
              <a:off x="1610946" y="1554869"/>
              <a:ext cx="143531" cy="723927"/>
            </a:xfrm>
            <a:prstGeom prst="line">
              <a:avLst/>
            </a:prstGeom>
            <a:ln w="12700">
              <a:solidFill>
                <a:srgbClr val="2FA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riangle isocèle 73"/>
            <p:cNvSpPr/>
            <p:nvPr/>
          </p:nvSpPr>
          <p:spPr>
            <a:xfrm rot="5400000">
              <a:off x="2051720" y="1826822"/>
              <a:ext cx="180020" cy="180020"/>
            </a:xfrm>
            <a:prstGeom prst="triangle">
              <a:avLst/>
            </a:prstGeom>
            <a:ln w="12700">
              <a:solidFill>
                <a:srgbClr val="2FA1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78" name="Groupe 77"/>
          <p:cNvGrpSpPr/>
          <p:nvPr/>
        </p:nvGrpSpPr>
        <p:grpSpPr>
          <a:xfrm rot="19791340">
            <a:off x="2630395" y="4222722"/>
            <a:ext cx="1391749" cy="652637"/>
            <a:chOff x="839991" y="1590513"/>
            <a:chExt cx="1391749" cy="652637"/>
          </a:xfrm>
        </p:grpSpPr>
        <p:cxnSp>
          <p:nvCxnSpPr>
            <p:cNvPr id="79" name="Connecteur droit 78"/>
            <p:cNvCxnSpPr/>
            <p:nvPr/>
          </p:nvCxnSpPr>
          <p:spPr>
            <a:xfrm rot="1808660" flipV="1">
              <a:off x="839991" y="1590513"/>
              <a:ext cx="1123852" cy="652637"/>
            </a:xfrm>
            <a:prstGeom prst="line">
              <a:avLst/>
            </a:prstGeom>
            <a:ln w="12700">
              <a:solidFill>
                <a:srgbClr val="2FA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rot="5400000">
              <a:off x="2051720" y="1826822"/>
              <a:ext cx="180020" cy="180020"/>
            </a:xfrm>
            <a:prstGeom prst="triangle">
              <a:avLst/>
            </a:prstGeom>
            <a:ln w="12700">
              <a:solidFill>
                <a:srgbClr val="2FA1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69" name="Groupe 68"/>
          <p:cNvGrpSpPr/>
          <p:nvPr/>
        </p:nvGrpSpPr>
        <p:grpSpPr>
          <a:xfrm rot="12850716">
            <a:off x="5822883" y="4264326"/>
            <a:ext cx="988660" cy="544339"/>
            <a:chOff x="653791" y="1641765"/>
            <a:chExt cx="1577950" cy="544339"/>
          </a:xfrm>
        </p:grpSpPr>
        <p:cxnSp>
          <p:nvCxnSpPr>
            <p:cNvPr id="70" name="Connecteur droit 69"/>
            <p:cNvCxnSpPr/>
            <p:nvPr/>
          </p:nvCxnSpPr>
          <p:spPr>
            <a:xfrm rot="8749284" flipH="1" flipV="1">
              <a:off x="653791" y="1641765"/>
              <a:ext cx="1262959" cy="544339"/>
            </a:xfrm>
            <a:prstGeom prst="line">
              <a:avLst/>
            </a:prstGeom>
            <a:ln w="12700">
              <a:solidFill>
                <a:srgbClr val="2FA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le isocèle 70"/>
            <p:cNvSpPr/>
            <p:nvPr/>
          </p:nvSpPr>
          <p:spPr>
            <a:xfrm rot="5400000">
              <a:off x="2018932" y="1794032"/>
              <a:ext cx="180020" cy="245599"/>
            </a:xfrm>
            <a:prstGeom prst="triangle">
              <a:avLst/>
            </a:prstGeom>
            <a:ln w="12700">
              <a:solidFill>
                <a:srgbClr val="2FA1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75" name="Groupe 74"/>
          <p:cNvGrpSpPr/>
          <p:nvPr/>
        </p:nvGrpSpPr>
        <p:grpSpPr>
          <a:xfrm rot="15098247">
            <a:off x="4325798" y="2972401"/>
            <a:ext cx="1099040" cy="294424"/>
            <a:chOff x="1132700" y="1768292"/>
            <a:chExt cx="1099040" cy="294424"/>
          </a:xfrm>
        </p:grpSpPr>
        <p:cxnSp>
          <p:nvCxnSpPr>
            <p:cNvPr id="76" name="Connecteur droit 75"/>
            <p:cNvCxnSpPr/>
            <p:nvPr/>
          </p:nvCxnSpPr>
          <p:spPr>
            <a:xfrm rot="6501753" flipH="1" flipV="1">
              <a:off x="1433208" y="1467784"/>
              <a:ext cx="294424" cy="895440"/>
            </a:xfrm>
            <a:prstGeom prst="line">
              <a:avLst/>
            </a:prstGeom>
            <a:ln w="12700">
              <a:solidFill>
                <a:srgbClr val="2FA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le isocèle 76"/>
            <p:cNvSpPr/>
            <p:nvPr/>
          </p:nvSpPr>
          <p:spPr>
            <a:xfrm rot="5400000">
              <a:off x="2051720" y="1826822"/>
              <a:ext cx="180020" cy="180020"/>
            </a:xfrm>
            <a:prstGeom prst="triangle">
              <a:avLst/>
            </a:prstGeom>
            <a:ln w="12700">
              <a:solidFill>
                <a:srgbClr val="2FA1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grpSp>
        <p:nvGrpSpPr>
          <p:cNvPr id="47" name="Groupe 46"/>
          <p:cNvGrpSpPr/>
          <p:nvPr/>
        </p:nvGrpSpPr>
        <p:grpSpPr>
          <a:xfrm rot="19678427">
            <a:off x="3042640" y="2388744"/>
            <a:ext cx="656323" cy="296660"/>
            <a:chOff x="1575417" y="1780138"/>
            <a:chExt cx="656323" cy="296660"/>
          </a:xfrm>
        </p:grpSpPr>
        <p:cxnSp>
          <p:nvCxnSpPr>
            <p:cNvPr id="45" name="Connecteur droit 44"/>
            <p:cNvCxnSpPr>
              <a:stCxn id="29" idx="3"/>
            </p:cNvCxnSpPr>
            <p:nvPr/>
          </p:nvCxnSpPr>
          <p:spPr>
            <a:xfrm rot="1921573" flipV="1">
              <a:off x="1575417" y="1780138"/>
              <a:ext cx="430394" cy="296660"/>
            </a:xfrm>
            <a:prstGeom prst="line">
              <a:avLst/>
            </a:prstGeom>
            <a:ln w="12700">
              <a:solidFill>
                <a:srgbClr val="2FA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isocèle 45"/>
            <p:cNvSpPr/>
            <p:nvPr/>
          </p:nvSpPr>
          <p:spPr>
            <a:xfrm rot="5400000">
              <a:off x="2051720" y="1826822"/>
              <a:ext cx="180020" cy="180020"/>
            </a:xfrm>
            <a:prstGeom prst="triangle">
              <a:avLst/>
            </a:prstGeom>
            <a:ln w="12700">
              <a:solidFill>
                <a:srgbClr val="2FA1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d’une API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707904" y="1700808"/>
            <a:ext cx="2106234" cy="864096"/>
            <a:chOff x="1187624" y="1988840"/>
            <a:chExt cx="2160240" cy="864096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latin typeface="Courier New" pitchFamily="49" charset="0"/>
                  <a:cs typeface="Courier New" pitchFamily="49" charset="0"/>
                </a:rPr>
                <a:t>APIElement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87624" y="2276872"/>
              <a:ext cx="2160240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String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visibility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Visibility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+parent: 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APIElement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55576" y="2601294"/>
            <a:ext cx="2304256" cy="864096"/>
            <a:chOff x="1187624" y="1988840"/>
            <a:chExt cx="2160240" cy="864096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29" name="Rectangle 28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latin typeface="Courier New" pitchFamily="49" charset="0"/>
                  <a:cs typeface="Courier New" pitchFamily="49" charset="0"/>
                </a:rPr>
                <a:t>APIScope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7624" y="2276872"/>
              <a:ext cx="2160240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dependencies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Set&lt;String&gt;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subScopes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APIScope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symbols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Set&lt;Symbol&gt;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973238" y="3639721"/>
            <a:ext cx="2016224" cy="576064"/>
            <a:chOff x="1187624" y="1988840"/>
            <a:chExt cx="2160240" cy="576064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Symbol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87624" y="2276872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modifiers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Set&lt;String&gt;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07904" y="5122832"/>
            <a:ext cx="2268252" cy="864096"/>
            <a:chOff x="1187624" y="1988840"/>
            <a:chExt cx="2160240" cy="864096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latin typeface="Courier New" pitchFamily="49" charset="0"/>
                  <a:cs typeface="Courier New" pitchFamily="49" charset="0"/>
                </a:rPr>
                <a:t>Function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7624" y="2276872"/>
              <a:ext cx="2160240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returnType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String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+arguments: List&lt;Variable&gt;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+exceptions: Set&lt;String&gt;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827584" y="4905915"/>
            <a:ext cx="2160240" cy="720080"/>
            <a:chOff x="1187624" y="1988840"/>
            <a:chExt cx="2160240" cy="720080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Type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7624" y="2276872"/>
              <a:ext cx="2160240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superTypes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Set&lt;String&gt;</a:t>
              </a:r>
            </a:p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fr-FR" sz="1050" dirty="0" err="1" smtClean="0">
                  <a:latin typeface="Courier New" pitchFamily="49" charset="0"/>
                  <a:cs typeface="Courier New" pitchFamily="49" charset="0"/>
                </a:rPr>
                <a:t>symbols</a:t>
              </a:r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: Set&lt;Symbol&gt;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6493945" y="4852244"/>
            <a:ext cx="2160240" cy="567680"/>
            <a:chOff x="1187624" y="1988840"/>
            <a:chExt cx="2160240" cy="567680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>
              <a:off x="1187624" y="1988840"/>
              <a:ext cx="2160240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Variable</a:t>
              </a:r>
              <a:endParaRPr lang="fr-F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87624" y="2276872"/>
              <a:ext cx="2160240" cy="279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050" dirty="0" smtClean="0">
                  <a:latin typeface="Courier New" pitchFamily="49" charset="0"/>
                  <a:cs typeface="Courier New" pitchFamily="49" charset="0"/>
                </a:rPr>
                <a:t>+type: String</a:t>
              </a:r>
              <a:endParaRPr lang="fr-FR" sz="10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8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Détection des différences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51500" y="2189605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68753" y="1865857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449906" y="2357216"/>
            <a:ext cx="1821308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468753" y="4142655"/>
            <a:ext cx="1222927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785355" y="2475044"/>
            <a:ext cx="1467207" cy="725266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1878770" y="4464506"/>
            <a:ext cx="1253070" cy="757019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252563" y="4394009"/>
            <a:ext cx="2215994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Comparateur</a:t>
            </a:r>
            <a:endParaRPr lang="fr-FR" sz="1600" b="1" dirty="0" smtClean="0"/>
          </a:p>
        </p:txBody>
      </p:sp>
      <p:sp>
        <p:nvSpPr>
          <p:cNvPr id="3" name="Flèche vers le bas 2"/>
          <p:cNvSpPr/>
          <p:nvPr/>
        </p:nvSpPr>
        <p:spPr>
          <a:xfrm>
            <a:off x="3640480" y="3391004"/>
            <a:ext cx="1440160" cy="931545"/>
          </a:xfrm>
          <a:prstGeom prst="down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 API</a:t>
            </a:r>
            <a:endParaRPr lang="fr-FR" dirty="0"/>
          </a:p>
        </p:txBody>
      </p:sp>
      <p:sp>
        <p:nvSpPr>
          <p:cNvPr id="25" name="Flèche droite 24"/>
          <p:cNvSpPr/>
          <p:nvPr/>
        </p:nvSpPr>
        <p:spPr>
          <a:xfrm>
            <a:off x="5568952" y="4434939"/>
            <a:ext cx="1523328" cy="751259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différences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7164288" y="4361562"/>
            <a:ext cx="1728192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32000"/>
                </a:schemeClr>
              </a:gs>
              <a:gs pos="50000">
                <a:schemeClr val="accent2">
                  <a:shade val="67500"/>
                  <a:satMod val="115000"/>
                  <a:alpha val="38000"/>
                </a:schemeClr>
              </a:gs>
              <a:gs pos="100000">
                <a:schemeClr val="accent2">
                  <a:shade val="100000"/>
                  <a:satMod val="115000"/>
                  <a:alpha val="20000"/>
                </a:schemeClr>
              </a:gs>
            </a:gsLst>
            <a:lin ang="18900000" scaled="1"/>
            <a:tileRect/>
          </a:gradFill>
          <a:ln>
            <a:solidFill>
              <a:schemeClr val="lt1">
                <a:alpha val="46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CDDAFF"/>
                </a:solidFill>
              </a:rPr>
              <a:t>Règles de stabilité</a:t>
            </a:r>
            <a:endParaRPr lang="fr-FR" sz="1600" b="1" dirty="0" smtClean="0">
              <a:solidFill>
                <a:srgbClr val="CDDAFF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05906" y="5347338"/>
            <a:ext cx="1448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Algorithme de comparaison complexe : élément par élément.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182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3" grpId="0" animBg="1"/>
      <p:bldP spid="25" grpId="0" animBg="1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Custom 1">
      <a:dk1>
        <a:sysClr val="windowText" lastClr="000000"/>
      </a:dk1>
      <a:lt1>
        <a:srgbClr val="FFFFFF"/>
      </a:lt1>
      <a:dk2>
        <a:srgbClr val="5F0000"/>
      </a:dk2>
      <a:lt2>
        <a:srgbClr val="D4D2D0"/>
      </a:lt2>
      <a:accent1>
        <a:srgbClr val="FF7209"/>
      </a:accent1>
      <a:accent2>
        <a:srgbClr val="0070C0"/>
      </a:accent2>
      <a:accent3>
        <a:srgbClr val="005828"/>
      </a:accent3>
      <a:accent4>
        <a:srgbClr val="748560"/>
      </a:accent4>
      <a:accent5>
        <a:srgbClr val="9E9273"/>
      </a:accent5>
      <a:accent6>
        <a:srgbClr val="005828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gradFill>
          <a:gsLst>
            <a:gs pos="0">
              <a:srgbClr val="FF3D01"/>
            </a:gs>
            <a:gs pos="100000">
              <a:srgbClr val="FF6600"/>
            </a:gs>
          </a:gsLst>
          <a:lin ang="18900000" scaled="1"/>
        </a:gra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28" ma:contentTypeDescription="Create a new document." ma:contentTypeScope="" ma:versionID="3734922cae638a1d4f2b3c9f45d0aea3"/>
</file>

<file path=customXml/itemProps1.xml><?xml version="1.0" encoding="utf-8"?>
<ds:datastoreItem xmlns:ds="http://schemas.openxmlformats.org/officeDocument/2006/customXml" ds:itemID="{D9755060-407B-4BA3-9693-FA43109E1D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DC0FD-E226-4278-A74D-B57F7313D2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513FD4-B044-4B8A-8BD2-C787E2AA39E4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637</Words>
  <Application>Microsoft Office PowerPoint</Application>
  <PresentationFormat>Affichage à l'écran (4:3)</PresentationFormat>
  <Paragraphs>234</Paragraphs>
  <Slides>16</Slides>
  <Notes>4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MarketingPlan</vt:lpstr>
      <vt:lpstr>Surveillance des interfaces logicielles</vt:lpstr>
      <vt:lpstr>Contexte professionnel</vt:lpstr>
      <vt:lpstr>Présentation du problème</vt:lpstr>
      <vt:lpstr>Présentation du problème</vt:lpstr>
      <vt:lpstr>Solutions existantes</vt:lpstr>
      <vt:lpstr>Proposition de solution</vt:lpstr>
      <vt:lpstr>Analyse de code source</vt:lpstr>
      <vt:lpstr>Modélisation d’une API</vt:lpstr>
      <vt:lpstr>Détection des différences</vt:lpstr>
      <vt:lpstr>Interprétation des différences</vt:lpstr>
      <vt:lpstr>Démonstration</vt:lpstr>
      <vt:lpstr>Technologies employées</vt:lpstr>
      <vt:lpstr>Utilisateurs</vt:lpstr>
      <vt:lpstr>Extensibilité</vt:lpstr>
      <vt:lpstr>Compléments</vt:lpstr>
      <vt:lpstr>Merci 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des interfaces logicielles</dc:title>
  <dc:creator/>
  <cp:lastModifiedBy/>
  <cp:revision>1</cp:revision>
  <dcterms:created xsi:type="dcterms:W3CDTF">2011-02-20T19:18:10Z</dcterms:created>
  <dcterms:modified xsi:type="dcterms:W3CDTF">2013-02-07T16:23:28Z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