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4.gif" ContentType="image/gif"/>
  <Override PartName="/ppt/media/image15.gif" ContentType="image/gif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2" r:id="rId7"/>
    <p:sldId id="278" r:id="rId8"/>
    <p:sldId id="276" r:id="rId9"/>
    <p:sldId id="274" r:id="rId10"/>
    <p:sldId id="273" r:id="rId11"/>
    <p:sldId id="279" r:id="rId12"/>
    <p:sldId id="280" r:id="rId13"/>
    <p:sldId id="281" r:id="rId14"/>
    <p:sldId id="285" r:id="rId15"/>
    <p:sldId id="282" r:id="rId16"/>
    <p:sldId id="283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FA"/>
    <a:srgbClr val="FF3D01"/>
    <a:srgbClr val="FF6600"/>
    <a:srgbClr val="CDDAFF"/>
    <a:srgbClr val="E7FFE1"/>
    <a:srgbClr val="E1FFF9"/>
    <a:srgbClr val="FFFBEF"/>
    <a:srgbClr val="2FA1FF"/>
    <a:srgbClr val="0052AC"/>
    <a:srgbClr val="15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76" autoAdjust="0"/>
  </p:normalViewPr>
  <p:slideViewPr>
    <p:cSldViewPr>
      <p:cViewPr>
        <p:scale>
          <a:sx n="120" d="100"/>
          <a:sy n="120" d="100"/>
        </p:scale>
        <p:origin x="-534" y="-348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768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25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fr-FR" smtClean="0"/>
              <a:pPr/>
              <a:t>01/02/2013</a:t>
            </a:fld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2060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/>
              <a:pPr/>
              <a:t>06/09/2006</a:t>
            </a:fld>
            <a:endParaRPr lang="fr-F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fr-F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fr-FR" smtClean="0"/>
              <a:pPr/>
              <a:t>01/02/2013</a:t>
            </a:fld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fr-FR" smtClean="0"/>
              <a:pPr/>
              <a:t>01/02/2013</a:t>
            </a:fld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fr-FR" smtClean="0"/>
              <a:pPr/>
              <a:t>01/02/2013</a:t>
            </a:fld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68FC2B-D455-4AC4-9C5E-9317124768F4}" type="datetimeFigureOut">
              <a:rPr lang="fr-FR" smtClean="0"/>
              <a:pPr/>
              <a:t>01/02/2013</a:t>
            </a:fld>
            <a:endParaRPr lang="fr-FR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807D-D128-4837-BF84-5EA633F317A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gradFill flip="none" rotWithShape="1">
            <a:gsLst>
              <a:gs pos="0">
                <a:srgbClr val="0052AC"/>
              </a:gs>
              <a:gs pos="100000">
                <a:srgbClr val="1590FF"/>
              </a:gs>
            </a:gsLst>
            <a:lin ang="18000000" scaled="0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gradFill flip="none" rotWithShape="1">
            <a:gsLst>
              <a:gs pos="0">
                <a:srgbClr val="FF3D01"/>
              </a:gs>
              <a:gs pos="100000">
                <a:srgbClr val="FF6600"/>
              </a:gs>
            </a:gsLst>
            <a:lin ang="1200000" scaled="0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fr-FR" cap="all" baseline="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 latinLnBrk="0">
              <a:buNone/>
              <a:defRPr lang="fr-FR"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fr-FR" sz="20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 anchor="ctr">
            <a:normAutofit/>
          </a:bodyPr>
          <a:lstStyle>
            <a:lvl1pPr>
              <a:defRPr lang="fr-FR" dirty="0"/>
            </a:lvl1pPr>
          </a:lstStyle>
          <a:p>
            <a:pPr lvl="0"/>
            <a:r>
              <a:rPr lang="fr-FR" dirty="0"/>
              <a:t>Cliquer ici pour modifier le style du titre du masque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 marL="719138" indent="-269875"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2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en-US" dirty="0" smtClean="0"/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</p:nvPr>
        </p:nvSpPr>
        <p:spPr>
          <a:xfrm>
            <a:off x="0" y="1284662"/>
            <a:ext cx="533400" cy="244476"/>
          </a:xfrm>
        </p:spPr>
        <p:txBody>
          <a:bodyPr/>
          <a:lstStyle/>
          <a:p>
            <a:fld id="{50935222-B196-4F9B-9AEC-1292459A754A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 vert="horz" anchor="ctr">
            <a:normAutofit/>
          </a:bodyPr>
          <a:lstStyle>
            <a:lvl1pPr>
              <a:defRPr lang="fr-FR"/>
            </a:lvl1pPr>
          </a:lstStyle>
          <a:p>
            <a:pPr lvl="0"/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fr-FR">
                <a:solidFill>
                  <a:srgbClr val="FFFFFF"/>
                </a:solidFill>
              </a:rPr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>
            <a:lvl1pPr algn="l"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>
            <a:lvl1pPr>
              <a:defRPr lang="en-US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fr-FR"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fr-FR">
                <a:solidFill>
                  <a:srgbClr val="FFFFFF"/>
                </a:solidFill>
              </a:rPr>
              <a:pPr/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>
            <a:lvl1pPr algn="l"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>
            <a:lvl1pPr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latinLnBrk="0">
              <a:defRPr lang="fr-FR"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fr-FR">
                <a:solidFill>
                  <a:schemeClr val="tx2"/>
                </a:solidFill>
              </a:rPr>
              <a:pPr/>
              <a:t>‹N°›</a:t>
            </a:fld>
            <a:endParaRPr lang="fr-FR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Cliquer ici pour modifier le style du titre du masque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>
            <a:lvl1pPr algn="l"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>
            <a:lvl1pPr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re et texte sur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Cliquer ici pour modifier le style du titre du masque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>
            <a:lvl1pPr algn="l"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>
            <a:lvl1pPr>
              <a:defRPr lang="fr-F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fr-FR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fr-FR" dirty="0"/>
              <a:t>Cliquer ici pour modifier le style du titre du masque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 dirty="0"/>
              <a:t>Cliquer ici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</a:p>
          <a:p>
            <a:pPr lvl="6"/>
            <a:r>
              <a:rPr lang="fr-FR" dirty="0"/>
              <a:t>Septième niveau</a:t>
            </a:r>
          </a:p>
          <a:p>
            <a:pPr lvl="7"/>
            <a:r>
              <a:rPr lang="fr-FR" dirty="0"/>
              <a:t>Huitième niveau</a:t>
            </a:r>
          </a:p>
          <a:p>
            <a:pPr lvl="8"/>
            <a:r>
              <a:rPr lang="fr-FR" dirty="0"/>
              <a:t>Neuvième niveau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/>
          <a:lstStyle>
            <a:lvl1pPr algn="l">
              <a:defRPr lang="fr-FR" sz="1400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12 février 2013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>
              <a:defRPr lang="fr-FR" sz="1400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Robin Jarry – Surveillance des interfaces logicielles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0052AC"/>
              </a:gs>
              <a:gs pos="100000">
                <a:srgbClr val="2FA1FF"/>
              </a:gs>
            </a:gsLst>
            <a:lin ang="189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gradFill flip="none" rotWithShape="1">
            <a:gsLst>
              <a:gs pos="0">
                <a:srgbClr val="FF3D01"/>
              </a:gs>
              <a:gs pos="100000">
                <a:srgbClr val="FF6600"/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8466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latinLnBrk="0">
              <a:defRPr lang="fr-FR"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fr-FR" sz="1400" b="1">
                <a:solidFill>
                  <a:srgbClr val="FFFFFF"/>
                </a:solidFill>
              </a:rPr>
              <a:pPr algn="ctr"/>
              <a:t>‹N°›</a:t>
            </a:fld>
            <a:endParaRPr lang="fr-FR" sz="1400" b="1" dirty="0">
              <a:solidFill>
                <a:srgbClr val="FFFFFF"/>
              </a:solidFill>
            </a:endParaRPr>
          </a:p>
        </p:txBody>
      </p:sp>
      <p:pic>
        <p:nvPicPr>
          <p:cNvPr id="11" name="Picture 3" descr="d:\Documents and Settings\s0030382\Bureau\logo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116632"/>
            <a:ext cx="1224136" cy="31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lang="fr-FR" sz="4400" kern="1200">
          <a:gradFill>
            <a:gsLst>
              <a:gs pos="0">
                <a:srgbClr val="0052AC"/>
              </a:gs>
              <a:gs pos="100000">
                <a:srgbClr val="2FA1FF"/>
              </a:gs>
            </a:gsLst>
            <a:lin ang="18900000" scaled="1"/>
          </a:gradFill>
          <a:effectLst>
            <a:outerShdw blurRad="50800" dist="38100" dir="2700000" algn="tl" rotWithShape="0">
              <a:prstClr val="black">
                <a:alpha val="24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lang="fr-FR" sz="29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lang="fr-FR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lang="fr-FR" sz="23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lang="fr-FR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lang="fr-FR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fr-FR" sz="1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fr-FR" sz="1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fr-FR" sz="1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fr-FR" sz="18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9pPr>
    </p:bodyStyle>
    <p:otherStyle>
      <a:lvl1pPr marL="0" algn="l" rtl="0" eaLnBrk="1" latinLnBrk="0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iwatch/apiwatch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www.apiwatch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://docs.apiwatch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6" Type="http://schemas.openxmlformats.org/officeDocument/2006/relationships/image" Target="../media/image7.png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1479" y="3933056"/>
            <a:ext cx="8587680" cy="78221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100" cap="none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Surveillance des interfaces logicielles</a:t>
            </a:r>
            <a:endParaRPr lang="fr-FR" cap="none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 Robin Jarry</a:t>
            </a:r>
            <a:endParaRPr lang="fr-FR" dirty="0"/>
          </a:p>
        </p:txBody>
      </p:sp>
      <p:pic>
        <p:nvPicPr>
          <p:cNvPr id="1027" name="Picture 3" descr="d:\Documents and Settings\s0030382\Bureau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2132854"/>
            <a:ext cx="8298230" cy="210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s0030382\Bureau\EiCN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8144" y="157949"/>
            <a:ext cx="3198472" cy="91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12 février 2013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employées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47864" y="1772816"/>
            <a:ext cx="4968552" cy="4464496"/>
          </a:xfrm>
        </p:spPr>
        <p:txBody>
          <a:bodyPr>
            <a:normAutofit fontScale="77500" lnSpcReduction="20000"/>
          </a:bodyPr>
          <a:lstStyle/>
          <a:p>
            <a:r>
              <a:rPr lang="fr-FR" sz="2800" b="1" dirty="0" smtClean="0">
                <a:solidFill>
                  <a:srgbClr val="0089FA"/>
                </a:solidFill>
              </a:rPr>
              <a:t>Java</a:t>
            </a:r>
          </a:p>
          <a:p>
            <a:r>
              <a:rPr lang="fr-FR" sz="2800" b="1" dirty="0" smtClean="0">
                <a:solidFill>
                  <a:srgbClr val="0089FA"/>
                </a:solidFill>
              </a:rPr>
              <a:t>Apache </a:t>
            </a:r>
            <a:r>
              <a:rPr lang="fr-FR" sz="2800" b="1" dirty="0" err="1" smtClean="0">
                <a:solidFill>
                  <a:srgbClr val="0089FA"/>
                </a:solidFill>
              </a:rPr>
              <a:t>Maven</a:t>
            </a:r>
            <a:endParaRPr lang="fr-FR" sz="2800" b="1" dirty="0" smtClean="0">
              <a:solidFill>
                <a:srgbClr val="0089FA"/>
              </a:solidFill>
            </a:endParaRPr>
          </a:p>
          <a:p>
            <a:pPr lvl="1"/>
            <a:r>
              <a:rPr lang="fr-FR" sz="2500" dirty="0" smtClean="0"/>
              <a:t>Gestion des dépendances</a:t>
            </a:r>
          </a:p>
          <a:p>
            <a:pPr lvl="1"/>
            <a:r>
              <a:rPr lang="fr-FR" sz="2500" dirty="0" smtClean="0"/>
              <a:t>Compilation et packaging</a:t>
            </a:r>
          </a:p>
          <a:p>
            <a:r>
              <a:rPr lang="fr-FR" sz="2800" b="1" dirty="0" smtClean="0">
                <a:solidFill>
                  <a:srgbClr val="0089FA"/>
                </a:solidFill>
              </a:rPr>
              <a:t>ANTLR</a:t>
            </a:r>
          </a:p>
          <a:p>
            <a:pPr lvl="1"/>
            <a:r>
              <a:rPr lang="fr-FR" sz="2500" dirty="0" smtClean="0"/>
              <a:t>Génération de « </a:t>
            </a:r>
            <a:r>
              <a:rPr lang="fr-FR" sz="2500" dirty="0" err="1" smtClean="0"/>
              <a:t>parsers</a:t>
            </a:r>
            <a:r>
              <a:rPr lang="fr-FR" sz="2500" dirty="0" smtClean="0"/>
              <a:t> »</a:t>
            </a:r>
          </a:p>
          <a:p>
            <a:r>
              <a:rPr lang="fr-FR" sz="2800" b="1" dirty="0" err="1" smtClean="0">
                <a:solidFill>
                  <a:srgbClr val="0089FA"/>
                </a:solidFill>
              </a:rPr>
              <a:t>ORMLite</a:t>
            </a:r>
            <a:endParaRPr lang="fr-FR" sz="2800" b="1" dirty="0" smtClean="0">
              <a:solidFill>
                <a:srgbClr val="0089FA"/>
              </a:solidFill>
            </a:endParaRPr>
          </a:p>
          <a:p>
            <a:pPr lvl="1"/>
            <a:r>
              <a:rPr lang="fr-FR" sz="2500" dirty="0" smtClean="0"/>
              <a:t>Couplage Objet-Relationnel</a:t>
            </a:r>
          </a:p>
          <a:p>
            <a:pPr lvl="1"/>
            <a:r>
              <a:rPr lang="fr-FR" sz="2500" dirty="0" smtClean="0"/>
              <a:t>Compatible JDBC</a:t>
            </a:r>
          </a:p>
          <a:p>
            <a:r>
              <a:rPr lang="fr-FR" sz="2800" b="1" dirty="0" smtClean="0">
                <a:solidFill>
                  <a:srgbClr val="0089FA"/>
                </a:solidFill>
              </a:rPr>
              <a:t>Servlet</a:t>
            </a:r>
          </a:p>
          <a:p>
            <a:pPr lvl="1"/>
            <a:r>
              <a:rPr lang="fr-FR" sz="2500" dirty="0" smtClean="0"/>
              <a:t>Standard Java</a:t>
            </a:r>
          </a:p>
          <a:p>
            <a:r>
              <a:rPr lang="fr-FR" sz="2800" b="1" dirty="0" smtClean="0">
                <a:solidFill>
                  <a:srgbClr val="0089FA"/>
                </a:solidFill>
              </a:rPr>
              <a:t>Apache </a:t>
            </a:r>
            <a:r>
              <a:rPr lang="fr-FR" sz="2800" b="1" dirty="0" err="1" smtClean="0">
                <a:solidFill>
                  <a:srgbClr val="0089FA"/>
                </a:solidFill>
              </a:rPr>
              <a:t>Velocity</a:t>
            </a:r>
            <a:endParaRPr lang="fr-FR" sz="2800" b="1" dirty="0" smtClean="0">
              <a:solidFill>
                <a:srgbClr val="0089FA"/>
              </a:solidFill>
            </a:endParaRPr>
          </a:p>
          <a:p>
            <a:pPr lvl="1"/>
            <a:r>
              <a:rPr lang="fr-FR" sz="2500" dirty="0" smtClean="0"/>
              <a:t>Moteur de </a:t>
            </a:r>
            <a:r>
              <a:rPr lang="fr-FR" sz="2500" dirty="0" err="1" smtClean="0"/>
              <a:t>templates</a:t>
            </a:r>
            <a:endParaRPr lang="fr-FR" sz="25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3074" name="Picture 2" descr="d:\Documents and Settings\s0030382\Bureau\java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68856" y="1581094"/>
            <a:ext cx="541924" cy="71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cuments and Settings\s0030382\Bureau\maven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0985" y="2477546"/>
            <a:ext cx="1337667" cy="26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ocuments and Settings\s0030382\Bureau\ORMLite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8253" y="3932607"/>
            <a:ext cx="1783130" cy="47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Documents and Settings\s0030382\Bureau\apache_feath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776664" y="5493013"/>
            <a:ext cx="1326308" cy="37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Documents and Settings\s0030382\Bureau\sun_logo_whit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196" y="4735123"/>
            <a:ext cx="1223244" cy="5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:\Documents and Settings\s0030382\Bureau\1345783048_work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1012" y="2981050"/>
            <a:ext cx="737612" cy="9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4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dirty="0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629584"/>
            <a:ext cx="7776864" cy="4535720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 smtClean="0"/>
              <a:t>Intégration à la solution </a:t>
            </a:r>
            <a:r>
              <a:rPr lang="fr-FR" sz="2800" b="1" i="1" dirty="0" err="1" smtClean="0">
                <a:solidFill>
                  <a:srgbClr val="0089FA"/>
                </a:solidFill>
              </a:rPr>
              <a:t>CodeBuilding</a:t>
            </a:r>
            <a:r>
              <a:rPr lang="fr-FR" sz="2800" dirty="0" smtClean="0">
                <a:solidFill>
                  <a:srgbClr val="0089FA"/>
                </a:solidFill>
              </a:rPr>
              <a:t> </a:t>
            </a:r>
            <a:r>
              <a:rPr lang="fr-FR" sz="2800" dirty="0" smtClean="0"/>
              <a:t>du projet </a:t>
            </a:r>
            <a:r>
              <a:rPr lang="fr-FR" sz="2800" b="1" i="1" dirty="0" smtClean="0">
                <a:solidFill>
                  <a:srgbClr val="0089FA"/>
                </a:solidFill>
              </a:rPr>
              <a:t>Orchestra</a:t>
            </a:r>
          </a:p>
          <a:p>
            <a:pPr lvl="1"/>
            <a:r>
              <a:rPr lang="fr-FR" sz="2500" dirty="0" smtClean="0"/>
              <a:t>Déploiement </a:t>
            </a:r>
            <a:r>
              <a:rPr lang="fr-FR" sz="2500" b="1" i="1" dirty="0" smtClean="0">
                <a:solidFill>
                  <a:srgbClr val="0089FA"/>
                </a:solidFill>
              </a:rPr>
              <a:t>« </a:t>
            </a:r>
            <a:r>
              <a:rPr lang="fr-FR" sz="2500" b="1" i="1" dirty="0" err="1" smtClean="0">
                <a:solidFill>
                  <a:srgbClr val="0089FA"/>
                </a:solidFill>
              </a:rPr>
              <a:t>worldwide</a:t>
            </a:r>
            <a:r>
              <a:rPr lang="fr-FR" sz="2500" b="1" i="1" dirty="0" smtClean="0">
                <a:solidFill>
                  <a:srgbClr val="0089FA"/>
                </a:solidFill>
              </a:rPr>
              <a:t> »</a:t>
            </a:r>
          </a:p>
          <a:p>
            <a:r>
              <a:rPr lang="fr-FR" sz="2800" dirty="0" smtClean="0"/>
              <a:t>Cible</a:t>
            </a:r>
          </a:p>
          <a:p>
            <a:pPr lvl="1"/>
            <a:r>
              <a:rPr lang="fr-FR" sz="2400" b="1" dirty="0" smtClean="0">
                <a:solidFill>
                  <a:srgbClr val="0089FA"/>
                </a:solidFill>
              </a:rPr>
              <a:t>Intégrateurs</a:t>
            </a:r>
            <a:r>
              <a:rPr lang="fr-FR" sz="2400" dirty="0" smtClean="0"/>
              <a:t> / </a:t>
            </a:r>
            <a:r>
              <a:rPr lang="fr-FR" sz="2400" b="1" dirty="0" err="1" smtClean="0">
                <a:solidFill>
                  <a:srgbClr val="0089FA"/>
                </a:solidFill>
              </a:rPr>
              <a:t>DevOps</a:t>
            </a:r>
            <a:endParaRPr lang="fr-FR" sz="2400" b="1" dirty="0" smtClean="0">
              <a:solidFill>
                <a:srgbClr val="0089FA"/>
              </a:solidFill>
            </a:endParaRPr>
          </a:p>
          <a:p>
            <a:pPr lvl="1"/>
            <a:r>
              <a:rPr lang="fr-FR" sz="2400" dirty="0" smtClean="0"/>
              <a:t>Développements </a:t>
            </a:r>
            <a:r>
              <a:rPr lang="fr-FR" sz="2400" b="1" i="1" dirty="0" smtClean="0">
                <a:solidFill>
                  <a:srgbClr val="0089FA"/>
                </a:solidFill>
              </a:rPr>
              <a:t>open-source</a:t>
            </a:r>
          </a:p>
          <a:p>
            <a:r>
              <a:rPr lang="fr-FR" sz="2800" dirty="0" smtClean="0"/>
              <a:t>Communauté</a:t>
            </a:r>
          </a:p>
          <a:p>
            <a:pPr lvl="1"/>
            <a:r>
              <a:rPr lang="fr-FR" sz="2500" dirty="0" smtClean="0"/>
              <a:t>Application </a:t>
            </a:r>
            <a:r>
              <a:rPr lang="fr-FR" sz="2500" b="1" dirty="0" smtClean="0">
                <a:solidFill>
                  <a:srgbClr val="0089FA"/>
                </a:solidFill>
              </a:rPr>
              <a:t>ouverte</a:t>
            </a:r>
            <a:r>
              <a:rPr lang="fr-FR" sz="2500" dirty="0" smtClean="0"/>
              <a:t>, </a:t>
            </a:r>
            <a:r>
              <a:rPr lang="fr-FR" sz="2500" b="1" dirty="0" smtClean="0">
                <a:solidFill>
                  <a:srgbClr val="0089FA"/>
                </a:solidFill>
              </a:rPr>
              <a:t>documentée</a:t>
            </a:r>
          </a:p>
          <a:p>
            <a:pPr lvl="1"/>
            <a:r>
              <a:rPr lang="fr-FR" sz="2500" i="1" dirty="0"/>
              <a:t>open-source</a:t>
            </a:r>
            <a:r>
              <a:rPr lang="fr-FR" sz="2500" dirty="0"/>
              <a:t> </a:t>
            </a:r>
            <a:r>
              <a:rPr lang="fr-FR" sz="2500" dirty="0" smtClean="0"/>
              <a:t>: </a:t>
            </a:r>
            <a:r>
              <a:rPr lang="fr-FR" sz="2500" b="1" dirty="0" smtClean="0">
                <a:solidFill>
                  <a:srgbClr val="0089FA"/>
                </a:solidFill>
              </a:rPr>
              <a:t>tests</a:t>
            </a:r>
            <a:r>
              <a:rPr lang="fr-FR" sz="2500" dirty="0" smtClean="0">
                <a:solidFill>
                  <a:srgbClr val="0089FA"/>
                </a:solidFill>
              </a:rPr>
              <a:t> </a:t>
            </a:r>
            <a:r>
              <a:rPr lang="fr-FR" sz="2500" dirty="0" smtClean="0"/>
              <a:t>à faible coût, remontée d’</a:t>
            </a:r>
            <a:r>
              <a:rPr lang="fr-FR" sz="2500" b="1" dirty="0" smtClean="0">
                <a:solidFill>
                  <a:srgbClr val="0089FA"/>
                </a:solidFill>
              </a:rPr>
              <a:t>anomalies</a:t>
            </a:r>
            <a:r>
              <a:rPr lang="fr-FR" sz="2500" dirty="0" smtClean="0"/>
              <a:t> et demandes d’</a:t>
            </a:r>
            <a:r>
              <a:rPr lang="fr-FR" sz="2500" b="1" dirty="0" smtClean="0">
                <a:solidFill>
                  <a:srgbClr val="0089FA"/>
                </a:solidFill>
              </a:rPr>
              <a:t>évolution</a:t>
            </a:r>
          </a:p>
          <a:p>
            <a:pPr lvl="1"/>
            <a:r>
              <a:rPr lang="fr-FR" sz="2500" dirty="0" smtClean="0"/>
              <a:t>Contribution active</a:t>
            </a:r>
          </a:p>
        </p:txBody>
      </p:sp>
    </p:spTree>
    <p:extLst>
      <p:ext uri="{BB962C8B-B14F-4D97-AF65-F5344CB8AC3E}">
        <p14:creationId xmlns:p14="http://schemas.microsoft.com/office/powerpoint/2010/main" val="425665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Extensibilité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4968552" cy="453572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Nouveaux </a:t>
            </a:r>
            <a:r>
              <a:rPr lang="fr-FR" sz="2800" b="1" dirty="0" smtClean="0">
                <a:solidFill>
                  <a:srgbClr val="0089FA"/>
                </a:solidFill>
              </a:rPr>
              <a:t>langages</a:t>
            </a:r>
            <a:endParaRPr lang="fr-FR" sz="2400" b="1" dirty="0" smtClean="0">
              <a:solidFill>
                <a:srgbClr val="0089FA"/>
              </a:solidFill>
            </a:endParaRPr>
          </a:p>
          <a:p>
            <a:pPr marL="449263" lvl="1" indent="0">
              <a:buNone/>
            </a:pPr>
            <a:endParaRPr lang="fr-FR" sz="2400" dirty="0" smtClean="0"/>
          </a:p>
          <a:p>
            <a:pPr marL="449263" lvl="1" indent="0">
              <a:buNone/>
            </a:pPr>
            <a:endParaRPr lang="fr-FR" sz="2400" dirty="0" smtClean="0"/>
          </a:p>
          <a:p>
            <a:pPr marL="449263" lvl="1" indent="0">
              <a:buNone/>
            </a:pPr>
            <a:endParaRPr lang="fr-FR" sz="2400" dirty="0"/>
          </a:p>
          <a:p>
            <a:r>
              <a:rPr lang="fr-FR" sz="2700" dirty="0" smtClean="0"/>
              <a:t>Règles de stabilité d’</a:t>
            </a:r>
            <a:r>
              <a:rPr lang="fr-FR" sz="2700" b="1" dirty="0" smtClean="0">
                <a:solidFill>
                  <a:srgbClr val="0089FA"/>
                </a:solidFill>
              </a:rPr>
              <a:t>API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12</a:t>
            </a:fld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339752" y="2348096"/>
            <a:ext cx="2880320" cy="1208234"/>
            <a:chOff x="5724128" y="1932734"/>
            <a:chExt cx="2880320" cy="1208234"/>
          </a:xfrm>
        </p:grpSpPr>
        <p:sp>
          <p:nvSpPr>
            <p:cNvPr id="7" name="Rectangle 6"/>
            <p:cNvSpPr/>
            <p:nvPr/>
          </p:nvSpPr>
          <p:spPr>
            <a:xfrm>
              <a:off x="5724128" y="1932734"/>
              <a:ext cx="2880320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 smtClean="0">
                  <a:latin typeface="Courier New" pitchFamily="49" charset="0"/>
                  <a:cs typeface="Courier New" pitchFamily="49" charset="0"/>
                </a:rPr>
                <a:t>LanguageAnalyser</a:t>
              </a:r>
              <a:endParaRPr lang="fr-FR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24128" y="2358724"/>
              <a:ext cx="2880320" cy="7822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+ analyse(String):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APIScope</a:t>
              </a:r>
              <a:endParaRPr lang="fr-FR" sz="12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language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(): String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fileExtensions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(): String[]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339752" y="4230597"/>
            <a:ext cx="4680520" cy="1208234"/>
            <a:chOff x="5724128" y="1932734"/>
            <a:chExt cx="2880320" cy="1208234"/>
          </a:xfrm>
        </p:grpSpPr>
        <p:sp>
          <p:nvSpPr>
            <p:cNvPr id="11" name="Rectangle 10"/>
            <p:cNvSpPr/>
            <p:nvPr/>
          </p:nvSpPr>
          <p:spPr>
            <a:xfrm>
              <a:off x="5724128" y="1932734"/>
              <a:ext cx="2880320" cy="432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 smtClean="0">
                  <a:latin typeface="Courier New" pitchFamily="49" charset="0"/>
                  <a:cs typeface="Courier New" pitchFamily="49" charset="0"/>
                </a:rPr>
                <a:t>APIStabilityRule</a:t>
              </a:r>
              <a:endParaRPr lang="fr-FR" sz="1600" b="1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24128" y="2358724"/>
              <a:ext cx="2880320" cy="7822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+ id(): String</a:t>
              </a: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isApplicable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():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boolean</a:t>
              </a:r>
              <a:endParaRPr lang="fr-FR" sz="12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evaluate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APIDifference</a:t>
              </a:r>
              <a:r>
                <a:rPr lang="fr-FR" sz="1200" dirty="0" smtClean="0">
                  <a:latin typeface="Courier New" pitchFamily="49" charset="0"/>
                  <a:cs typeface="Courier New" pitchFamily="49" charset="0"/>
                </a:rPr>
                <a:t>): </a:t>
              </a:r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APIStabilityViolation</a:t>
              </a:r>
              <a:endParaRPr lang="fr-FR" sz="1200" dirty="0" smtClean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9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Compléments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95736" y="2143412"/>
            <a:ext cx="6367561" cy="3239576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 smtClean="0"/>
              <a:t>Distribué sous licence libre </a:t>
            </a:r>
            <a:r>
              <a:rPr lang="fr-FR" sz="2800" b="1" dirty="0" smtClean="0">
                <a:solidFill>
                  <a:srgbClr val="0089FA"/>
                </a:solidFill>
              </a:rPr>
              <a:t>BSD</a:t>
            </a:r>
            <a:r>
              <a:rPr lang="fr-FR" sz="2800" dirty="0" smtClean="0">
                <a:solidFill>
                  <a:srgbClr val="0089FA"/>
                </a:solidFill>
              </a:rPr>
              <a:t>™</a:t>
            </a:r>
          </a:p>
          <a:p>
            <a:r>
              <a:rPr lang="fr-FR" sz="2800" dirty="0" smtClean="0"/>
              <a:t>Site officiel</a:t>
            </a:r>
          </a:p>
          <a:p>
            <a:pPr lvl="1"/>
            <a:r>
              <a:rPr lang="fr-FR" sz="2100" dirty="0">
                <a:hlinkClick r:id="rId2"/>
              </a:rPr>
              <a:t>http://www.apiwatch.org</a:t>
            </a:r>
            <a:r>
              <a:rPr lang="fr-FR" sz="2100" dirty="0" smtClean="0">
                <a:hlinkClick r:id="rId2"/>
              </a:rPr>
              <a:t>/</a:t>
            </a:r>
            <a:endParaRPr lang="fr-FR" sz="2100" dirty="0" smtClean="0"/>
          </a:p>
          <a:p>
            <a:r>
              <a:rPr lang="fr-FR" sz="2800" dirty="0"/>
              <a:t>Sources du projet sous </a:t>
            </a:r>
            <a:r>
              <a:rPr lang="fr-FR" sz="2800" b="1" i="1" dirty="0" err="1">
                <a:solidFill>
                  <a:srgbClr val="0089FA"/>
                </a:solidFill>
              </a:rPr>
              <a:t>GitHub</a:t>
            </a:r>
            <a:endParaRPr lang="fr-FR" sz="2800" b="1" i="1" dirty="0">
              <a:solidFill>
                <a:srgbClr val="0089FA"/>
              </a:solidFill>
            </a:endParaRPr>
          </a:p>
          <a:p>
            <a:pPr lvl="1"/>
            <a:r>
              <a:rPr lang="fr-FR" sz="2100" dirty="0">
                <a:solidFill>
                  <a:srgbClr val="0089FA"/>
                </a:solidFill>
                <a:hlinkClick r:id="rId3"/>
              </a:rPr>
              <a:t>https://github.com/apiwatch/apiwatch</a:t>
            </a:r>
            <a:r>
              <a:rPr lang="fr-FR" sz="2100" dirty="0">
                <a:solidFill>
                  <a:srgbClr val="0089FA"/>
                </a:solidFill>
              </a:rPr>
              <a:t> </a:t>
            </a:r>
            <a:endParaRPr lang="fr-FR" sz="2100" dirty="0" smtClean="0"/>
          </a:p>
          <a:p>
            <a:r>
              <a:rPr lang="fr-FR" sz="2800" dirty="0" smtClean="0"/>
              <a:t>Documentation</a:t>
            </a:r>
          </a:p>
          <a:p>
            <a:pPr lvl="1"/>
            <a:r>
              <a:rPr lang="fr-FR" sz="2100" dirty="0" smtClean="0">
                <a:hlinkClick r:id="rId4"/>
              </a:rPr>
              <a:t>http</a:t>
            </a:r>
            <a:r>
              <a:rPr lang="fr-FR" sz="2100" dirty="0">
                <a:hlinkClick r:id="rId4"/>
              </a:rPr>
              <a:t>://</a:t>
            </a:r>
            <a:r>
              <a:rPr lang="fr-FR" sz="2100" dirty="0" smtClean="0">
                <a:hlinkClick r:id="rId4"/>
              </a:rPr>
              <a:t>docs.apiwatch.org/</a:t>
            </a:r>
            <a:endParaRPr lang="fr-FR" sz="2100" dirty="0"/>
          </a:p>
          <a:p>
            <a:pPr marL="449263" lvl="1" indent="0">
              <a:buNone/>
            </a:pPr>
            <a:r>
              <a:rPr lang="fr-FR" sz="1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écrite au format </a:t>
            </a:r>
            <a:r>
              <a:rPr lang="fr-FR" sz="1600" b="1" i="1" dirty="0" err="1">
                <a:solidFill>
                  <a:srgbClr val="0089FA"/>
                </a:solidFill>
              </a:rPr>
              <a:t>reStructuredText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, hébergée par </a:t>
            </a:r>
            <a:r>
              <a:rPr lang="fr-FR" sz="1600" b="1" i="1" dirty="0">
                <a:solidFill>
                  <a:srgbClr val="0089FA"/>
                </a:solidFill>
              </a:rPr>
              <a:t>readthedocs.org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fr-FR" sz="2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10" name="Picture 4" descr="d:\Documents and Settings\s0030382\Bureau\apiwatch-logo-squ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183" y="2519898"/>
            <a:ext cx="885684" cy="8856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Documents and Settings\s0030382\Bureau\home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200" y="4348657"/>
            <a:ext cx="1051181" cy="124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Documents and Settings\s0030382\Bureau\gravatar-user-42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486" y="3541212"/>
            <a:ext cx="714383" cy="7143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6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602825" y="2561537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0089FA"/>
                </a:solidFill>
              </a:rPr>
              <a:t>questions</a:t>
            </a:r>
            <a:endParaRPr lang="fr-FR" sz="3200" dirty="0">
              <a:solidFill>
                <a:srgbClr val="0089FA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70338" y="2636912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9900" dirty="0">
                <a:gradFill>
                  <a:gsLst>
                    <a:gs pos="0">
                      <a:srgbClr val="0052AC"/>
                    </a:gs>
                    <a:gs pos="100000">
                      <a:srgbClr val="2FA1FF"/>
                    </a:gs>
                  </a:gsLst>
                  <a:lin ang="18900000" scaled="1"/>
                </a:gradFill>
                <a:effectLst>
                  <a:outerShdw blurRad="50800" dist="38100" dir="2700000" algn="tl" rotWithShape="0">
                    <a:prstClr val="black">
                      <a:alpha val="24000"/>
                    </a:prstClr>
                  </a:outerShdw>
                </a:effectLst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55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professionnel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827584" y="1700808"/>
            <a:ext cx="7632848" cy="4320480"/>
          </a:xfrm>
        </p:spPr>
        <p:txBody>
          <a:bodyPr>
            <a:noAutofit/>
          </a:bodyPr>
          <a:lstStyle/>
          <a:p>
            <a:r>
              <a:rPr lang="fr-FR" sz="2400" dirty="0" smtClean="0"/>
              <a:t>Thales Global Services</a:t>
            </a:r>
          </a:p>
          <a:p>
            <a:pPr lvl="1"/>
            <a:r>
              <a:rPr lang="fr-FR" sz="2100" dirty="0" smtClean="0"/>
              <a:t>Filiale du groupe                                       (68k collaborateurs)</a:t>
            </a:r>
          </a:p>
          <a:p>
            <a:pPr lvl="1"/>
            <a:r>
              <a:rPr lang="fr-FR" sz="2100" b="1" dirty="0" smtClean="0">
                <a:solidFill>
                  <a:srgbClr val="0089FA"/>
                </a:solidFill>
              </a:rPr>
              <a:t>Mutualisation</a:t>
            </a:r>
            <a:r>
              <a:rPr lang="fr-FR" sz="2100" dirty="0" smtClean="0">
                <a:solidFill>
                  <a:srgbClr val="0089FA"/>
                </a:solidFill>
              </a:rPr>
              <a:t> </a:t>
            </a:r>
            <a:r>
              <a:rPr lang="fr-FR" sz="2100" dirty="0" smtClean="0"/>
              <a:t>: achats, matériel et processus d’ingénierie</a:t>
            </a:r>
          </a:p>
          <a:p>
            <a:r>
              <a:rPr lang="fr-FR" sz="2400" dirty="0" smtClean="0"/>
              <a:t>Projet </a:t>
            </a:r>
            <a:r>
              <a:rPr lang="fr-FR" sz="2400" i="1" dirty="0" smtClean="0"/>
              <a:t>Orchestra</a:t>
            </a:r>
          </a:p>
          <a:p>
            <a:pPr lvl="1"/>
            <a:r>
              <a:rPr lang="fr-FR" sz="2100" dirty="0" smtClean="0"/>
              <a:t>Solution unifiée pour la </a:t>
            </a:r>
            <a:r>
              <a:rPr lang="fr-FR" sz="2100" b="1" dirty="0" smtClean="0">
                <a:solidFill>
                  <a:srgbClr val="0089FA"/>
                </a:solidFill>
              </a:rPr>
              <a:t>gestion de projet logiciel</a:t>
            </a:r>
          </a:p>
          <a:p>
            <a:pPr lvl="1"/>
            <a:r>
              <a:rPr lang="fr-FR" sz="2100" dirty="0" smtClean="0"/>
              <a:t>~60 ingénieurs</a:t>
            </a:r>
          </a:p>
          <a:p>
            <a:r>
              <a:rPr lang="fr-FR" sz="2400" dirty="0" smtClean="0"/>
              <a:t>Domaine </a:t>
            </a:r>
            <a:r>
              <a:rPr lang="fr-FR" sz="2400" i="1" dirty="0" err="1" smtClean="0"/>
              <a:t>CodeBuilding</a:t>
            </a:r>
            <a:endParaRPr lang="fr-FR" sz="2400" i="1" dirty="0" smtClean="0"/>
          </a:p>
          <a:p>
            <a:pPr lvl="1"/>
            <a:r>
              <a:rPr lang="fr-FR" sz="2100" dirty="0" smtClean="0"/>
              <a:t>Environnements </a:t>
            </a:r>
            <a:r>
              <a:rPr lang="fr-FR" sz="2100" dirty="0"/>
              <a:t>de </a:t>
            </a:r>
            <a:r>
              <a:rPr lang="fr-FR" sz="2100" dirty="0" smtClean="0"/>
              <a:t>développement (IDE)</a:t>
            </a:r>
          </a:p>
          <a:p>
            <a:pPr lvl="1"/>
            <a:r>
              <a:rPr lang="fr-FR" sz="2100" dirty="0"/>
              <a:t>Indicateurs de </a:t>
            </a:r>
            <a:r>
              <a:rPr lang="fr-FR" sz="2100" b="1" dirty="0">
                <a:solidFill>
                  <a:srgbClr val="0089FA"/>
                </a:solidFill>
              </a:rPr>
              <a:t>qualité</a:t>
            </a:r>
            <a:r>
              <a:rPr lang="fr-FR" sz="2100" dirty="0">
                <a:solidFill>
                  <a:srgbClr val="0089FA"/>
                </a:solidFill>
              </a:rPr>
              <a:t> </a:t>
            </a:r>
            <a:r>
              <a:rPr lang="fr-FR" sz="2100" dirty="0"/>
              <a:t>du code</a:t>
            </a:r>
          </a:p>
          <a:p>
            <a:pPr lvl="1"/>
            <a:r>
              <a:rPr lang="fr-FR" sz="2100" b="1" dirty="0" smtClean="0">
                <a:solidFill>
                  <a:srgbClr val="0089FA"/>
                </a:solidFill>
              </a:rPr>
              <a:t>Intégration</a:t>
            </a:r>
            <a:r>
              <a:rPr lang="fr-FR" sz="2100" dirty="0" smtClean="0">
                <a:solidFill>
                  <a:srgbClr val="0089FA"/>
                </a:solidFill>
              </a:rPr>
              <a:t> </a:t>
            </a:r>
            <a:r>
              <a:rPr lang="fr-FR" sz="2100" dirty="0" smtClean="0"/>
              <a:t>continue</a:t>
            </a:r>
            <a:endParaRPr lang="fr-FR" sz="1500" dirty="0" smtClean="0"/>
          </a:p>
          <a:p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pic>
        <p:nvPicPr>
          <p:cNvPr id="8" name="Picture 5" descr="d:\Documents and Settings\s0030382\Bureau\Thales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22972" y="2204864"/>
            <a:ext cx="2107831" cy="28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du problème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543719" y="1783425"/>
            <a:ext cx="5649076" cy="34901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Architecture à </a:t>
            </a:r>
            <a:r>
              <a:rPr lang="en-US" sz="2400" dirty="0" err="1" smtClean="0"/>
              <a:t>composants</a:t>
            </a:r>
            <a:endParaRPr lang="en-US" sz="2400" dirty="0" smtClean="0"/>
          </a:p>
          <a:p>
            <a:pPr lvl="1"/>
            <a:r>
              <a:rPr lang="en-US" sz="2100" b="1" dirty="0" smtClean="0">
                <a:solidFill>
                  <a:srgbClr val="0089FA"/>
                </a:solidFill>
              </a:rPr>
              <a:t>Segmentation</a:t>
            </a:r>
            <a:r>
              <a:rPr lang="en-US" sz="2100" dirty="0" smtClean="0">
                <a:solidFill>
                  <a:srgbClr val="0089FA"/>
                </a:solidFill>
              </a:rPr>
              <a:t> </a:t>
            </a:r>
            <a:r>
              <a:rPr lang="en-US" sz="2100" dirty="0" smtClean="0"/>
              <a:t>des </a:t>
            </a:r>
            <a:r>
              <a:rPr lang="en-US" sz="2100" dirty="0" err="1" smtClean="0"/>
              <a:t>rôles</a:t>
            </a:r>
            <a:endParaRPr lang="en-US" sz="2100" dirty="0" smtClean="0"/>
          </a:p>
          <a:p>
            <a:pPr lvl="1"/>
            <a:r>
              <a:rPr lang="en-US" sz="2100" b="1" dirty="0" err="1" smtClean="0">
                <a:solidFill>
                  <a:srgbClr val="0089FA"/>
                </a:solidFill>
              </a:rPr>
              <a:t>Réutilisation</a:t>
            </a:r>
            <a:endParaRPr lang="en-US" sz="2100" dirty="0" smtClean="0">
              <a:solidFill>
                <a:srgbClr val="0089FA"/>
              </a:solidFill>
            </a:endParaRPr>
          </a:p>
          <a:p>
            <a:pPr lvl="1"/>
            <a:r>
              <a:rPr lang="fr-FR" sz="2100" dirty="0" smtClean="0"/>
              <a:t>Equipes</a:t>
            </a:r>
            <a:r>
              <a:rPr lang="en-US" sz="2100" dirty="0" smtClean="0"/>
              <a:t> </a:t>
            </a:r>
            <a:r>
              <a:rPr lang="en-US" sz="2100" dirty="0" err="1" smtClean="0"/>
              <a:t>séparées</a:t>
            </a:r>
            <a:endParaRPr lang="en-US" sz="2100" dirty="0" smtClean="0"/>
          </a:p>
          <a:p>
            <a:r>
              <a:rPr lang="en-US" sz="2400" dirty="0" smtClean="0"/>
              <a:t>Invocation des services</a:t>
            </a:r>
          </a:p>
          <a:p>
            <a:pPr lvl="1"/>
            <a:r>
              <a:rPr lang="en-US" sz="2100" dirty="0" smtClean="0"/>
              <a:t>Communication entre </a:t>
            </a:r>
            <a:r>
              <a:rPr lang="en-US" sz="2100" dirty="0" err="1" smtClean="0"/>
              <a:t>composants</a:t>
            </a:r>
            <a:endParaRPr lang="en-US" sz="2100" dirty="0" smtClean="0"/>
          </a:p>
          <a:p>
            <a:pPr lvl="1"/>
            <a:r>
              <a:rPr lang="en-US" sz="2100" dirty="0" smtClean="0"/>
              <a:t>Application Programming Interface (</a:t>
            </a:r>
            <a:r>
              <a:rPr lang="en-US" sz="2100" b="1" dirty="0" smtClean="0">
                <a:solidFill>
                  <a:srgbClr val="0089FA"/>
                </a:solidFill>
              </a:rPr>
              <a:t>API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/>
              <a:t>Substitution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023110" y="1797651"/>
            <a:ext cx="3483964" cy="1940729"/>
            <a:chOff x="4857710" y="1729086"/>
            <a:chExt cx="3682918" cy="2601936"/>
          </a:xfrm>
          <a:effectLst>
            <a:outerShdw blurRad="50800" dist="38100" dir="2700000" algn="tl" rotWithShape="0">
              <a:prstClr val="black">
                <a:alpha val="26000"/>
              </a:prstClr>
            </a:outerShdw>
          </a:effectLst>
        </p:grpSpPr>
        <p:grpSp>
          <p:nvGrpSpPr>
            <p:cNvPr id="11" name="Group 10"/>
            <p:cNvGrpSpPr/>
            <p:nvPr/>
          </p:nvGrpSpPr>
          <p:grpSpPr>
            <a:xfrm>
              <a:off x="4883440" y="1729086"/>
              <a:ext cx="1802512" cy="822176"/>
              <a:chOff x="4644008" y="1844824"/>
              <a:chExt cx="1802512" cy="82217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UserInterface</a:t>
                </a:r>
                <a:endPara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6791476" y="1729086"/>
              <a:ext cx="1728192" cy="822176"/>
              <a:chOff x="4644008" y="1844824"/>
              <a:chExt cx="1802512" cy="82217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Notifications</a:t>
                </a:r>
                <a:endPara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725641" y="2608442"/>
              <a:ext cx="1920622" cy="822176"/>
              <a:chOff x="4644008" y="1844824"/>
              <a:chExt cx="1802512" cy="82217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OrderManagement</a:t>
                </a:r>
                <a:endPara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738116" y="3508846"/>
              <a:ext cx="1802512" cy="822176"/>
              <a:chOff x="4644008" y="1844824"/>
              <a:chExt cx="1802512" cy="82217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0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Persistance</a:t>
                </a:r>
                <a:endPara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57710" y="3508846"/>
              <a:ext cx="1802512" cy="822176"/>
              <a:chOff x="4644008" y="1844824"/>
              <a:chExt cx="1802512" cy="82217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Accounting</a:t>
                </a:r>
                <a:endParaRPr lang="fr-F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0" name="Groupe 9"/>
          <p:cNvGrpSpPr/>
          <p:nvPr/>
        </p:nvGrpSpPr>
        <p:grpSpPr>
          <a:xfrm>
            <a:off x="3756318" y="5519205"/>
            <a:ext cx="2119426" cy="288000"/>
            <a:chOff x="3756318" y="5519205"/>
            <a:chExt cx="2119426" cy="288000"/>
          </a:xfrm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grpSpPr>
        <p:cxnSp>
          <p:nvCxnSpPr>
            <p:cNvPr id="43" name="Straight Connector 42"/>
            <p:cNvCxnSpPr>
              <a:stCxn id="36" idx="3"/>
            </p:cNvCxnSpPr>
            <p:nvPr/>
          </p:nvCxnSpPr>
          <p:spPr>
            <a:xfrm flipV="1">
              <a:off x="3756318" y="5663205"/>
              <a:ext cx="862751" cy="323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4619068" y="5519205"/>
              <a:ext cx="288000" cy="288000"/>
            </a:xfrm>
            <a:prstGeom prst="arc">
              <a:avLst>
                <a:gd name="adj1" fmla="val 5416364"/>
                <a:gd name="adj2" fmla="val 16087241"/>
              </a:avLst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Oval 44"/>
            <p:cNvSpPr/>
            <p:nvPr/>
          </p:nvSpPr>
          <p:spPr>
            <a:xfrm>
              <a:off x="4673050" y="5573187"/>
              <a:ext cx="180036" cy="180036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6" name="Straight Connector 45"/>
            <p:cNvCxnSpPr>
              <a:endCxn id="40" idx="1"/>
            </p:cNvCxnSpPr>
            <p:nvPr/>
          </p:nvCxnSpPr>
          <p:spPr>
            <a:xfrm>
              <a:off x="4853087" y="5663205"/>
              <a:ext cx="1022657" cy="323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388165" y="5229081"/>
            <a:ext cx="1114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storeOrder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835696" y="5255347"/>
            <a:ext cx="1920622" cy="822176"/>
            <a:chOff x="4644008" y="1844824"/>
            <a:chExt cx="1802512" cy="822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Rectangle 35"/>
            <p:cNvSpPr/>
            <p:nvPr/>
          </p:nvSpPr>
          <p:spPr>
            <a:xfrm>
              <a:off x="4884420" y="1844824"/>
              <a:ext cx="1562100" cy="82217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OrderManagement</a:t>
              </a:r>
              <a:endPara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44008" y="2011796"/>
              <a:ext cx="476632" cy="1675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46104" y="2347018"/>
              <a:ext cx="476632" cy="1675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35332" y="5255347"/>
            <a:ext cx="1802512" cy="822176"/>
            <a:chOff x="4644008" y="1844824"/>
            <a:chExt cx="1802512" cy="822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Rectangle 39"/>
            <p:cNvSpPr/>
            <p:nvPr/>
          </p:nvSpPr>
          <p:spPr>
            <a:xfrm>
              <a:off x="4884420" y="1844824"/>
              <a:ext cx="1562100" cy="82217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Persistance</a:t>
              </a:r>
              <a:endPara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44008" y="2011796"/>
              <a:ext cx="476632" cy="1675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46104" y="2347018"/>
              <a:ext cx="476632" cy="1675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du problème</a:t>
            </a:r>
            <a:endParaRPr lang="fr-FR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612648" y="1600199"/>
            <a:ext cx="8153400" cy="3316123"/>
          </a:xfrm>
        </p:spPr>
        <p:txBody>
          <a:bodyPr>
            <a:noAutofit/>
          </a:bodyPr>
          <a:lstStyle/>
          <a:p>
            <a:r>
              <a:rPr lang="en-US" sz="2800" dirty="0" smtClean="0"/>
              <a:t>Evolutions des </a:t>
            </a:r>
            <a:r>
              <a:rPr lang="en-US" sz="2800" dirty="0" err="1" smtClean="0"/>
              <a:t>composants</a:t>
            </a:r>
            <a:endParaRPr lang="en-US" sz="2800" dirty="0" smtClean="0"/>
          </a:p>
          <a:p>
            <a:pPr lvl="1"/>
            <a:r>
              <a:rPr lang="en-US" sz="2400" dirty="0" err="1" smtClean="0"/>
              <a:t>Nouvelles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89FA"/>
                </a:solidFill>
              </a:rPr>
              <a:t>fonctionnalités</a:t>
            </a:r>
            <a:r>
              <a:rPr lang="en-US" sz="2400" dirty="0" smtClean="0"/>
              <a:t>, Correction de </a:t>
            </a:r>
            <a:r>
              <a:rPr lang="en-US" sz="2400" b="1" dirty="0" smtClean="0">
                <a:solidFill>
                  <a:srgbClr val="0089FA"/>
                </a:solidFill>
              </a:rPr>
              <a:t>bugs</a:t>
            </a:r>
          </a:p>
          <a:p>
            <a:pPr lvl="1"/>
            <a:r>
              <a:rPr lang="en-US" sz="2400" dirty="0" err="1" smtClean="0"/>
              <a:t>Composants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89FA"/>
                </a:solidFill>
              </a:rPr>
              <a:t>indépendants</a:t>
            </a:r>
            <a:r>
              <a:rPr lang="en-US" sz="2400" dirty="0" smtClean="0">
                <a:solidFill>
                  <a:srgbClr val="0089FA"/>
                </a:solidFill>
              </a:rPr>
              <a:t> </a:t>
            </a:r>
            <a:r>
              <a:rPr lang="en-US" sz="2400" dirty="0" smtClean="0"/>
              <a:t>: </a:t>
            </a:r>
            <a:r>
              <a:rPr lang="en-US" sz="2400" dirty="0" err="1" smtClean="0"/>
              <a:t>évolutions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0089FA"/>
                </a:solidFill>
              </a:rPr>
              <a:t>parallèles</a:t>
            </a:r>
            <a:endParaRPr lang="fr-FR" sz="2400" b="1" dirty="0" smtClean="0">
              <a:solidFill>
                <a:srgbClr val="0089FA"/>
              </a:solidFill>
            </a:endParaRPr>
          </a:p>
          <a:p>
            <a:r>
              <a:rPr lang="en-US" sz="2800" dirty="0" smtClean="0"/>
              <a:t>Modification de </a:t>
            </a:r>
            <a:r>
              <a:rPr lang="en-US" sz="2800" dirty="0" err="1" smtClean="0"/>
              <a:t>leur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89FA"/>
                </a:solidFill>
              </a:rPr>
              <a:t>API</a:t>
            </a:r>
          </a:p>
          <a:p>
            <a:pPr lvl="1"/>
            <a:r>
              <a:rPr lang="en-US" sz="2400" dirty="0" err="1" smtClean="0"/>
              <a:t>Parfois</a:t>
            </a:r>
            <a:r>
              <a:rPr lang="en-US" sz="2400" dirty="0" smtClean="0"/>
              <a:t> </a:t>
            </a:r>
            <a:r>
              <a:rPr lang="en-US" sz="2400" dirty="0" err="1" smtClean="0"/>
              <a:t>difficile</a:t>
            </a:r>
            <a:r>
              <a:rPr lang="en-US" sz="2400" dirty="0" smtClean="0"/>
              <a:t> à </a:t>
            </a:r>
            <a:r>
              <a:rPr lang="en-US" sz="2400" b="1" dirty="0" err="1" smtClean="0">
                <a:solidFill>
                  <a:srgbClr val="0089FA"/>
                </a:solidFill>
              </a:rPr>
              <a:t>prévoir</a:t>
            </a:r>
            <a:endParaRPr lang="en-US" sz="2400" b="1" dirty="0" smtClean="0">
              <a:solidFill>
                <a:srgbClr val="0089FA"/>
              </a:solidFill>
            </a:endParaRPr>
          </a:p>
          <a:p>
            <a:pPr lvl="1"/>
            <a:r>
              <a:rPr lang="en-US" sz="2400" dirty="0" err="1" smtClean="0"/>
              <a:t>Conséquences</a:t>
            </a:r>
            <a:r>
              <a:rPr lang="en-US" sz="2400" dirty="0" smtClean="0"/>
              <a:t> ???</a:t>
            </a:r>
          </a:p>
          <a:p>
            <a:pPr lvl="1"/>
            <a:endParaRPr lang="en-US" sz="20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698993" y="4246605"/>
            <a:ext cx="2713436" cy="822176"/>
            <a:chOff x="3698993" y="4246605"/>
            <a:chExt cx="2713436" cy="822176"/>
          </a:xfrm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grpSpPr>
        <p:grpSp>
          <p:nvGrpSpPr>
            <p:cNvPr id="60" name="Group 59"/>
            <p:cNvGrpSpPr/>
            <p:nvPr/>
          </p:nvGrpSpPr>
          <p:grpSpPr>
            <a:xfrm>
              <a:off x="3698993" y="4246605"/>
              <a:ext cx="1920622" cy="822176"/>
              <a:chOff x="4644008" y="1844824"/>
              <a:chExt cx="1802512" cy="82217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2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OrderManagement</a:t>
                </a:r>
                <a:endParaRPr lang="fr-F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68" name="Straight Connector 67"/>
            <p:cNvCxnSpPr>
              <a:stCxn id="61" idx="3"/>
            </p:cNvCxnSpPr>
            <p:nvPr/>
          </p:nvCxnSpPr>
          <p:spPr>
            <a:xfrm flipV="1">
              <a:off x="5619615" y="4656078"/>
              <a:ext cx="504814" cy="16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Arc 68"/>
            <p:cNvSpPr/>
            <p:nvPr/>
          </p:nvSpPr>
          <p:spPr>
            <a:xfrm>
              <a:off x="6124429" y="4510463"/>
              <a:ext cx="288000" cy="288000"/>
            </a:xfrm>
            <a:prstGeom prst="arc">
              <a:avLst>
                <a:gd name="adj1" fmla="val 5416364"/>
                <a:gd name="adj2" fmla="val 16087241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893526" y="4220339"/>
            <a:ext cx="2865844" cy="848442"/>
            <a:chOff x="5893526" y="4220339"/>
            <a:chExt cx="2865844" cy="848442"/>
          </a:xfrm>
          <a:effectLst>
            <a:outerShdw blurRad="50800" dist="38100" dir="2700000" algn="tl" rotWithShape="0">
              <a:prstClr val="black">
                <a:alpha val="24000"/>
              </a:prstClr>
            </a:outerShdw>
          </a:effectLst>
        </p:grpSpPr>
        <p:grpSp>
          <p:nvGrpSpPr>
            <p:cNvPr id="64" name="Group 63"/>
            <p:cNvGrpSpPr/>
            <p:nvPr/>
          </p:nvGrpSpPr>
          <p:grpSpPr>
            <a:xfrm>
              <a:off x="6956858" y="4246605"/>
              <a:ext cx="1802512" cy="822176"/>
              <a:chOff x="4644008" y="1844824"/>
              <a:chExt cx="1802512" cy="82217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Persistance</a:t>
                </a:r>
              </a:p>
              <a:p>
                <a:pPr algn="r"/>
                <a:r>
                  <a:rPr lang="fr-F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v1.0</a:t>
                </a:r>
                <a:endParaRPr lang="fr-F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6178411" y="4564445"/>
              <a:ext cx="180036" cy="180036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>
              <a:stCxn id="70" idx="6"/>
              <a:endCxn id="65" idx="1"/>
            </p:cNvCxnSpPr>
            <p:nvPr/>
          </p:nvCxnSpPr>
          <p:spPr>
            <a:xfrm>
              <a:off x="6358447" y="4654463"/>
              <a:ext cx="838823" cy="323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893526" y="4220339"/>
              <a:ext cx="111440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storeOrder</a:t>
              </a:r>
              <a:endParaRPr lang="fr-FR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896796" y="5251457"/>
            <a:ext cx="2865844" cy="848442"/>
            <a:chOff x="5896796" y="5251457"/>
            <a:chExt cx="2865844" cy="848442"/>
          </a:xfrm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grpSpPr>
        <p:sp>
          <p:nvSpPr>
            <p:cNvPr id="15" name="Rectangle 14"/>
            <p:cNvSpPr/>
            <p:nvPr/>
          </p:nvSpPr>
          <p:spPr>
            <a:xfrm>
              <a:off x="6174309" y="5595107"/>
              <a:ext cx="187408" cy="187408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400000" scaled="0"/>
            </a:gra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960128" y="5277723"/>
              <a:ext cx="1802512" cy="822176"/>
              <a:chOff x="4644008" y="1844824"/>
              <a:chExt cx="1802512" cy="82217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Persistance</a:t>
                </a:r>
              </a:p>
              <a:p>
                <a:pPr algn="r"/>
                <a:r>
                  <a:rPr lang="fr-FR" sz="1200" b="1" u="sng" dirty="0" smtClean="0">
                    <a:solidFill>
                      <a:srgbClr val="0089FA"/>
                    </a:solidFill>
                    <a:latin typeface="Courier New" pitchFamily="49" charset="0"/>
                    <a:cs typeface="Courier New" pitchFamily="49" charset="0"/>
                  </a:rPr>
                  <a:t>v2.0</a:t>
                </a:r>
                <a:endParaRPr lang="fr-FR" sz="1200" b="1" u="sng" dirty="0">
                  <a:solidFill>
                    <a:srgbClr val="0089FA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4" name="Straight Connector 83"/>
            <p:cNvCxnSpPr>
              <a:stCxn id="15" idx="3"/>
              <a:endCxn id="78" idx="1"/>
            </p:cNvCxnSpPr>
            <p:nvPr/>
          </p:nvCxnSpPr>
          <p:spPr>
            <a:xfrm>
              <a:off x="6361717" y="5688811"/>
              <a:ext cx="838823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896796" y="5251457"/>
              <a:ext cx="1114408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>
                  <a:latin typeface="Courier New" pitchFamily="49" charset="0"/>
                  <a:cs typeface="Courier New" pitchFamily="49" charset="0"/>
                </a:rPr>
                <a:t>storeOrder</a:t>
              </a:r>
              <a:endParaRPr lang="fr-FR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702263" y="5277723"/>
            <a:ext cx="2713436" cy="822176"/>
            <a:chOff x="3702263" y="5277723"/>
            <a:chExt cx="2713436" cy="822176"/>
          </a:xfrm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grpSpPr>
        <p:cxnSp>
          <p:nvCxnSpPr>
            <p:cNvPr id="81" name="Straight Connector 80"/>
            <p:cNvCxnSpPr>
              <a:stCxn id="74" idx="3"/>
            </p:cNvCxnSpPr>
            <p:nvPr/>
          </p:nvCxnSpPr>
          <p:spPr>
            <a:xfrm>
              <a:off x="5622885" y="5688811"/>
              <a:ext cx="501544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Arc 81"/>
            <p:cNvSpPr/>
            <p:nvPr/>
          </p:nvSpPr>
          <p:spPr>
            <a:xfrm>
              <a:off x="6127699" y="5541581"/>
              <a:ext cx="288000" cy="288000"/>
            </a:xfrm>
            <a:prstGeom prst="arc">
              <a:avLst>
                <a:gd name="adj1" fmla="val 5416364"/>
                <a:gd name="adj2" fmla="val 16087241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02263" y="5277723"/>
              <a:ext cx="1920622" cy="822176"/>
              <a:chOff x="4644008" y="1844824"/>
              <a:chExt cx="1802512" cy="822176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884420" y="1844824"/>
                <a:ext cx="1562100" cy="82217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2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urier New" pitchFamily="49" charset="0"/>
                    <a:cs typeface="Courier New" pitchFamily="49" charset="0"/>
                  </a:rPr>
                  <a:t>OrderManagement</a:t>
                </a:r>
                <a:endParaRPr lang="fr-F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644008" y="2011796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646104" y="2347018"/>
                <a:ext cx="476632" cy="16752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400000" scaled="0"/>
              </a:gra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fr-F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pic>
        <p:nvPicPr>
          <p:cNvPr id="92" name="ahhhhh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13178" y="5787060"/>
            <a:ext cx="2667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6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1500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8" repeatCount="indefinite" fill="hold" display="0">
                  <p:stCondLst>
                    <p:cond delay="indefinite"/>
                  </p:stCondLst>
                </p:cTn>
                <p:tgtEl>
                  <p:spTgt spid="92"/>
                </p:tgtEl>
              </p:cMediaNode>
            </p:video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existantes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629584"/>
            <a:ext cx="4968552" cy="4535720"/>
          </a:xfrm>
        </p:spPr>
        <p:txBody>
          <a:bodyPr>
            <a:normAutofit fontScale="92500"/>
          </a:bodyPr>
          <a:lstStyle/>
          <a:p>
            <a:r>
              <a:rPr lang="fr-FR" sz="2800" dirty="0" smtClean="0"/>
              <a:t>Tests d’</a:t>
            </a:r>
            <a:r>
              <a:rPr lang="fr-FR" sz="2800" b="1" dirty="0" smtClean="0">
                <a:solidFill>
                  <a:srgbClr val="0089FA"/>
                </a:solidFill>
              </a:rPr>
              <a:t>intégration</a:t>
            </a:r>
          </a:p>
          <a:p>
            <a:pPr lvl="1"/>
            <a:r>
              <a:rPr lang="fr-FR" sz="2400" dirty="0" smtClean="0"/>
              <a:t>Mise en œuvre </a:t>
            </a:r>
            <a:r>
              <a:rPr lang="fr-FR" sz="2400" b="1" dirty="0" smtClean="0">
                <a:solidFill>
                  <a:srgbClr val="0089FA"/>
                </a:solidFill>
              </a:rPr>
              <a:t>complexe</a:t>
            </a:r>
          </a:p>
          <a:p>
            <a:pPr lvl="1"/>
            <a:r>
              <a:rPr lang="fr-FR" sz="2400" dirty="0" smtClean="0"/>
              <a:t>Couverture </a:t>
            </a:r>
            <a:r>
              <a:rPr lang="fr-FR" sz="2400" b="1" dirty="0" smtClean="0">
                <a:solidFill>
                  <a:srgbClr val="0089FA"/>
                </a:solidFill>
              </a:rPr>
              <a:t>incomplète</a:t>
            </a:r>
          </a:p>
          <a:p>
            <a:pPr lvl="1"/>
            <a:r>
              <a:rPr lang="fr-FR" sz="2400" dirty="0" smtClean="0"/>
              <a:t>Difficilement </a:t>
            </a:r>
            <a:r>
              <a:rPr lang="fr-FR" sz="2400" b="1" dirty="0" smtClean="0">
                <a:solidFill>
                  <a:srgbClr val="0089FA"/>
                </a:solidFill>
              </a:rPr>
              <a:t>automatisables</a:t>
            </a:r>
          </a:p>
          <a:p>
            <a:pPr lvl="1"/>
            <a:r>
              <a:rPr lang="fr-FR" sz="2400" dirty="0" smtClean="0"/>
              <a:t>Intervention </a:t>
            </a:r>
            <a:r>
              <a:rPr lang="fr-FR" sz="2400" b="1" dirty="0" smtClean="0">
                <a:solidFill>
                  <a:srgbClr val="0089FA"/>
                </a:solidFill>
              </a:rPr>
              <a:t>humaine</a:t>
            </a:r>
            <a:r>
              <a:rPr lang="fr-FR" sz="2400" dirty="0" smtClean="0">
                <a:solidFill>
                  <a:srgbClr val="0089FA"/>
                </a:solidFill>
              </a:rPr>
              <a:t> </a:t>
            </a:r>
            <a:r>
              <a:rPr lang="fr-FR" sz="2400" dirty="0" smtClean="0"/>
              <a:t>nécessaire pour l’</a:t>
            </a:r>
            <a:r>
              <a:rPr lang="fr-FR" sz="2400" b="1" dirty="0" smtClean="0">
                <a:solidFill>
                  <a:srgbClr val="0089FA"/>
                </a:solidFill>
              </a:rPr>
              <a:t>interprétation</a:t>
            </a:r>
            <a:r>
              <a:rPr lang="fr-FR" sz="2400" dirty="0" smtClean="0"/>
              <a:t> des résultats</a:t>
            </a:r>
          </a:p>
          <a:p>
            <a:r>
              <a:rPr lang="fr-FR" sz="2700" dirty="0" smtClean="0"/>
              <a:t>Analyse de code source</a:t>
            </a:r>
          </a:p>
          <a:p>
            <a:pPr lvl="1"/>
            <a:r>
              <a:rPr lang="fr-FR" sz="2400" dirty="0" smtClean="0"/>
              <a:t>Facilement </a:t>
            </a:r>
            <a:r>
              <a:rPr lang="fr-FR" sz="2400" b="1" dirty="0" smtClean="0">
                <a:solidFill>
                  <a:srgbClr val="0089FA"/>
                </a:solidFill>
              </a:rPr>
              <a:t>automatisable</a:t>
            </a:r>
          </a:p>
          <a:p>
            <a:pPr lvl="1"/>
            <a:r>
              <a:rPr lang="fr-FR" sz="2400" dirty="0" smtClean="0"/>
              <a:t>Solutions existantes : </a:t>
            </a:r>
            <a:r>
              <a:rPr lang="fr-FR" sz="2400" i="1" dirty="0" smtClean="0">
                <a:solidFill>
                  <a:srgbClr val="0089FA"/>
                </a:solidFill>
              </a:rPr>
              <a:t>ABI </a:t>
            </a:r>
            <a:r>
              <a:rPr lang="fr-FR" sz="2400" i="1" dirty="0" err="1" smtClean="0">
                <a:solidFill>
                  <a:srgbClr val="0089FA"/>
                </a:solidFill>
              </a:rPr>
              <a:t>Compliance</a:t>
            </a:r>
            <a:r>
              <a:rPr lang="fr-FR" sz="2400" i="1" dirty="0" smtClean="0">
                <a:solidFill>
                  <a:srgbClr val="0089FA"/>
                </a:solidFill>
              </a:rPr>
              <a:t> </a:t>
            </a:r>
            <a:r>
              <a:rPr lang="fr-FR" sz="2400" i="1" dirty="0" err="1" smtClean="0">
                <a:solidFill>
                  <a:srgbClr val="0089FA"/>
                </a:solidFill>
              </a:rPr>
              <a:t>Checker</a:t>
            </a:r>
            <a:r>
              <a:rPr lang="fr-FR" sz="2400" dirty="0" smtClean="0"/>
              <a:t>, </a:t>
            </a:r>
            <a:r>
              <a:rPr lang="fr-FR" sz="2400" i="1" dirty="0" err="1" smtClean="0">
                <a:solidFill>
                  <a:srgbClr val="0089FA"/>
                </a:solidFill>
              </a:rPr>
              <a:t>PkgDiff</a:t>
            </a: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rgbClr val="0089FA"/>
                </a:solidFill>
              </a:rPr>
              <a:t>limitées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51" name="Picture 3" descr="D:\Users\diabeteman\Desktop\comenius_integ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4128" y="1916832"/>
            <a:ext cx="273860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Documents and Settings\s0030382\Bureau\VBcodePrint(1)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96135" y="4295082"/>
            <a:ext cx="2965253" cy="172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 and Settings\s0030382\Bureau\1206564626633666494sarxos_Magnifying_Glass.svg.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8144" y="4402101"/>
            <a:ext cx="1831000" cy="173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0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de solution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11560" y="1700808"/>
            <a:ext cx="5184576" cy="453650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Expression de besoin</a:t>
            </a:r>
            <a:endParaRPr lang="fr-FR" sz="2100" dirty="0" smtClean="0"/>
          </a:p>
          <a:p>
            <a:pPr lvl="1"/>
            <a:r>
              <a:rPr lang="fr-FR" sz="2100" dirty="0" smtClean="0"/>
              <a:t>Extraction de l’</a:t>
            </a:r>
            <a:r>
              <a:rPr lang="fr-FR" sz="2100" b="1" dirty="0" smtClean="0">
                <a:solidFill>
                  <a:srgbClr val="0089FA"/>
                </a:solidFill>
              </a:rPr>
              <a:t>API</a:t>
            </a:r>
            <a:r>
              <a:rPr lang="fr-FR" sz="2100" dirty="0" smtClean="0"/>
              <a:t> depuis le code source</a:t>
            </a:r>
          </a:p>
          <a:p>
            <a:pPr lvl="1"/>
            <a:r>
              <a:rPr lang="fr-FR" sz="2100" dirty="0"/>
              <a:t>Modélisation </a:t>
            </a:r>
            <a:r>
              <a:rPr lang="fr-FR" sz="2100" b="1" dirty="0">
                <a:solidFill>
                  <a:srgbClr val="0089FA"/>
                </a:solidFill>
              </a:rPr>
              <a:t>générique</a:t>
            </a:r>
            <a:r>
              <a:rPr lang="fr-FR" sz="2100" dirty="0">
                <a:solidFill>
                  <a:srgbClr val="0089FA"/>
                </a:solidFill>
              </a:rPr>
              <a:t> </a:t>
            </a:r>
            <a:r>
              <a:rPr lang="fr-FR" sz="2100" dirty="0"/>
              <a:t>des données </a:t>
            </a:r>
            <a:r>
              <a:rPr lang="fr-FR" sz="2100" dirty="0" smtClean="0"/>
              <a:t>d’</a:t>
            </a:r>
            <a:r>
              <a:rPr lang="fr-FR" sz="2100" b="1" dirty="0" smtClean="0">
                <a:solidFill>
                  <a:srgbClr val="0089FA"/>
                </a:solidFill>
              </a:rPr>
              <a:t>API</a:t>
            </a:r>
            <a:endParaRPr lang="fr-FR" sz="1800" b="1" i="1" dirty="0" smtClean="0">
              <a:solidFill>
                <a:srgbClr val="0089FA"/>
              </a:solidFill>
            </a:endParaRPr>
          </a:p>
          <a:p>
            <a:pPr lvl="1"/>
            <a:r>
              <a:rPr lang="fr-FR" sz="2100" b="1" dirty="0" smtClean="0">
                <a:solidFill>
                  <a:srgbClr val="0089FA"/>
                </a:solidFill>
              </a:rPr>
              <a:t>Automatisable</a:t>
            </a:r>
          </a:p>
          <a:p>
            <a:pPr lvl="1"/>
            <a:r>
              <a:rPr lang="fr-FR" sz="2100" b="1" dirty="0" smtClean="0">
                <a:solidFill>
                  <a:srgbClr val="0089FA"/>
                </a:solidFill>
              </a:rPr>
              <a:t>Comparaison</a:t>
            </a:r>
            <a:r>
              <a:rPr lang="fr-FR" sz="2100" dirty="0" smtClean="0"/>
              <a:t> </a:t>
            </a:r>
            <a:r>
              <a:rPr lang="fr-FR" sz="2100" dirty="0"/>
              <a:t>entre différentes versions d’un même composant</a:t>
            </a:r>
          </a:p>
          <a:p>
            <a:pPr lvl="1"/>
            <a:r>
              <a:rPr lang="fr-FR" sz="2100" dirty="0" smtClean="0"/>
              <a:t>Mise </a:t>
            </a:r>
            <a:r>
              <a:rPr lang="fr-FR" sz="2100" dirty="0"/>
              <a:t>en place de « </a:t>
            </a:r>
            <a:r>
              <a:rPr lang="fr-FR" sz="2100" b="1" dirty="0">
                <a:solidFill>
                  <a:srgbClr val="0089FA"/>
                </a:solidFill>
              </a:rPr>
              <a:t>règles de stabilité d’API</a:t>
            </a:r>
            <a:r>
              <a:rPr lang="fr-FR" sz="2100" dirty="0"/>
              <a:t> »</a:t>
            </a:r>
          </a:p>
          <a:p>
            <a:pPr lvl="1"/>
            <a:r>
              <a:rPr lang="fr-FR" sz="2100" dirty="0" smtClean="0"/>
              <a:t>Détection </a:t>
            </a:r>
            <a:r>
              <a:rPr lang="fr-FR" sz="2100" dirty="0"/>
              <a:t>de </a:t>
            </a:r>
            <a:r>
              <a:rPr lang="fr-FR" sz="2100" b="1" dirty="0">
                <a:solidFill>
                  <a:srgbClr val="0089FA"/>
                </a:solidFill>
              </a:rPr>
              <a:t>violations</a:t>
            </a:r>
            <a:r>
              <a:rPr lang="fr-FR" sz="2100" dirty="0">
                <a:solidFill>
                  <a:srgbClr val="0089FA"/>
                </a:solidFill>
              </a:rPr>
              <a:t> </a:t>
            </a:r>
            <a:r>
              <a:rPr lang="fr-FR" sz="2100" dirty="0"/>
              <a:t>de ces </a:t>
            </a:r>
            <a:r>
              <a:rPr lang="fr-FR" sz="2100" dirty="0" smtClean="0"/>
              <a:t>règles avec une </a:t>
            </a:r>
            <a:r>
              <a:rPr lang="fr-FR" sz="2100" b="1" dirty="0" smtClean="0">
                <a:solidFill>
                  <a:srgbClr val="0089FA"/>
                </a:solidFill>
              </a:rPr>
              <a:t>gradation</a:t>
            </a:r>
            <a:r>
              <a:rPr lang="fr-FR" sz="2100" dirty="0" smtClean="0">
                <a:solidFill>
                  <a:srgbClr val="0089FA"/>
                </a:solidFill>
              </a:rPr>
              <a:t> </a:t>
            </a:r>
            <a:r>
              <a:rPr lang="fr-FR" sz="2100" dirty="0" smtClean="0"/>
              <a:t>d’importance </a:t>
            </a:r>
          </a:p>
          <a:p>
            <a:pPr lvl="1"/>
            <a:endParaRPr lang="fr-FR" sz="21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dirty="0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pic>
        <p:nvPicPr>
          <p:cNvPr id="2050" name="Picture 2" descr="d:\Documents and Settings\s0030382\Bureau\1197124820572692860aaha_Gear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3445354"/>
            <a:ext cx="899631" cy="73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s and Settings\s0030382\Bureau\350px-Adapter_using_inheritance_UML_cla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84009" y="2863826"/>
            <a:ext cx="1893181" cy="94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ocuments and Settings\s0030382\Bureau\comparis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2971" y="1772816"/>
            <a:ext cx="1101317" cy="110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s0030382\Bureau\rules_1668_1668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7375" y="4369819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Documents and Settings\s0030382\Bureau\PK2051VIOLATION.gi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9" t="887" r="2378" b="64542"/>
          <a:stretch/>
        </p:blipFill>
        <p:spPr bwMode="auto">
          <a:xfrm rot="20817335">
            <a:off x="5825552" y="5227396"/>
            <a:ext cx="2603646" cy="58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/>
          <p:cNvGrpSpPr/>
          <p:nvPr/>
        </p:nvGrpSpPr>
        <p:grpSpPr>
          <a:xfrm>
            <a:off x="5734647" y="4112691"/>
            <a:ext cx="1052349" cy="614583"/>
            <a:chOff x="5734647" y="4112691"/>
            <a:chExt cx="1052349" cy="614583"/>
          </a:xfrm>
        </p:grpSpPr>
        <p:sp>
          <p:nvSpPr>
            <p:cNvPr id="15" name="Flèche droite 14"/>
            <p:cNvSpPr/>
            <p:nvPr/>
          </p:nvSpPr>
          <p:spPr>
            <a:xfrm flipH="1">
              <a:off x="5734647" y="4365103"/>
              <a:ext cx="792088" cy="362171"/>
            </a:xfrm>
            <a:prstGeom prst="rightArrow">
              <a:avLst/>
            </a:prstGeom>
            <a:solidFill>
              <a:srgbClr val="FF3D0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</a:rPr>
                <a:t>–</a:t>
              </a:r>
            </a:p>
          </p:txBody>
        </p:sp>
        <p:sp>
          <p:nvSpPr>
            <p:cNvPr id="16" name="Flèche droite 15"/>
            <p:cNvSpPr/>
            <p:nvPr/>
          </p:nvSpPr>
          <p:spPr>
            <a:xfrm>
              <a:off x="5994908" y="4112691"/>
              <a:ext cx="792088" cy="362171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610851" y="2576019"/>
            <a:ext cx="1056183" cy="1296144"/>
            <a:chOff x="1214377" y="1888668"/>
            <a:chExt cx="1085217" cy="1353108"/>
          </a:xfrm>
        </p:grpSpPr>
        <p:sp>
          <p:nvSpPr>
            <p:cNvPr id="7" name="Carré corné 6"/>
            <p:cNvSpPr/>
            <p:nvPr/>
          </p:nvSpPr>
          <p:spPr>
            <a:xfrm>
              <a:off x="1214377" y="1888668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.java</a:t>
              </a:r>
              <a:endParaRPr lang="fr-FR" sz="1100" dirty="0"/>
            </a:p>
          </p:txBody>
        </p:sp>
        <p:sp>
          <p:nvSpPr>
            <p:cNvPr id="9" name="Carré corné 8"/>
            <p:cNvSpPr/>
            <p:nvPr/>
          </p:nvSpPr>
          <p:spPr>
            <a:xfrm>
              <a:off x="1795538" y="1888668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.c</a:t>
              </a:r>
              <a:endParaRPr lang="fr-FR" sz="1100" dirty="0"/>
            </a:p>
          </p:txBody>
        </p:sp>
        <p:sp>
          <p:nvSpPr>
            <p:cNvPr id="12" name="Carré corné 11"/>
            <p:cNvSpPr/>
            <p:nvPr/>
          </p:nvSpPr>
          <p:spPr>
            <a:xfrm>
              <a:off x="1214377" y="2595614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.ada</a:t>
              </a:r>
              <a:endParaRPr lang="fr-FR" sz="1100" dirty="0"/>
            </a:p>
          </p:txBody>
        </p:sp>
        <p:sp>
          <p:nvSpPr>
            <p:cNvPr id="14" name="Carré corné 13"/>
            <p:cNvSpPr/>
            <p:nvPr/>
          </p:nvSpPr>
          <p:spPr>
            <a:xfrm>
              <a:off x="1795538" y="2595614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.???</a:t>
              </a:r>
              <a:endParaRPr lang="fr-FR" sz="1100" dirty="0"/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528104" y="2252271"/>
            <a:ext cx="126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Code source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361727" y="2467766"/>
            <a:ext cx="1821308" cy="155266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Analyseur</a:t>
            </a:r>
            <a:endParaRPr lang="fr-FR" sz="1600" b="1" dirty="0" smtClean="0"/>
          </a:p>
        </p:txBody>
      </p:sp>
      <p:sp>
        <p:nvSpPr>
          <p:cNvPr id="20" name="Cylindre 19"/>
          <p:cNvSpPr/>
          <p:nvPr/>
        </p:nvSpPr>
        <p:spPr>
          <a:xfrm>
            <a:off x="7092280" y="2531398"/>
            <a:ext cx="1296144" cy="1400721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Stockage</a:t>
            </a:r>
          </a:p>
        </p:txBody>
      </p:sp>
      <p:sp>
        <p:nvSpPr>
          <p:cNvPr id="18" name="Flèche droite 17"/>
          <p:cNvSpPr/>
          <p:nvPr/>
        </p:nvSpPr>
        <p:spPr>
          <a:xfrm>
            <a:off x="1844707" y="2976945"/>
            <a:ext cx="1394112" cy="616024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  <a:r>
              <a:rPr lang="fr-FR" dirty="0" smtClean="0"/>
              <a:t>1.0</a:t>
            </a:r>
            <a:endParaRPr lang="fr-FR" dirty="0"/>
          </a:p>
        </p:txBody>
      </p:sp>
      <p:sp>
        <p:nvSpPr>
          <p:cNvPr id="37" name="Flèche droite 36"/>
          <p:cNvSpPr/>
          <p:nvPr/>
        </p:nvSpPr>
        <p:spPr>
          <a:xfrm>
            <a:off x="5399058" y="2976945"/>
            <a:ext cx="1553271" cy="616024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v1.0 API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2605790" y="3687286"/>
            <a:ext cx="87511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Point d’entrée commun à tous les langages.</a:t>
            </a:r>
            <a:endParaRPr lang="fr-FR" sz="1100" dirty="0"/>
          </a:p>
        </p:txBody>
      </p:sp>
      <p:sp>
        <p:nvSpPr>
          <p:cNvPr id="56" name="ZoneTexte 55"/>
          <p:cNvSpPr txBox="1"/>
          <p:nvPr/>
        </p:nvSpPr>
        <p:spPr>
          <a:xfrm>
            <a:off x="5508104" y="3497210"/>
            <a:ext cx="104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Format générique</a:t>
            </a:r>
            <a:endParaRPr lang="fr-FR" sz="1400" dirty="0"/>
          </a:p>
        </p:txBody>
      </p:sp>
      <p:sp>
        <p:nvSpPr>
          <p:cNvPr id="60" name="ZoneTexte 59"/>
          <p:cNvSpPr txBox="1"/>
          <p:nvPr/>
        </p:nvSpPr>
        <p:spPr>
          <a:xfrm>
            <a:off x="5144398" y="5154140"/>
            <a:ext cx="14485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Une implémentation pour chaque langage</a:t>
            </a:r>
            <a:endParaRPr lang="fr-FR" sz="1100" dirty="0"/>
          </a:p>
        </p:txBody>
      </p:sp>
      <p:grpSp>
        <p:nvGrpSpPr>
          <p:cNvPr id="66" name="Groupe 65"/>
          <p:cNvGrpSpPr/>
          <p:nvPr/>
        </p:nvGrpSpPr>
        <p:grpSpPr>
          <a:xfrm>
            <a:off x="3549910" y="5013176"/>
            <a:ext cx="1594488" cy="937145"/>
            <a:chOff x="3549910" y="5013176"/>
            <a:chExt cx="1594488" cy="937145"/>
          </a:xfrm>
        </p:grpSpPr>
        <p:sp>
          <p:nvSpPr>
            <p:cNvPr id="62" name="Rectangle à coins arrondis 61"/>
            <p:cNvSpPr/>
            <p:nvPr/>
          </p:nvSpPr>
          <p:spPr>
            <a:xfrm>
              <a:off x="3854710" y="5317976"/>
              <a:ext cx="1289688" cy="63234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  <a:alpha val="50000"/>
                  </a:schemeClr>
                </a:gs>
                <a:gs pos="50000">
                  <a:schemeClr val="accent2">
                    <a:shade val="67500"/>
                    <a:satMod val="115000"/>
                    <a:alpha val="50000"/>
                  </a:schemeClr>
                </a:gs>
                <a:gs pos="100000">
                  <a:schemeClr val="accent2">
                    <a:shade val="100000"/>
                    <a:satMod val="115000"/>
                    <a:alpha val="50000"/>
                  </a:schemeClr>
                </a:gs>
              </a:gsLst>
              <a:lin ang="18900000" scaled="1"/>
              <a:tileRect/>
            </a:gradFill>
            <a:ln>
              <a:solidFill>
                <a:schemeClr val="lt1">
                  <a:alpha val="48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Analyseur</a:t>
              </a:r>
            </a:p>
            <a:p>
              <a:pPr algn="ctr"/>
              <a:r>
                <a:rPr lang="fr-FR" sz="1400" b="1" dirty="0" smtClean="0"/>
                <a:t>…</a:t>
              </a:r>
              <a:endParaRPr lang="fr-FR" sz="1050" b="1" dirty="0" smtClean="0"/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3702310" y="5165576"/>
              <a:ext cx="1289688" cy="63234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  <a:alpha val="50000"/>
                  </a:schemeClr>
                </a:gs>
                <a:gs pos="50000">
                  <a:schemeClr val="accent2">
                    <a:shade val="67500"/>
                    <a:satMod val="115000"/>
                    <a:alpha val="50000"/>
                  </a:schemeClr>
                </a:gs>
                <a:gs pos="100000">
                  <a:schemeClr val="accent2">
                    <a:shade val="100000"/>
                    <a:satMod val="115000"/>
                    <a:alpha val="50000"/>
                  </a:schemeClr>
                </a:gs>
              </a:gsLst>
              <a:lin ang="18900000" scaled="1"/>
              <a:tileRect/>
            </a:gradFill>
            <a:ln>
              <a:solidFill>
                <a:schemeClr val="lt1">
                  <a:alpha val="48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Analyseur</a:t>
              </a:r>
            </a:p>
            <a:p>
              <a:pPr algn="ctr"/>
              <a:r>
                <a:rPr lang="fr-FR" sz="1400" b="1" dirty="0" smtClean="0"/>
                <a:t>C</a:t>
              </a:r>
              <a:endParaRPr lang="fr-FR" sz="1050" b="1" dirty="0" smtClean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549910" y="5013176"/>
              <a:ext cx="1289688" cy="63234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  <a:alpha val="74000"/>
                  </a:schemeClr>
                </a:gs>
                <a:gs pos="50000">
                  <a:schemeClr val="accent2">
                    <a:shade val="67500"/>
                    <a:satMod val="115000"/>
                    <a:alpha val="73000"/>
                  </a:schemeClr>
                </a:gs>
                <a:gs pos="100000">
                  <a:schemeClr val="accent2">
                    <a:shade val="100000"/>
                    <a:satMod val="115000"/>
                    <a:alpha val="81000"/>
                  </a:schemeClr>
                </a:gs>
              </a:gsLst>
              <a:lin ang="18900000" scaled="1"/>
              <a:tileRect/>
            </a:gradFill>
            <a:ln>
              <a:solidFill>
                <a:schemeClr val="lt1">
                  <a:alpha val="48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Analyseur</a:t>
              </a:r>
            </a:p>
            <a:p>
              <a:pPr algn="ctr"/>
              <a:r>
                <a:rPr lang="fr-FR" sz="1400" b="1" dirty="0" smtClean="0"/>
                <a:t>Java</a:t>
              </a:r>
              <a:endParaRPr lang="fr-FR" sz="1050" b="1" dirty="0" smtClean="0"/>
            </a:p>
          </p:txBody>
        </p:sp>
      </p:grpSp>
      <p:cxnSp>
        <p:nvCxnSpPr>
          <p:cNvPr id="64" name="Connecteur droit avec flèche 63"/>
          <p:cNvCxnSpPr/>
          <p:nvPr/>
        </p:nvCxnSpPr>
        <p:spPr>
          <a:xfrm>
            <a:off x="4272381" y="4139393"/>
            <a:ext cx="0" cy="78452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5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7" grpId="0" animBg="1"/>
      <p:bldP spid="55" grpId="0"/>
      <p:bldP spid="56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vert="horz" anchor="ctr"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551500" y="2189605"/>
            <a:ext cx="1056183" cy="1296144"/>
            <a:chOff x="1214377" y="1888668"/>
            <a:chExt cx="1085217" cy="1353108"/>
          </a:xfrm>
        </p:grpSpPr>
        <p:sp>
          <p:nvSpPr>
            <p:cNvPr id="7" name="Carré corné 6"/>
            <p:cNvSpPr/>
            <p:nvPr/>
          </p:nvSpPr>
          <p:spPr>
            <a:xfrm>
              <a:off x="1214377" y="1888668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.java</a:t>
              </a:r>
              <a:endParaRPr lang="fr-FR" sz="1100" dirty="0"/>
            </a:p>
          </p:txBody>
        </p:sp>
        <p:sp>
          <p:nvSpPr>
            <p:cNvPr id="9" name="Carré corné 8"/>
            <p:cNvSpPr/>
            <p:nvPr/>
          </p:nvSpPr>
          <p:spPr>
            <a:xfrm>
              <a:off x="1795538" y="1888668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.c</a:t>
              </a:r>
              <a:endParaRPr lang="fr-FR" sz="1100" dirty="0"/>
            </a:p>
          </p:txBody>
        </p:sp>
        <p:sp>
          <p:nvSpPr>
            <p:cNvPr id="12" name="Carré corné 11"/>
            <p:cNvSpPr/>
            <p:nvPr/>
          </p:nvSpPr>
          <p:spPr>
            <a:xfrm>
              <a:off x="1214377" y="2595614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.ada</a:t>
              </a:r>
              <a:endParaRPr lang="fr-FR" sz="1100" dirty="0"/>
            </a:p>
          </p:txBody>
        </p:sp>
        <p:sp>
          <p:nvSpPr>
            <p:cNvPr id="14" name="Carré corné 13"/>
            <p:cNvSpPr/>
            <p:nvPr/>
          </p:nvSpPr>
          <p:spPr>
            <a:xfrm>
              <a:off x="1795538" y="2595614"/>
              <a:ext cx="504056" cy="646162"/>
            </a:xfrm>
            <a:prstGeom prst="foldedCorner">
              <a:avLst/>
            </a:prstGeom>
            <a:solidFill>
              <a:srgbClr val="CDDA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100" dirty="0" smtClean="0"/>
                <a:t>.???</a:t>
              </a:r>
              <a:endParaRPr lang="fr-FR" sz="1100" dirty="0"/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468753" y="1865857"/>
            <a:ext cx="126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Code source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449906" y="2357216"/>
            <a:ext cx="1821308" cy="89801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Analyseur</a:t>
            </a:r>
            <a:endParaRPr lang="fr-FR" sz="1600" b="1" dirty="0" smtClean="0"/>
          </a:p>
        </p:txBody>
      </p:sp>
      <p:sp>
        <p:nvSpPr>
          <p:cNvPr id="20" name="Cylindre 19"/>
          <p:cNvSpPr/>
          <p:nvPr/>
        </p:nvSpPr>
        <p:spPr>
          <a:xfrm>
            <a:off x="468753" y="4142655"/>
            <a:ext cx="1222927" cy="1400721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Stockage</a:t>
            </a:r>
          </a:p>
        </p:txBody>
      </p:sp>
      <p:sp>
        <p:nvSpPr>
          <p:cNvPr id="18" name="Flèche droite 17"/>
          <p:cNvSpPr/>
          <p:nvPr/>
        </p:nvSpPr>
        <p:spPr>
          <a:xfrm>
            <a:off x="1785355" y="2475044"/>
            <a:ext cx="1467207" cy="725266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v2.0</a:t>
            </a:r>
            <a:endParaRPr lang="fr-FR" dirty="0"/>
          </a:p>
        </p:txBody>
      </p:sp>
      <p:sp>
        <p:nvSpPr>
          <p:cNvPr id="37" name="Flèche droite 36"/>
          <p:cNvSpPr/>
          <p:nvPr/>
        </p:nvSpPr>
        <p:spPr>
          <a:xfrm>
            <a:off x="1878770" y="4464506"/>
            <a:ext cx="1253070" cy="757019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v1.0 API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252563" y="4394009"/>
            <a:ext cx="2215994" cy="89801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Comparateur</a:t>
            </a:r>
            <a:endParaRPr lang="fr-FR" sz="1600" b="1" dirty="0" smtClean="0"/>
          </a:p>
        </p:txBody>
      </p:sp>
      <p:sp>
        <p:nvSpPr>
          <p:cNvPr id="3" name="Flèche vers le bas 2"/>
          <p:cNvSpPr/>
          <p:nvPr/>
        </p:nvSpPr>
        <p:spPr>
          <a:xfrm>
            <a:off x="3640480" y="3391004"/>
            <a:ext cx="1440160" cy="931545"/>
          </a:xfrm>
          <a:prstGeom prst="down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v2.0 API</a:t>
            </a:r>
            <a:endParaRPr lang="fr-FR" dirty="0"/>
          </a:p>
        </p:txBody>
      </p:sp>
      <p:pic>
        <p:nvPicPr>
          <p:cNvPr id="23" name="Picture 5" descr="d:\Documents and Settings\s0030382\Bureau\rules_1668_1668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7343" y="5047442"/>
            <a:ext cx="955824" cy="95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lèche droite 24"/>
          <p:cNvSpPr/>
          <p:nvPr/>
        </p:nvSpPr>
        <p:spPr>
          <a:xfrm>
            <a:off x="5568953" y="4508317"/>
            <a:ext cx="792088" cy="604504"/>
          </a:xfrm>
          <a:prstGeom prst="rightArrow">
            <a:avLst/>
          </a:prstGeom>
          <a:gradFill>
            <a:gsLst>
              <a:gs pos="0">
                <a:srgbClr val="FF3D01"/>
              </a:gs>
              <a:gs pos="100000">
                <a:srgbClr val="FF6600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6395894" y="4435458"/>
            <a:ext cx="2441325" cy="622617"/>
            <a:chOff x="6615861" y="4101562"/>
            <a:chExt cx="2441325" cy="622617"/>
          </a:xfrm>
        </p:grpSpPr>
        <p:pic>
          <p:nvPicPr>
            <p:cNvPr id="27" name="Picture 6" descr="d:\Documents and Settings\s0030382\Bureau\PK2051VIOLATION.gif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99" t="887" r="2378" b="64542"/>
            <a:stretch/>
          </p:blipFill>
          <p:spPr bwMode="auto">
            <a:xfrm rot="20817335">
              <a:off x="6869388" y="4229167"/>
              <a:ext cx="2187798" cy="49501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d:\Documents and Settings\s0030382\Bureau\PK2051VIOLATION.gif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99" t="887" r="2378" b="64542"/>
            <a:stretch/>
          </p:blipFill>
          <p:spPr bwMode="auto">
            <a:xfrm rot="20817335">
              <a:off x="6742624" y="4167039"/>
              <a:ext cx="2187798" cy="49501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d:\Documents and Settings\s0030382\Bureau\PK2051VIOLATION.gif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99" t="887" r="2378" b="64542"/>
            <a:stretch/>
          </p:blipFill>
          <p:spPr bwMode="auto">
            <a:xfrm rot="20817335">
              <a:off x="6615861" y="4101562"/>
              <a:ext cx="2187798" cy="49501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ahhhhh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00392" y="5074536"/>
            <a:ext cx="2667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50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5" repeatCount="indefinite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</p:childTnLst>
        </p:cTn>
      </p:par>
    </p:tnLst>
    <p:bldLst>
      <p:bldP spid="18" grpId="0" animBg="1"/>
      <p:bldP spid="37" grpId="0" animBg="1"/>
      <p:bldP spid="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vert="horz" anchor="ctr"/>
          <a:lstStyle/>
          <a:p>
            <a:pPr algn="r"/>
            <a:r>
              <a:rPr lang="fr-FR" smtClean="0">
                <a:solidFill>
                  <a:srgbClr val="FF6600"/>
                </a:solidFill>
              </a:rPr>
              <a:t>12 février 2013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srgbClr val="FF6600"/>
                </a:solidFill>
              </a:rPr>
              <a:t>Robin Jarry – Surveillance des interfaces logicielles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935222-B196-4F9B-9AEC-1292459A754A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7" name="Picture 2" descr="d:\Documents and Settings\s0030382\Bureau\iStock_000007402908X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9792" y="1972862"/>
            <a:ext cx="3220195" cy="3636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9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Plan">
  <a:themeElements>
    <a:clrScheme name="Custom 1">
      <a:dk1>
        <a:sysClr val="windowText" lastClr="000000"/>
      </a:dk1>
      <a:lt1>
        <a:srgbClr val="FFFFFF"/>
      </a:lt1>
      <a:dk2>
        <a:srgbClr val="5F0000"/>
      </a:dk2>
      <a:lt2>
        <a:srgbClr val="D4D2D0"/>
      </a:lt2>
      <a:accent1>
        <a:srgbClr val="FF7209"/>
      </a:accent1>
      <a:accent2>
        <a:srgbClr val="0070C0"/>
      </a:accent2>
      <a:accent3>
        <a:srgbClr val="005828"/>
      </a:accent3>
      <a:accent4>
        <a:srgbClr val="748560"/>
      </a:accent4>
      <a:accent5>
        <a:srgbClr val="9E9273"/>
      </a:accent5>
      <a:accent6>
        <a:srgbClr val="005828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gradFill>
          <a:gsLst>
            <a:gs pos="0">
              <a:srgbClr val="FF3D01"/>
            </a:gs>
            <a:gs pos="100000">
              <a:srgbClr val="FF6600"/>
            </a:gs>
          </a:gsLst>
          <a:lin ang="18900000" scaled="1"/>
        </a:gra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28" ma:contentTypeDescription="Create a new document." ma:contentTypeScope="" ma:versionID="3734922cae638a1d4f2b3c9f45d0aea3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6513FD4-B044-4B8A-8BD2-C787E2AA39E4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677DC0FD-E226-4278-A74D-B57F7313D21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755060-407B-4BA3-9693-FA43109E1D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MarketingPlan</Template>
  <TotalTime>0</TotalTime>
  <Words>503</Words>
  <Application>Microsoft Office PowerPoint</Application>
  <PresentationFormat>Affichage à l'écran (4:3)</PresentationFormat>
  <Paragraphs>194</Paragraphs>
  <Slides>14</Slides>
  <Notes>4</Notes>
  <HiddenSlides>0</HiddenSlides>
  <MMClips>2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MarketingPlan</vt:lpstr>
      <vt:lpstr>Surveillance des interfaces logicielles</vt:lpstr>
      <vt:lpstr>Contexte professionnel</vt:lpstr>
      <vt:lpstr>Présentation du problème</vt:lpstr>
      <vt:lpstr>Présentation du problème</vt:lpstr>
      <vt:lpstr>Solutions existantes</vt:lpstr>
      <vt:lpstr>Proposition de solution</vt:lpstr>
      <vt:lpstr>Principe de fonctionnement</vt:lpstr>
      <vt:lpstr>Principe de fonctionnement</vt:lpstr>
      <vt:lpstr>Démonstration</vt:lpstr>
      <vt:lpstr>Technologies employées</vt:lpstr>
      <vt:lpstr>Utilisateurs</vt:lpstr>
      <vt:lpstr>Extensibilité</vt:lpstr>
      <vt:lpstr>Compléments</vt:lpstr>
      <vt:lpstr>Merci !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des interfaces logicielles</dc:title>
  <dc:creator/>
  <cp:lastModifiedBy/>
  <cp:revision>1</cp:revision>
  <dcterms:created xsi:type="dcterms:W3CDTF">2011-02-20T19:18:10Z</dcterms:created>
  <dcterms:modified xsi:type="dcterms:W3CDTF">2013-02-01T16:48:17Z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TC101079699990</vt:lpwstr>
  </property>
</Properties>
</file>