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handoutMasterIdLst>
    <p:handoutMasterId r:id="rId16"/>
  </p:handoutMasterIdLst>
  <p:sldIdLst>
    <p:sldId id="270" r:id="rId2"/>
    <p:sldId id="271" r:id="rId3"/>
    <p:sldId id="272" r:id="rId4"/>
    <p:sldId id="281" r:id="rId5"/>
    <p:sldId id="273" r:id="rId6"/>
    <p:sldId id="282" r:id="rId7"/>
    <p:sldId id="274" r:id="rId8"/>
    <p:sldId id="279" r:id="rId9"/>
    <p:sldId id="277" r:id="rId10"/>
    <p:sldId id="276" r:id="rId11"/>
    <p:sldId id="278" r:id="rId12"/>
    <p:sldId id="283"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A6D05-1366-4199-86E5-3130F5380603}" v="20" dt="2024-02-13T04:22:45.231"/>
    <p1510:client id="{1D07B825-6D77-43F3-B626-A11FAC14BF8C}" v="175" dt="2024-02-14T01:06:41.943"/>
    <p1510:client id="{28E737BD-C0A1-450E-8494-95E1393DDCA9}" v="1843" dt="2024-02-13T19:29:43.316"/>
    <p1510:client id="{39073665-F2B4-40DE-96E7-888A93C0D0D3}" v="7" dt="2024-02-13T19:32:40.085"/>
    <p1510:client id="{4EDBFE1E-1D5B-41BA-8DB0-1D9BD8F8D187}" v="275" dt="2024-02-13T19:57:41.889"/>
    <p1510:client id="{9CA65498-8B5F-4D77-91C2-95FFE2F6AC9E}" v="231" dt="2024-02-14T01:23:47.652"/>
    <p1510:client id="{B8B5CBFF-43DC-4AA0-9021-523CE07462BB}" v="262" dt="2024-02-13T05:55:05.809"/>
    <p1510:client id="{CE97CEAF-A820-4D0C-B382-84D714C2F959}" v="292" dt="2024-02-14T01:08:23.821"/>
    <p1510:client id="{DBAABDBF-0AC0-46E1-B224-F46143D33126}" v="41" dt="2024-02-13T16:24:18.047"/>
    <p1510:client id="{FB0FF6AE-0CB5-49A0-8D18-BEAD7B0A6E88}" v="205" dt="2024-02-14T01:28:44.968"/>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2/13/2024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00000"/>
                </a:solidFill>
                <a:effectLst/>
              </a:rPr>
              <a:t>We analyze the data set for the Unites States for self-harm deaths. We decided to see if there were outliers.  </a:t>
            </a:r>
          </a:p>
          <a:p>
            <a:r>
              <a:rPr lang="en-US">
                <a:solidFill>
                  <a:srgbClr val="000000"/>
                </a:solidFill>
                <a:effectLst/>
              </a:rPr>
              <a:t>We found for potential outliers for the years 2017 thru 2020 the lower bounds were between negative 1236 and negative 1937 and the upper bound were between 5361 and 6076.</a:t>
            </a:r>
          </a:p>
          <a:p>
            <a:r>
              <a:rPr lang="en-US">
                <a:solidFill>
                  <a:srgbClr val="000000"/>
                </a:solidFill>
                <a:effectLst/>
              </a:rPr>
              <a:t>Self-harm deaths had many outliers, so therefore we went ahead and omitted this from our analysis.</a:t>
            </a:r>
            <a:r>
              <a:rPr lang="en-US">
                <a:effectLst/>
              </a:rPr>
              <a:t>   We decided to continue our analysis with firearm </a:t>
            </a:r>
            <a:endParaRPr lang="en-US"/>
          </a:p>
        </p:txBody>
      </p:sp>
      <p:sp>
        <p:nvSpPr>
          <p:cNvPr id="4" name="Slide Number Placeholder 3"/>
          <p:cNvSpPr>
            <a:spLocks noGrp="1"/>
          </p:cNvSpPr>
          <p:nvPr>
            <p:ph type="sldNum" sz="quarter" idx="5"/>
          </p:nvPr>
        </p:nvSpPr>
        <p:spPr/>
        <p:txBody>
          <a:bodyPr/>
          <a:lstStyle/>
          <a:p>
            <a:fld id="{3DF1C5CE-222C-4659-9A99-B99FC42AF6EC}" type="slidenum">
              <a:rPr lang="en-US" smtClean="0"/>
              <a:t>7</a:t>
            </a:fld>
            <a:endParaRPr lang="en-US"/>
          </a:p>
        </p:txBody>
      </p:sp>
    </p:spTree>
    <p:extLst>
      <p:ext uri="{BB962C8B-B14F-4D97-AF65-F5344CB8AC3E}">
        <p14:creationId xmlns:p14="http://schemas.microsoft.com/office/powerpoint/2010/main" val="321923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Pearson Correlation Coefficient: 0.952390378750439
P-value: 0.0</a:t>
            </a:r>
          </a:p>
        </p:txBody>
      </p:sp>
      <p:sp>
        <p:nvSpPr>
          <p:cNvPr id="4" name="Slide Number Placeholder 3"/>
          <p:cNvSpPr>
            <a:spLocks noGrp="1"/>
          </p:cNvSpPr>
          <p:nvPr>
            <p:ph type="sldNum" sz="quarter" idx="5"/>
          </p:nvPr>
        </p:nvSpPr>
        <p:spPr/>
        <p:txBody>
          <a:bodyPr/>
          <a:lstStyle/>
          <a:p>
            <a:fld id="{3DF1C5CE-222C-4659-9A99-B99FC42AF6EC}" type="slidenum">
              <a:rPr lang="en-US" smtClean="0"/>
              <a:t>8</a:t>
            </a:fld>
            <a:endParaRPr lang="en-US"/>
          </a:p>
        </p:txBody>
      </p:sp>
    </p:spTree>
    <p:extLst>
      <p:ext uri="{BB962C8B-B14F-4D97-AF65-F5344CB8AC3E}">
        <p14:creationId xmlns:p14="http://schemas.microsoft.com/office/powerpoint/2010/main" val="383053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a:t>Click to edit Master title style</a:t>
            </a:r>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Footer Placeholder 8"/>
          <p:cNvSpPr>
            <a:spLocks noGrp="1"/>
          </p:cNvSpPr>
          <p:nvPr>
            <p:ph type="ftr" sz="quarter" idx="12"/>
          </p:nvPr>
        </p:nvSpPr>
        <p:spPr/>
        <p:txBody>
          <a:bodyPr/>
          <a:lstStyle>
            <a:lvl1pPr>
              <a:defRPr>
                <a:solidFill>
                  <a:schemeClr val="tx1"/>
                </a:solidFill>
              </a:defRPr>
            </a:lvl1pPr>
          </a:lstStyle>
          <a:p>
            <a:r>
              <a:rPr lang="en-US"/>
              <a:t>Add a footer</a:t>
            </a:r>
          </a:p>
        </p:txBody>
      </p:sp>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2/13/2024</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2/13/2024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2/13/2024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2/13/2024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2/13/2024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2/13/2024</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2/13/2024</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2/13/2024</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2/13/2024</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a:t>Click to edit Master title style</a:t>
            </a:r>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2/13/2024</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2/13/2024</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n-US"/>
              <a:t>Add a footer</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2/13/2024</a:t>
            </a:fld>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ecd-ilibrary.org/" TargetMode="External"/><Relationship Id="rId7" Type="http://schemas.openxmlformats.org/officeDocument/2006/relationships/hyperlink" Target="https://sprc.org/news/unemployment-and-suicide/#:~:text=The%20research%20revealed%20that%20being,for%20more%20than%20six%20months" TargetMode="External"/><Relationship Id="rId2" Type="http://schemas.openxmlformats.org/officeDocument/2006/relationships/hyperlink" Target="https://data-explorer.oecd.org/" TargetMode="External"/><Relationship Id="rId1" Type="http://schemas.openxmlformats.org/officeDocument/2006/relationships/slideLayout" Target="../slideLayouts/slideLayout2.xml"/><Relationship Id="rId6" Type="http://schemas.openxmlformats.org/officeDocument/2006/relationships/hyperlink" Target="https://www.openintro.org/book/statdata/index.php?data=gun_violence_us" TargetMode="External"/><Relationship Id="rId5" Type="http://schemas.openxmlformats.org/officeDocument/2006/relationships/hyperlink" Target="https://dataverse.harvard.edu/dataset.xhtml?persistentId=doi%3A10.7910%2FDVN%2FQVYDUD" TargetMode="External"/><Relationship Id="rId4" Type="http://schemas.openxmlformats.org/officeDocument/2006/relationships/hyperlink" Target="https://www.kag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2918603"/>
          </a:xfrm>
        </p:spPr>
        <p:txBody>
          <a:bodyPr/>
          <a:lstStyle/>
          <a:p>
            <a:r>
              <a:rPr lang="en-US"/>
              <a:t>Suicide Rate Analysis</a:t>
            </a:r>
          </a:p>
        </p:txBody>
      </p:sp>
      <p:sp>
        <p:nvSpPr>
          <p:cNvPr id="3" name="Content Placeholder 2"/>
          <p:cNvSpPr>
            <a:spLocks noGrp="1"/>
          </p:cNvSpPr>
          <p:nvPr>
            <p:ph type="subTitle" idx="1"/>
          </p:nvPr>
        </p:nvSpPr>
        <p:spPr>
          <a:xfrm>
            <a:off x="1828800" y="3950898"/>
            <a:ext cx="8534400" cy="2665561"/>
          </a:xfrm>
        </p:spPr>
        <p:txBody>
          <a:bodyPr vert="horz" lIns="91440" tIns="45720" rIns="91440" bIns="45720" rtlCol="0" anchor="t">
            <a:normAutofit/>
          </a:bodyPr>
          <a:lstStyle/>
          <a:p>
            <a:r>
              <a:rPr lang="en-US" sz="2600" b="1"/>
              <a:t>By:</a:t>
            </a:r>
          </a:p>
          <a:p>
            <a:r>
              <a:rPr lang="en-US" sz="2600" b="1"/>
              <a:t>Mallory Olajide</a:t>
            </a:r>
          </a:p>
          <a:p>
            <a:r>
              <a:rPr lang="en-US" sz="2600" b="1"/>
              <a:t>Adriana Pizana</a:t>
            </a:r>
          </a:p>
          <a:p>
            <a:r>
              <a:rPr lang="en-US" sz="2600" b="1"/>
              <a:t>Esteban Quintanilla</a:t>
            </a:r>
          </a:p>
          <a:p>
            <a:r>
              <a:rPr lang="en-US" sz="2600" b="1"/>
              <a:t>Albert Alvarado</a:t>
            </a:r>
          </a:p>
          <a:p>
            <a:endParaRPr lang="en-US" b="1"/>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a:effectLst/>
                <a:latin typeface="Arial"/>
                <a:cs typeface="Arial"/>
              </a:rPr>
              <a:t>What </a:t>
            </a:r>
            <a:r>
              <a:rPr lang="en-US">
                <a:latin typeface="Arial"/>
                <a:cs typeface="Arial"/>
              </a:rPr>
              <a:t>are methods</a:t>
            </a:r>
            <a:r>
              <a:rPr lang="en-US" b="0" i="0">
                <a:effectLst/>
                <a:latin typeface="Arial"/>
                <a:cs typeface="Arial"/>
              </a:rPr>
              <a:t> that can improve suicide rates?</a:t>
            </a:r>
            <a:endParaRPr lang="en-US">
              <a:latin typeface="Arial"/>
              <a:cs typeface="Arial"/>
            </a:endParaRPr>
          </a:p>
        </p:txBody>
      </p:sp>
      <p:sp>
        <p:nvSpPr>
          <p:cNvPr id="3" name="Content Placeholder 2"/>
          <p:cNvSpPr>
            <a:spLocks noGrp="1"/>
          </p:cNvSpPr>
          <p:nvPr>
            <p:ph idx="1"/>
          </p:nvPr>
        </p:nvSpPr>
        <p:spPr/>
        <p:txBody>
          <a:bodyPr vert="horz" lIns="91440" tIns="45720" rIns="91440" bIns="45720" rtlCol="0" anchor="t">
            <a:normAutofit/>
          </a:bodyPr>
          <a:lstStyle/>
          <a:p>
            <a:r>
              <a:rPr lang="en-US"/>
              <a:t>Mental health screenings when purchasing firearms.</a:t>
            </a:r>
          </a:p>
          <a:p>
            <a:r>
              <a:rPr lang="en-US"/>
              <a:t>Bring more awareness towards the high rates of suicide that includes the use of a firearm.</a:t>
            </a:r>
          </a:p>
        </p:txBody>
      </p:sp>
    </p:spTree>
    <p:extLst>
      <p:ext uri="{BB962C8B-B14F-4D97-AF65-F5344CB8AC3E}">
        <p14:creationId xmlns:p14="http://schemas.microsoft.com/office/powerpoint/2010/main" val="249425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a:xfrm>
            <a:off x="609600" y="1600201"/>
            <a:ext cx="10972800" cy="4636007"/>
          </a:xfrm>
        </p:spPr>
        <p:txBody>
          <a:bodyPr vert="horz" lIns="91440" tIns="45720" rIns="91440" bIns="45720" rtlCol="0" anchor="t">
            <a:normAutofit/>
          </a:bodyPr>
          <a:lstStyle/>
          <a:p>
            <a:r>
              <a:rPr lang="en-US"/>
              <a:t>Firearms and gun control is a tricky subject to cover to begin with. However the data informs us that the mortality rate surrounding firearms as opposed to other means was greater. Therefore in order to bring down the suicide rate of the United States implementing a plan that can reduce </a:t>
            </a:r>
            <a:r>
              <a:rPr lang="en-US">
                <a:ea typeface="+mn-lt"/>
                <a:cs typeface="+mn-lt"/>
              </a:rPr>
              <a:t>accessibility </a:t>
            </a:r>
            <a:r>
              <a:rPr lang="en-US"/>
              <a:t> to firearms is the most feasible option.</a:t>
            </a:r>
          </a:p>
          <a:p>
            <a:endParaRPr lang="en-US"/>
          </a:p>
          <a:p>
            <a:endParaRPr lang="en-US"/>
          </a:p>
        </p:txBody>
      </p:sp>
    </p:spTree>
    <p:extLst>
      <p:ext uri="{BB962C8B-B14F-4D97-AF65-F5344CB8AC3E}">
        <p14:creationId xmlns:p14="http://schemas.microsoft.com/office/powerpoint/2010/main" val="251990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D595-4FED-A9B7-75C7-279269EC98BF}"/>
              </a:ext>
            </a:extLst>
          </p:cNvPr>
          <p:cNvSpPr>
            <a:spLocks noGrp="1"/>
          </p:cNvSpPr>
          <p:nvPr>
            <p:ph type="title"/>
          </p:nvPr>
        </p:nvSpPr>
        <p:spPr>
          <a:xfrm>
            <a:off x="609600" y="476250"/>
            <a:ext cx="10972800" cy="1885950"/>
          </a:xfrm>
        </p:spPr>
        <p:txBody>
          <a:bodyPr/>
          <a:lstStyle/>
          <a:p>
            <a:r>
              <a:rPr lang="en-US"/>
              <a:t>If you or a loved one is struggling with mental health, please reach out. </a:t>
            </a:r>
          </a:p>
        </p:txBody>
      </p:sp>
      <p:pic>
        <p:nvPicPr>
          <p:cNvPr id="4" name="Content Placeholder 3" descr="Media Resources - 988 Suicide &amp; Crisis Lifeline">
            <a:extLst>
              <a:ext uri="{FF2B5EF4-FFF2-40B4-BE49-F238E27FC236}">
                <a16:creationId xmlns:a16="http://schemas.microsoft.com/office/drawing/2014/main" id="{01EA2FE4-870A-7CC1-CD3C-05478501552B}"/>
              </a:ext>
            </a:extLst>
          </p:cNvPr>
          <p:cNvPicPr>
            <a:picLocks noGrp="1" noChangeAspect="1"/>
          </p:cNvPicPr>
          <p:nvPr>
            <p:ph idx="1"/>
          </p:nvPr>
        </p:nvPicPr>
        <p:blipFill>
          <a:blip r:embed="rId2"/>
          <a:stretch>
            <a:fillRect/>
          </a:stretch>
        </p:blipFill>
        <p:spPr>
          <a:xfrm>
            <a:off x="3995737" y="3177382"/>
            <a:ext cx="3714750" cy="3343275"/>
          </a:xfrm>
        </p:spPr>
      </p:pic>
      <p:sp>
        <p:nvSpPr>
          <p:cNvPr id="6" name="TextBox 5">
            <a:extLst>
              <a:ext uri="{FF2B5EF4-FFF2-40B4-BE49-F238E27FC236}">
                <a16:creationId xmlns:a16="http://schemas.microsoft.com/office/drawing/2014/main" id="{97CEB011-20FD-24BE-A9FD-CE116F1427D5}"/>
              </a:ext>
            </a:extLst>
          </p:cNvPr>
          <p:cNvSpPr txBox="1"/>
          <p:nvPr/>
        </p:nvSpPr>
        <p:spPr>
          <a:xfrm>
            <a:off x="4333874" y="2724149"/>
            <a:ext cx="4600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Available 24/7 to call or text</a:t>
            </a:r>
          </a:p>
        </p:txBody>
      </p:sp>
    </p:spTree>
    <p:extLst>
      <p:ext uri="{BB962C8B-B14F-4D97-AF65-F5344CB8AC3E}">
        <p14:creationId xmlns:p14="http://schemas.microsoft.com/office/powerpoint/2010/main" val="148038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AD27-6C50-D045-F115-8B6888A657F5}"/>
              </a:ext>
            </a:extLst>
          </p:cNvPr>
          <p:cNvSpPr>
            <a:spLocks noGrp="1"/>
          </p:cNvSpPr>
          <p:nvPr>
            <p:ph type="title"/>
          </p:nvPr>
        </p:nvSpPr>
        <p:spPr/>
        <p:txBody>
          <a:bodyPr/>
          <a:lstStyle/>
          <a:p>
            <a:r>
              <a:rPr lang="en-US"/>
              <a:t>Works Cited</a:t>
            </a:r>
          </a:p>
        </p:txBody>
      </p:sp>
      <p:sp>
        <p:nvSpPr>
          <p:cNvPr id="3" name="Content Placeholder 2">
            <a:extLst>
              <a:ext uri="{FF2B5EF4-FFF2-40B4-BE49-F238E27FC236}">
                <a16:creationId xmlns:a16="http://schemas.microsoft.com/office/drawing/2014/main" id="{8B4DBE89-7FBD-BF62-8FC4-0426EC0CC041}"/>
              </a:ext>
            </a:extLst>
          </p:cNvPr>
          <p:cNvSpPr>
            <a:spLocks noGrp="1"/>
          </p:cNvSpPr>
          <p:nvPr>
            <p:ph idx="1"/>
          </p:nvPr>
        </p:nvSpPr>
        <p:spPr/>
        <p:txBody>
          <a:bodyPr vert="horz" lIns="91440" tIns="45720" rIns="91440" bIns="45720" rtlCol="0" anchor="t">
            <a:normAutofit/>
          </a:bodyPr>
          <a:lstStyle/>
          <a:p>
            <a:r>
              <a:rPr lang="en-US" sz="1400">
                <a:latin typeface="Calibri"/>
                <a:ea typeface="+mn-lt"/>
                <a:cs typeface="+mn-lt"/>
                <a:hlinkClick r:id="rId2"/>
              </a:rPr>
              <a:t>https://data-explorer.oecd.org/</a:t>
            </a:r>
            <a:endParaRPr lang="en-US" sz="1400">
              <a:latin typeface="Calibri"/>
              <a:ea typeface="+mn-lt"/>
              <a:cs typeface="+mn-lt"/>
            </a:endParaRPr>
          </a:p>
          <a:p>
            <a:r>
              <a:rPr lang="en-US" sz="1400">
                <a:latin typeface="Calibri"/>
                <a:ea typeface="+mn-lt"/>
                <a:cs typeface="+mn-lt"/>
                <a:hlinkClick r:id="rId3"/>
              </a:rPr>
              <a:t>https://www.oecd-ilibrary.org/</a:t>
            </a:r>
            <a:endParaRPr lang="en-US" sz="1400">
              <a:latin typeface="Calibri"/>
              <a:ea typeface="+mn-lt"/>
              <a:cs typeface="+mn-lt"/>
            </a:endParaRPr>
          </a:p>
          <a:p>
            <a:r>
              <a:rPr lang="en-US" sz="1400">
                <a:latin typeface="Calibri"/>
                <a:ea typeface="+mn-lt"/>
                <a:cs typeface="+mn-lt"/>
                <a:hlinkClick r:id="rId4"/>
              </a:rPr>
              <a:t>https://www.kaggle.com/</a:t>
            </a:r>
            <a:endParaRPr lang="en-US" sz="1400">
              <a:latin typeface="Calibri"/>
              <a:ea typeface="+mn-lt"/>
              <a:cs typeface="+mn-lt"/>
            </a:endParaRPr>
          </a:p>
          <a:p>
            <a:r>
              <a:rPr lang="en-US" sz="1400" b="1">
                <a:solidFill>
                  <a:srgbClr val="333333"/>
                </a:solidFill>
                <a:latin typeface="Calibri"/>
                <a:ea typeface="+mn-lt"/>
                <a:cs typeface="+mn-lt"/>
              </a:rPr>
              <a:t>Firearm Suicide Proxy for Household Gun Ownership, 1949-2020</a:t>
            </a:r>
            <a:endParaRPr lang="en-US" sz="1400">
              <a:latin typeface="Calibri"/>
              <a:ea typeface="+mn-lt"/>
              <a:cs typeface="+mn-lt"/>
            </a:endParaRPr>
          </a:p>
          <a:p>
            <a:r>
              <a:rPr lang="en-US" sz="1400">
                <a:solidFill>
                  <a:srgbClr val="333333"/>
                </a:solidFill>
                <a:latin typeface="Calibri"/>
                <a:ea typeface="+mn-lt"/>
                <a:cs typeface="+mn-lt"/>
              </a:rPr>
              <a:t>Kang</a:t>
            </a:r>
            <a:endParaRPr lang="en-US" sz="1400">
              <a:latin typeface="Calibri"/>
              <a:cs typeface="Calibri"/>
            </a:endParaRPr>
          </a:p>
          <a:p>
            <a:r>
              <a:rPr lang="en-US" sz="1400" b="1">
                <a:solidFill>
                  <a:srgbClr val="00799E"/>
                </a:solidFill>
                <a:latin typeface="Calibri"/>
                <a:ea typeface="+mn-lt"/>
                <a:cs typeface="+mn-lt"/>
                <a:hlinkClick r:id="rId5"/>
              </a:rPr>
              <a:t>https://dataverse.harvard.edu/dataset.xhtml?persistentId=doi%3A10.7910%2FDVN%2FQVYDUD</a:t>
            </a:r>
            <a:endParaRPr lang="en-US" sz="1400">
              <a:latin typeface="Calibri"/>
              <a:cs typeface="Calibri"/>
            </a:endParaRPr>
          </a:p>
          <a:p>
            <a:endParaRPr lang="en-US" sz="1400" b="1">
              <a:solidFill>
                <a:srgbClr val="00799E"/>
              </a:solidFill>
              <a:latin typeface="Calibri"/>
              <a:ea typeface="+mn-lt"/>
              <a:cs typeface="+mn-lt"/>
            </a:endParaRPr>
          </a:p>
          <a:p>
            <a:r>
              <a:rPr lang="en-US" sz="1400" err="1">
                <a:solidFill>
                  <a:schemeClr val="accent5"/>
                </a:solidFill>
                <a:latin typeface="Calibri"/>
                <a:ea typeface="+mn-lt"/>
                <a:cs typeface="+mn-lt"/>
              </a:rPr>
              <a:t>gun_violence_us</a:t>
            </a:r>
            <a:r>
              <a:rPr lang="en-US" sz="1400">
                <a:solidFill>
                  <a:schemeClr val="accent5"/>
                </a:solidFill>
                <a:latin typeface="Calibri"/>
                <a:ea typeface="+mn-lt"/>
                <a:cs typeface="+mn-lt"/>
              </a:rPr>
              <a:t>(2013/2014). Data Sets. (n.d.). </a:t>
            </a:r>
            <a:r>
              <a:rPr lang="en-US" sz="1400">
                <a:solidFill>
                  <a:schemeClr val="accent5"/>
                </a:solidFill>
                <a:latin typeface="Calibri"/>
                <a:ea typeface="+mn-lt"/>
                <a:cs typeface="+mn-lt"/>
                <a:hlinkClick r:id="rId6">
                  <a:extLst>
                    <a:ext uri="{A12FA001-AC4F-418D-AE19-62706E023703}">
                      <ahyp:hlinkClr xmlns:ahyp="http://schemas.microsoft.com/office/drawing/2018/hyperlinkcolor" val="tx"/>
                    </a:ext>
                  </a:extLst>
                </a:hlinkClick>
              </a:rPr>
              <a:t>https://www.openintro.org/book/statdata/index.php?data=gun_violence_us</a:t>
            </a:r>
            <a:r>
              <a:rPr lang="en-US" sz="1400">
                <a:solidFill>
                  <a:schemeClr val="accent5"/>
                </a:solidFill>
                <a:latin typeface="Calibri"/>
                <a:ea typeface="+mn-lt"/>
                <a:cs typeface="+mn-lt"/>
              </a:rPr>
              <a:t> </a:t>
            </a:r>
            <a:endParaRPr lang="en-US" sz="1400" b="1">
              <a:solidFill>
                <a:schemeClr val="accent5"/>
              </a:solidFill>
              <a:latin typeface="Calibri"/>
              <a:ea typeface="+mn-lt"/>
              <a:cs typeface="+mn-lt"/>
            </a:endParaRPr>
          </a:p>
          <a:p>
            <a:endParaRPr lang="en-US" sz="1400" b="1">
              <a:solidFill>
                <a:srgbClr val="00799E"/>
              </a:solidFill>
              <a:latin typeface="Calibri"/>
              <a:ea typeface="+mn-lt"/>
              <a:cs typeface="+mn-lt"/>
            </a:endParaRPr>
          </a:p>
          <a:p>
            <a:r>
              <a:rPr lang="en-US" sz="1400">
                <a:solidFill>
                  <a:srgbClr val="00799E"/>
                </a:solidFill>
                <a:latin typeface="Calibri"/>
                <a:ea typeface="+mn-lt"/>
                <a:cs typeface="+mn-lt"/>
                <a:hlinkClick r:id="rId7"/>
              </a:rPr>
              <a:t>https://sprc.org/news/unemployment-and-suicide/#:~:text=The%20research%20revealed%20that%20being,for%20more%20than%20six%20months</a:t>
            </a:r>
            <a:r>
              <a:rPr lang="en-US" sz="1400">
                <a:solidFill>
                  <a:srgbClr val="00799E"/>
                </a:solidFill>
                <a:latin typeface="Calibri"/>
                <a:ea typeface="+mn-lt"/>
                <a:cs typeface="+mn-lt"/>
              </a:rPr>
              <a:t>.</a:t>
            </a:r>
            <a:endParaRPr lang="en-US" sz="1400" b="1">
              <a:solidFill>
                <a:srgbClr val="00799E"/>
              </a:solidFill>
              <a:latin typeface="Calibri"/>
              <a:ea typeface="+mn-lt"/>
              <a:cs typeface="+mn-lt"/>
            </a:endParaRPr>
          </a:p>
          <a:p>
            <a:endParaRPr lang="en-US" sz="1400">
              <a:solidFill>
                <a:srgbClr val="00799E"/>
              </a:solidFill>
              <a:latin typeface="Calibri"/>
              <a:ea typeface="+mn-lt"/>
              <a:cs typeface="+mn-lt"/>
            </a:endParaRPr>
          </a:p>
          <a:p>
            <a:endParaRPr lang="en-US">
              <a:ea typeface="+mn-lt"/>
              <a:cs typeface="+mn-lt"/>
            </a:endParaRPr>
          </a:p>
        </p:txBody>
      </p:sp>
    </p:spTree>
    <p:extLst>
      <p:ext uri="{BB962C8B-B14F-4D97-AF65-F5344CB8AC3E}">
        <p14:creationId xmlns:p14="http://schemas.microsoft.com/office/powerpoint/2010/main" val="12959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Questions</a:t>
            </a:r>
          </a:p>
        </p:txBody>
      </p:sp>
      <p:sp>
        <p:nvSpPr>
          <p:cNvPr id="3" name="Content Placeholder 2"/>
          <p:cNvSpPr>
            <a:spLocks noGrp="1"/>
          </p:cNvSpPr>
          <p:nvPr>
            <p:ph idx="1"/>
          </p:nvPr>
        </p:nvSpPr>
        <p:spPr>
          <a:xfrm>
            <a:off x="609600" y="2303253"/>
            <a:ext cx="10972800" cy="3822911"/>
          </a:xfrm>
        </p:spPr>
        <p:txBody>
          <a:bodyPr vert="horz" lIns="91440" tIns="45720" rIns="91440" bIns="45720" rtlCol="0" anchor="t">
            <a:normAutofit/>
          </a:bodyPr>
          <a:lstStyle/>
          <a:p>
            <a:r>
              <a:rPr lang="en-US">
                <a:latin typeface="Arial"/>
                <a:cs typeface="Arial"/>
              </a:rPr>
              <a:t>How are the US suicide rates compared to the World for years 2015 - 2020?</a:t>
            </a:r>
          </a:p>
          <a:p>
            <a:r>
              <a:rPr lang="en-US">
                <a:latin typeface="Arial"/>
                <a:cs typeface="Arial"/>
              </a:rPr>
              <a:t>What are some potential contributors to suicide rates? </a:t>
            </a:r>
            <a:endParaRPr lang="en-US">
              <a:latin typeface="Arial" panose="020B0604020202020204" pitchFamily="34" charset="0"/>
              <a:cs typeface="Arial"/>
            </a:endParaRPr>
          </a:p>
          <a:p>
            <a:r>
              <a:rPr lang="en-US" b="0" i="0">
                <a:effectLst/>
                <a:latin typeface="Arial"/>
                <a:cs typeface="Arial"/>
              </a:rPr>
              <a:t>What are methods that can be implemented to improve suicide rates?</a:t>
            </a:r>
            <a:endParaRPr lang="en-US">
              <a:latin typeface="Arial"/>
              <a:cs typeface="Arial"/>
            </a:endParaRPr>
          </a:p>
        </p:txBody>
      </p: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82400" cy="1600200"/>
          </a:xfrm>
        </p:spPr>
        <p:txBody>
          <a:bodyPr/>
          <a:lstStyle/>
          <a:p>
            <a:r>
              <a:rPr lang="en-US" b="0" i="0">
                <a:effectLst/>
                <a:latin typeface="Arial"/>
                <a:cs typeface="Arial"/>
              </a:rPr>
              <a:t>US Suicide Rates Compared To The World</a:t>
            </a:r>
            <a:endParaRPr lang="en-US">
              <a:latin typeface="Arial"/>
              <a:cs typeface="Arial"/>
            </a:endParaRPr>
          </a:p>
        </p:txBody>
      </p:sp>
      <p:pic>
        <p:nvPicPr>
          <p:cNvPr id="4" name="Content Placeholder 3" descr="A graph of suicide rate over years&#10;&#10;Description automatically generated">
            <a:extLst>
              <a:ext uri="{FF2B5EF4-FFF2-40B4-BE49-F238E27FC236}">
                <a16:creationId xmlns:a16="http://schemas.microsoft.com/office/drawing/2014/main" id="{62B29F48-233F-0025-2F4B-DE4048A06B17}"/>
              </a:ext>
            </a:extLst>
          </p:cNvPr>
          <p:cNvPicPr>
            <a:picLocks noGrp="1" noChangeAspect="1"/>
          </p:cNvPicPr>
          <p:nvPr>
            <p:ph idx="1"/>
          </p:nvPr>
        </p:nvPicPr>
        <p:blipFill>
          <a:blip r:embed="rId2"/>
          <a:stretch>
            <a:fillRect/>
          </a:stretch>
        </p:blipFill>
        <p:spPr>
          <a:xfrm>
            <a:off x="4859081" y="1534063"/>
            <a:ext cx="6591003" cy="4941776"/>
          </a:xfrm>
        </p:spPr>
      </p:pic>
      <p:sp>
        <p:nvSpPr>
          <p:cNvPr id="5" name="TextBox 4">
            <a:extLst>
              <a:ext uri="{FF2B5EF4-FFF2-40B4-BE49-F238E27FC236}">
                <a16:creationId xmlns:a16="http://schemas.microsoft.com/office/drawing/2014/main" id="{BE52F98F-049B-D89A-E39E-D323FCFDE8E7}"/>
              </a:ext>
            </a:extLst>
          </p:cNvPr>
          <p:cNvSpPr txBox="1"/>
          <p:nvPr/>
        </p:nvSpPr>
        <p:spPr>
          <a:xfrm>
            <a:off x="661581" y="1807534"/>
            <a:ext cx="387497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It was decided to use this comparison per 100 thousand people. We believed it was a better comparison because of difference in populations throughout various countries.</a:t>
            </a:r>
          </a:p>
          <a:p>
            <a:endParaRPr lang="en-US"/>
          </a:p>
          <a:p>
            <a:endParaRPr lang="en-US"/>
          </a:p>
          <a:p>
            <a:endParaRPr lang="en-US"/>
          </a:p>
        </p:txBody>
      </p:sp>
    </p:spTree>
    <p:extLst>
      <p:ext uri="{BB962C8B-B14F-4D97-AF65-F5344CB8AC3E}">
        <p14:creationId xmlns:p14="http://schemas.microsoft.com/office/powerpoint/2010/main" val="2057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D66D-DCCC-C019-DFB4-BFAD038FB6F4}"/>
              </a:ext>
            </a:extLst>
          </p:cNvPr>
          <p:cNvSpPr>
            <a:spLocks noGrp="1"/>
          </p:cNvSpPr>
          <p:nvPr>
            <p:ph type="title"/>
          </p:nvPr>
        </p:nvSpPr>
        <p:spPr>
          <a:xfrm>
            <a:off x="609600" y="-413488"/>
            <a:ext cx="10972800" cy="1600200"/>
          </a:xfrm>
        </p:spPr>
        <p:txBody>
          <a:bodyPr/>
          <a:lstStyle/>
          <a:p>
            <a:r>
              <a:rPr lang="en-US"/>
              <a:t>Possible Contributors?</a:t>
            </a:r>
          </a:p>
        </p:txBody>
      </p:sp>
      <p:sp>
        <p:nvSpPr>
          <p:cNvPr id="3" name="Content Placeholder 2">
            <a:extLst>
              <a:ext uri="{FF2B5EF4-FFF2-40B4-BE49-F238E27FC236}">
                <a16:creationId xmlns:a16="http://schemas.microsoft.com/office/drawing/2014/main" id="{BE69ED9D-2DBB-9A58-44D2-2A6C6E649B86}"/>
              </a:ext>
            </a:extLst>
          </p:cNvPr>
          <p:cNvSpPr>
            <a:spLocks noGrp="1"/>
          </p:cNvSpPr>
          <p:nvPr>
            <p:ph idx="1"/>
          </p:nvPr>
        </p:nvSpPr>
        <p:spPr>
          <a:xfrm>
            <a:off x="609600" y="1340295"/>
            <a:ext cx="10972800" cy="4785869"/>
          </a:xfrm>
        </p:spPr>
        <p:txBody>
          <a:bodyPr vert="horz" lIns="91440" tIns="45720" rIns="91440" bIns="45720" rtlCol="0" anchor="t">
            <a:normAutofit/>
          </a:bodyPr>
          <a:lstStyle/>
          <a:p>
            <a:pPr marL="0" indent="0">
              <a:buNone/>
            </a:pPr>
            <a:r>
              <a:rPr lang="en-US">
                <a:ea typeface="+mn-lt"/>
                <a:cs typeface="+mn-lt"/>
              </a:rPr>
              <a:t>Why is the United States rate consistently higher? What could the causes be?</a:t>
            </a:r>
            <a:endParaRPr lang="en-US"/>
          </a:p>
          <a:p>
            <a:pPr marL="0" indent="0">
              <a:buNone/>
            </a:pPr>
            <a:endParaRPr lang="en-US"/>
          </a:p>
          <a:p>
            <a:pPr marL="0" indent="0">
              <a:buNone/>
            </a:pPr>
            <a:r>
              <a:rPr lang="en-US"/>
              <a:t>The team attempted to identify potential contributors by searching for correlations between different attributes that could affect these numbers. The attributes that the team pursued were:</a:t>
            </a:r>
          </a:p>
          <a:p>
            <a:pPr marL="0" indent="0">
              <a:buNone/>
            </a:pPr>
            <a:endParaRPr lang="en-US">
              <a:latin typeface="Palatino Linotype"/>
              <a:cs typeface="Arial"/>
            </a:endParaRPr>
          </a:p>
          <a:p>
            <a:r>
              <a:rPr lang="en-US">
                <a:latin typeface="Arial"/>
                <a:cs typeface="Arial"/>
              </a:rPr>
              <a:t>Unemployment</a:t>
            </a:r>
          </a:p>
          <a:p>
            <a:r>
              <a:rPr lang="en-US">
                <a:latin typeface="Arial"/>
                <a:cs typeface="Arial"/>
              </a:rPr>
              <a:t>Household Income</a:t>
            </a:r>
            <a:endParaRPr lang="en-US"/>
          </a:p>
          <a:p>
            <a:r>
              <a:rPr lang="en-US">
                <a:latin typeface="Arial"/>
                <a:cs typeface="Arial"/>
              </a:rPr>
              <a:t>Mental Health </a:t>
            </a:r>
          </a:p>
          <a:p>
            <a:r>
              <a:rPr lang="en-US">
                <a:latin typeface="Arial"/>
                <a:cs typeface="Arial"/>
              </a:rPr>
              <a:t>Access to Firearms</a:t>
            </a:r>
          </a:p>
        </p:txBody>
      </p:sp>
    </p:spTree>
    <p:extLst>
      <p:ext uri="{BB962C8B-B14F-4D97-AF65-F5344CB8AC3E}">
        <p14:creationId xmlns:p14="http://schemas.microsoft.com/office/powerpoint/2010/main" val="385448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spcBef>
                <a:spcPts val="0"/>
              </a:spcBef>
              <a:spcAft>
                <a:spcPts val="0"/>
              </a:spcAft>
            </a:pPr>
            <a:r>
              <a:rPr lang="en-US"/>
              <a:t>Unemployment</a:t>
            </a:r>
          </a:p>
        </p:txBody>
      </p:sp>
      <p:pic>
        <p:nvPicPr>
          <p:cNvPr id="7" name="Content Placeholder 6" descr="A graph with blue dots&#10;&#10;Description automatically generated">
            <a:extLst>
              <a:ext uri="{FF2B5EF4-FFF2-40B4-BE49-F238E27FC236}">
                <a16:creationId xmlns:a16="http://schemas.microsoft.com/office/drawing/2014/main" id="{EEB83364-37C6-4AA3-DAD2-91751630D977}"/>
              </a:ext>
            </a:extLst>
          </p:cNvPr>
          <p:cNvPicPr>
            <a:picLocks noGrp="1" noChangeAspect="1"/>
          </p:cNvPicPr>
          <p:nvPr>
            <p:ph idx="1"/>
          </p:nvPr>
        </p:nvPicPr>
        <p:blipFill>
          <a:blip r:embed="rId2"/>
          <a:stretch>
            <a:fillRect/>
          </a:stretch>
        </p:blipFill>
        <p:spPr>
          <a:xfrm>
            <a:off x="8762890" y="1475277"/>
            <a:ext cx="3241015" cy="2645885"/>
          </a:xfrm>
        </p:spPr>
      </p:pic>
      <p:sp>
        <p:nvSpPr>
          <p:cNvPr id="8" name="TextBox 7">
            <a:extLst>
              <a:ext uri="{FF2B5EF4-FFF2-40B4-BE49-F238E27FC236}">
                <a16:creationId xmlns:a16="http://schemas.microsoft.com/office/drawing/2014/main" id="{6506EA55-EBF1-E59B-6385-60DD6DDA4ED3}"/>
              </a:ext>
            </a:extLst>
          </p:cNvPr>
          <p:cNvSpPr txBox="1"/>
          <p:nvPr/>
        </p:nvSpPr>
        <p:spPr>
          <a:xfrm>
            <a:off x="480422" y="1589994"/>
            <a:ext cx="5616764"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latin typeface="Calibri"/>
                <a:ea typeface="Calibri"/>
                <a:cs typeface="Calibri"/>
              </a:rPr>
              <a:t>Is there a correlation between Suicide Rates and Unemployment?</a:t>
            </a:r>
          </a:p>
          <a:p>
            <a:pPr marL="285750" indent="-285750">
              <a:buFont typeface="Arial"/>
              <a:buChar char="•"/>
            </a:pPr>
            <a:endParaRPr lang="en-US" sz="2400">
              <a:latin typeface="Calibri"/>
              <a:ea typeface="Calibri"/>
              <a:cs typeface="Calibri"/>
            </a:endParaRPr>
          </a:p>
          <a:p>
            <a:pPr marL="285750" indent="-285750">
              <a:buFont typeface="Arial"/>
              <a:buChar char="•"/>
            </a:pPr>
            <a:r>
              <a:rPr lang="en-US" sz="2400">
                <a:latin typeface="Calibri"/>
                <a:ea typeface="+mn-lt"/>
                <a:cs typeface="+mn-lt"/>
              </a:rPr>
              <a:t>Chi2 value: 1952.0
P-value: 0.3000348897198931</a:t>
            </a:r>
            <a:endParaRPr lang="en-US" sz="2400">
              <a:latin typeface="Calibri"/>
              <a:ea typeface="Calibri"/>
              <a:cs typeface="Calibri"/>
            </a:endParaRPr>
          </a:p>
          <a:p>
            <a:pPr marL="285750" indent="-285750">
              <a:buFont typeface="Arial"/>
              <a:buChar char="•"/>
            </a:pPr>
            <a:endParaRPr lang="en-US"/>
          </a:p>
        </p:txBody>
      </p:sp>
      <p:pic>
        <p:nvPicPr>
          <p:cNvPr id="9" name="Picture 8" descr="A graph of suicide rates and unemployment rate&#10;&#10;Description automatically generated">
            <a:extLst>
              <a:ext uri="{FF2B5EF4-FFF2-40B4-BE49-F238E27FC236}">
                <a16:creationId xmlns:a16="http://schemas.microsoft.com/office/drawing/2014/main" id="{53B32783-33A4-61AA-4295-9AF6C4E36359}"/>
              </a:ext>
            </a:extLst>
          </p:cNvPr>
          <p:cNvPicPr>
            <a:picLocks noChangeAspect="1"/>
          </p:cNvPicPr>
          <p:nvPr/>
        </p:nvPicPr>
        <p:blipFill>
          <a:blip r:embed="rId3"/>
          <a:stretch>
            <a:fillRect/>
          </a:stretch>
        </p:blipFill>
        <p:spPr>
          <a:xfrm>
            <a:off x="5195215" y="3657870"/>
            <a:ext cx="3567834" cy="2792776"/>
          </a:xfrm>
          <a:prstGeom prst="rect">
            <a:avLst/>
          </a:prstGeom>
        </p:spPr>
      </p:pic>
    </p:spTree>
    <p:extLst>
      <p:ext uri="{BB962C8B-B14F-4D97-AF65-F5344CB8AC3E}">
        <p14:creationId xmlns:p14="http://schemas.microsoft.com/office/powerpoint/2010/main" val="17945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E4-E9AB-7CA9-676B-1AF05CD354F8}"/>
              </a:ext>
            </a:extLst>
          </p:cNvPr>
          <p:cNvSpPr>
            <a:spLocks noGrp="1"/>
          </p:cNvSpPr>
          <p:nvPr>
            <p:ph type="title"/>
          </p:nvPr>
        </p:nvSpPr>
        <p:spPr/>
        <p:txBody>
          <a:bodyPr/>
          <a:lstStyle/>
          <a:p>
            <a:r>
              <a:rPr lang="en-US"/>
              <a:t>House Hold Income</a:t>
            </a:r>
          </a:p>
        </p:txBody>
      </p:sp>
      <p:sp>
        <p:nvSpPr>
          <p:cNvPr id="3" name="Content Placeholder 2">
            <a:extLst>
              <a:ext uri="{FF2B5EF4-FFF2-40B4-BE49-F238E27FC236}">
                <a16:creationId xmlns:a16="http://schemas.microsoft.com/office/drawing/2014/main" id="{7036E851-CD70-8729-80BE-3D15B16C842F}"/>
              </a:ext>
            </a:extLst>
          </p:cNvPr>
          <p:cNvSpPr>
            <a:spLocks noGrp="1"/>
          </p:cNvSpPr>
          <p:nvPr>
            <p:ph idx="1"/>
          </p:nvPr>
        </p:nvSpPr>
        <p:spPr>
          <a:xfrm>
            <a:off x="645042" y="1753782"/>
            <a:ext cx="10417544" cy="698243"/>
          </a:xfrm>
        </p:spPr>
        <p:txBody>
          <a:bodyPr vert="horz" lIns="91440" tIns="45720" rIns="91440" bIns="45720" rtlCol="0" anchor="t">
            <a:normAutofit/>
          </a:bodyPr>
          <a:lstStyle/>
          <a:p>
            <a:pPr marL="0" indent="0">
              <a:buNone/>
            </a:pPr>
            <a:r>
              <a:rPr lang="en-US"/>
              <a:t>Logic: Financial struggles can lead to suicide.</a:t>
            </a:r>
          </a:p>
        </p:txBody>
      </p:sp>
      <p:pic>
        <p:nvPicPr>
          <p:cNvPr id="4" name="Picture 3" descr="A graph with a line&#10;&#10;Description automatically generated">
            <a:extLst>
              <a:ext uri="{FF2B5EF4-FFF2-40B4-BE49-F238E27FC236}">
                <a16:creationId xmlns:a16="http://schemas.microsoft.com/office/drawing/2014/main" id="{A45BAA67-2DA1-47DA-600A-AE01CC86F234}"/>
              </a:ext>
            </a:extLst>
          </p:cNvPr>
          <p:cNvPicPr>
            <a:picLocks noChangeAspect="1"/>
          </p:cNvPicPr>
          <p:nvPr/>
        </p:nvPicPr>
        <p:blipFill>
          <a:blip r:embed="rId2"/>
          <a:stretch>
            <a:fillRect/>
          </a:stretch>
        </p:blipFill>
        <p:spPr>
          <a:xfrm>
            <a:off x="375684" y="2316716"/>
            <a:ext cx="5356447" cy="4114800"/>
          </a:xfrm>
          <a:prstGeom prst="rect">
            <a:avLst/>
          </a:prstGeom>
        </p:spPr>
      </p:pic>
      <p:pic>
        <p:nvPicPr>
          <p:cNvPr id="5" name="Picture 4">
            <a:extLst>
              <a:ext uri="{FF2B5EF4-FFF2-40B4-BE49-F238E27FC236}">
                <a16:creationId xmlns:a16="http://schemas.microsoft.com/office/drawing/2014/main" id="{2B27E1A7-8960-853E-8CC1-3B561B0B17CB}"/>
              </a:ext>
            </a:extLst>
          </p:cNvPr>
          <p:cNvPicPr>
            <a:picLocks noChangeAspect="1"/>
          </p:cNvPicPr>
          <p:nvPr/>
        </p:nvPicPr>
        <p:blipFill>
          <a:blip r:embed="rId3"/>
          <a:stretch>
            <a:fillRect/>
          </a:stretch>
        </p:blipFill>
        <p:spPr>
          <a:xfrm>
            <a:off x="5727405" y="2322622"/>
            <a:ext cx="5486400" cy="4114800"/>
          </a:xfrm>
          <a:prstGeom prst="rect">
            <a:avLst/>
          </a:prstGeom>
        </p:spPr>
      </p:pic>
    </p:spTree>
    <p:extLst>
      <p:ext uri="{BB962C8B-B14F-4D97-AF65-F5344CB8AC3E}">
        <p14:creationId xmlns:p14="http://schemas.microsoft.com/office/powerpoint/2010/main" val="58870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600200"/>
          </a:xfrm>
        </p:spPr>
        <p:txBody>
          <a:bodyPr anchor="b">
            <a:normAutofit/>
          </a:bodyPr>
          <a:lstStyle/>
          <a:p>
            <a:r>
              <a:rPr lang="en-US" b="0" i="0">
                <a:effectLst/>
              </a:rPr>
              <a:t>Mental Health</a:t>
            </a:r>
            <a:endParaRPr lang="en-US"/>
          </a:p>
        </p:txBody>
      </p:sp>
      <p:sp>
        <p:nvSpPr>
          <p:cNvPr id="28" name="Text Placeholder 2">
            <a:extLst>
              <a:ext uri="{FF2B5EF4-FFF2-40B4-BE49-F238E27FC236}">
                <a16:creationId xmlns:a16="http://schemas.microsoft.com/office/drawing/2014/main" id="{BCA75052-E777-2FEF-17C2-96E50046EF0D}"/>
              </a:ext>
            </a:extLst>
          </p:cNvPr>
          <p:cNvSpPr>
            <a:spLocks noGrp="1"/>
          </p:cNvSpPr>
          <p:nvPr>
            <p:ph type="body" idx="1"/>
          </p:nvPr>
        </p:nvSpPr>
        <p:spPr>
          <a:xfrm>
            <a:off x="609600" y="1600200"/>
            <a:ext cx="5386917" cy="609600"/>
          </a:xfrm>
        </p:spPr>
        <p:txBody>
          <a:bodyPr/>
          <a:lstStyle/>
          <a:p>
            <a:r>
              <a:rPr lang="en-US"/>
              <a:t>Potential Outliers</a:t>
            </a:r>
          </a:p>
        </p:txBody>
      </p:sp>
      <p:sp>
        <p:nvSpPr>
          <p:cNvPr id="10" name="Content Placeholder 2">
            <a:extLst>
              <a:ext uri="{FF2B5EF4-FFF2-40B4-BE49-F238E27FC236}">
                <a16:creationId xmlns:a16="http://schemas.microsoft.com/office/drawing/2014/main" id="{19739008-B48D-7FBA-8F6F-CFE313B9587A}"/>
              </a:ext>
            </a:extLst>
          </p:cNvPr>
          <p:cNvSpPr>
            <a:spLocks noGrp="1"/>
          </p:cNvSpPr>
          <p:nvPr>
            <p:ph sz="quarter" idx="13"/>
          </p:nvPr>
        </p:nvSpPr>
        <p:spPr>
          <a:xfrm>
            <a:off x="205273" y="2212848"/>
            <a:ext cx="5793191" cy="3913632"/>
          </a:xfrm>
        </p:spPr>
        <p:txBody>
          <a:bodyPr>
            <a:normAutofit/>
          </a:bodyPr>
          <a:lstStyle/>
          <a:p>
            <a:endParaRPr lang="en-US"/>
          </a:p>
          <a:p>
            <a:r>
              <a:rPr lang="en-US"/>
              <a:t>2017     -1937   6076.12</a:t>
            </a:r>
          </a:p>
          <a:p>
            <a:r>
              <a:rPr lang="en-US"/>
              <a:t>2018     -1782   5974.5</a:t>
            </a:r>
          </a:p>
          <a:p>
            <a:r>
              <a:rPr lang="en-US"/>
              <a:t>2019     -1672   5886.25</a:t>
            </a:r>
          </a:p>
          <a:p>
            <a:r>
              <a:rPr lang="en-US"/>
              <a:t>2020     -1236   5361.5</a:t>
            </a:r>
          </a:p>
          <a:p>
            <a:pPr marL="0" indent="0">
              <a:buNone/>
            </a:pPr>
            <a:endParaRPr lang="en-US"/>
          </a:p>
          <a:p>
            <a:pPr marL="0" marR="0" indent="0" fontAlgn="base" latinLnBrk="1">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p>
          <a:p>
            <a:pPr marL="0" indent="0">
              <a:buNone/>
            </a:pPr>
            <a:endParaRPr lang="en-US"/>
          </a:p>
          <a:p>
            <a:endParaRPr lang="en-US"/>
          </a:p>
        </p:txBody>
      </p:sp>
      <p:pic>
        <p:nvPicPr>
          <p:cNvPr id="23" name="Content Placeholder 22" descr="A line of rectangular objects with numbers&#10;&#10;Description automatically generated with medium confidence">
            <a:extLst>
              <a:ext uri="{FF2B5EF4-FFF2-40B4-BE49-F238E27FC236}">
                <a16:creationId xmlns:a16="http://schemas.microsoft.com/office/drawing/2014/main" id="{06136607-F77C-2E0C-0527-8A9BDC58C56D}"/>
              </a:ext>
            </a:extLst>
          </p:cNvPr>
          <p:cNvPicPr>
            <a:picLocks noGrp="1" noChangeAspect="1"/>
          </p:cNvPicPr>
          <p:nvPr>
            <p:ph sz="quarter" idx="14"/>
          </p:nvPr>
        </p:nvPicPr>
        <p:blipFill>
          <a:blip r:embed="rId3"/>
          <a:stretch>
            <a:fillRect/>
          </a:stretch>
        </p:blipFill>
        <p:spPr>
          <a:xfrm>
            <a:off x="4764024" y="2242924"/>
            <a:ext cx="7315200" cy="4496203"/>
          </a:xfrm>
          <a:noFill/>
        </p:spPr>
      </p:pic>
    </p:spTree>
    <p:extLst>
      <p:ext uri="{BB962C8B-B14F-4D97-AF65-F5344CB8AC3E}">
        <p14:creationId xmlns:p14="http://schemas.microsoft.com/office/powerpoint/2010/main" val="249300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1AC2-3D4F-47DE-016E-08EE3C376AB9}"/>
              </a:ext>
            </a:extLst>
          </p:cNvPr>
          <p:cNvSpPr>
            <a:spLocks noGrp="1"/>
          </p:cNvSpPr>
          <p:nvPr>
            <p:ph type="title"/>
          </p:nvPr>
        </p:nvSpPr>
        <p:spPr/>
        <p:txBody>
          <a:bodyPr/>
          <a:lstStyle/>
          <a:p>
            <a:r>
              <a:rPr lang="en-US"/>
              <a:t>Firearms</a:t>
            </a:r>
          </a:p>
        </p:txBody>
      </p:sp>
      <p:pic>
        <p:nvPicPr>
          <p:cNvPr id="4" name="Content Placeholder 3" descr="A graph of suicides&#10;&#10;Description automatically generated">
            <a:extLst>
              <a:ext uri="{FF2B5EF4-FFF2-40B4-BE49-F238E27FC236}">
                <a16:creationId xmlns:a16="http://schemas.microsoft.com/office/drawing/2014/main" id="{C4FB41C4-C53E-6F35-D1F4-F0F7E3FB61DE}"/>
              </a:ext>
            </a:extLst>
          </p:cNvPr>
          <p:cNvPicPr>
            <a:picLocks noGrp="1" noChangeAspect="1"/>
          </p:cNvPicPr>
          <p:nvPr>
            <p:ph idx="1"/>
          </p:nvPr>
        </p:nvPicPr>
        <p:blipFill>
          <a:blip r:embed="rId3"/>
          <a:stretch>
            <a:fillRect/>
          </a:stretch>
        </p:blipFill>
        <p:spPr>
          <a:xfrm>
            <a:off x="306434" y="1992696"/>
            <a:ext cx="5630119" cy="4301081"/>
          </a:xfrm>
        </p:spPr>
      </p:pic>
      <p:pic>
        <p:nvPicPr>
          <p:cNvPr id="3" name="Picture 2" descr="A red and blue circle with text&#10;&#10;Description automatically generated">
            <a:extLst>
              <a:ext uri="{FF2B5EF4-FFF2-40B4-BE49-F238E27FC236}">
                <a16:creationId xmlns:a16="http://schemas.microsoft.com/office/drawing/2014/main" id="{3D59E9EB-ABE5-767A-22E8-C38DF9ADD8BE}"/>
              </a:ext>
            </a:extLst>
          </p:cNvPr>
          <p:cNvPicPr>
            <a:picLocks noChangeAspect="1"/>
          </p:cNvPicPr>
          <p:nvPr/>
        </p:nvPicPr>
        <p:blipFill rotWithShape="1">
          <a:blip r:embed="rId4"/>
          <a:srcRect r="22788"/>
          <a:stretch/>
        </p:blipFill>
        <p:spPr>
          <a:xfrm>
            <a:off x="12049125" y="76200"/>
            <a:ext cx="104776" cy="95250"/>
          </a:xfrm>
          <a:prstGeom prst="rect">
            <a:avLst/>
          </a:prstGeom>
        </p:spPr>
      </p:pic>
      <p:pic>
        <p:nvPicPr>
          <p:cNvPr id="5" name="Picture 4" descr="A graph showing a graph of suicides&#10;&#10;Description automatically generated">
            <a:extLst>
              <a:ext uri="{FF2B5EF4-FFF2-40B4-BE49-F238E27FC236}">
                <a16:creationId xmlns:a16="http://schemas.microsoft.com/office/drawing/2014/main" id="{35ECDF7F-3897-4B6D-3EC5-EB9A4BAEF780}"/>
              </a:ext>
            </a:extLst>
          </p:cNvPr>
          <p:cNvPicPr>
            <a:picLocks noChangeAspect="1"/>
          </p:cNvPicPr>
          <p:nvPr/>
        </p:nvPicPr>
        <p:blipFill>
          <a:blip r:embed="rId5"/>
          <a:stretch>
            <a:fillRect/>
          </a:stretch>
        </p:blipFill>
        <p:spPr>
          <a:xfrm>
            <a:off x="6005513" y="1995488"/>
            <a:ext cx="5991225" cy="4305300"/>
          </a:xfrm>
          <a:prstGeom prst="rect">
            <a:avLst/>
          </a:prstGeom>
        </p:spPr>
      </p:pic>
    </p:spTree>
    <p:extLst>
      <p:ext uri="{BB962C8B-B14F-4D97-AF65-F5344CB8AC3E}">
        <p14:creationId xmlns:p14="http://schemas.microsoft.com/office/powerpoint/2010/main" val="330053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a:latin typeface="Arial"/>
              <a:cs typeface="Arial"/>
            </a:endParaRPr>
          </a:p>
          <a:p>
            <a:pPr marL="0" indent="0">
              <a:buNone/>
            </a:pPr>
            <a:r>
              <a:rPr lang="en-US" b="0" i="0">
                <a:effectLst/>
                <a:latin typeface="Arial"/>
                <a:cs typeface="Arial"/>
              </a:rPr>
              <a:t>Hypothesis: If we </a:t>
            </a:r>
            <a:r>
              <a:rPr lang="en-US">
                <a:latin typeface="Arial"/>
                <a:cs typeface="Arial"/>
              </a:rPr>
              <a:t>adjust gun accessibility,</a:t>
            </a:r>
            <a:r>
              <a:rPr lang="en-US" b="0" i="0">
                <a:effectLst/>
                <a:latin typeface="Arial"/>
                <a:cs typeface="Arial"/>
              </a:rPr>
              <a:t> the rate of suicide will decrease</a:t>
            </a:r>
            <a:r>
              <a:rPr lang="en-US">
                <a:latin typeface="Arial"/>
                <a:cs typeface="Arial"/>
              </a:rPr>
              <a:t> by 2%.</a:t>
            </a:r>
            <a:endParaRPr lang="en-US">
              <a:latin typeface="Palatino Linotype" panose="02040502050505030304"/>
              <a:cs typeface="Arial"/>
            </a:endParaRPr>
          </a:p>
          <a:p>
            <a:pPr marL="0" indent="0">
              <a:buNone/>
            </a:pPr>
            <a:br>
              <a:rPr lang="en-US"/>
            </a:br>
            <a:r>
              <a:rPr lang="en-US" b="0" i="0">
                <a:effectLst/>
                <a:latin typeface="Arial"/>
                <a:cs typeface="Arial"/>
              </a:rPr>
              <a:t>Null Hypothesis : Changing the</a:t>
            </a:r>
            <a:r>
              <a:rPr lang="en-US">
                <a:latin typeface="Arial"/>
                <a:cs typeface="Arial"/>
              </a:rPr>
              <a:t> access to guns</a:t>
            </a:r>
            <a:r>
              <a:rPr lang="en-US" b="0" i="0">
                <a:effectLst/>
                <a:latin typeface="Arial"/>
                <a:cs typeface="Arial"/>
              </a:rPr>
              <a:t> </a:t>
            </a:r>
            <a:r>
              <a:rPr lang="en-US">
                <a:latin typeface="Arial"/>
                <a:cs typeface="Arial"/>
              </a:rPr>
              <a:t>the suicide rate will</a:t>
            </a:r>
            <a:r>
              <a:rPr lang="en-US" b="0" i="0">
                <a:effectLst/>
                <a:latin typeface="Arial"/>
                <a:cs typeface="Arial"/>
              </a:rPr>
              <a:t> have no effect</a:t>
            </a:r>
            <a:r>
              <a:rPr lang="en-US">
                <a:latin typeface="Arial"/>
                <a:cs typeface="Arial"/>
              </a:rPr>
              <a:t>.</a:t>
            </a:r>
            <a:endParaRPr lang="en-US"/>
          </a:p>
        </p:txBody>
      </p:sp>
    </p:spTree>
    <p:extLst>
      <p:ext uri="{BB962C8B-B14F-4D97-AF65-F5344CB8AC3E}">
        <p14:creationId xmlns:p14="http://schemas.microsoft.com/office/powerpoint/2010/main" val="380166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meeting presentation.potx" id="{77F2D8A2-507B-4878-B2FF-8D528D9C7FD9}" vid="{1CC704D5-A0BA-4179-BDE4-EF17843D99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Company meeting presentation</Template>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Company background presentation</vt:lpstr>
      <vt:lpstr>Suicide Rate Analysis</vt:lpstr>
      <vt:lpstr>Research Questions</vt:lpstr>
      <vt:lpstr>US Suicide Rates Compared To The World</vt:lpstr>
      <vt:lpstr>Possible Contributors?</vt:lpstr>
      <vt:lpstr>Unemployment</vt:lpstr>
      <vt:lpstr>House Hold Income</vt:lpstr>
      <vt:lpstr>Mental Health</vt:lpstr>
      <vt:lpstr>Firearms</vt:lpstr>
      <vt:lpstr>Hypothesis</vt:lpstr>
      <vt:lpstr>What are methods that can improve suicide rates?</vt:lpstr>
      <vt:lpstr>Conclusion</vt:lpstr>
      <vt:lpstr>If you or a loved one is struggling with mental health, please reach out. </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Analysis</dc:title>
  <dc:creator>Adriana Pizana</dc:creator>
  <cp:revision>3</cp:revision>
  <dcterms:created xsi:type="dcterms:W3CDTF">2024-02-13T02:42:06Z</dcterms:created>
  <dcterms:modified xsi:type="dcterms:W3CDTF">2024-02-14T04:31:51Z</dcterms:modified>
</cp:coreProperties>
</file>