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Microsoft_Equation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2"/>
  </p:notesMasterIdLst>
  <p:sldIdLst>
    <p:sldId id="256" r:id="rId3"/>
    <p:sldId id="257" r:id="rId4"/>
    <p:sldId id="259" r:id="rId5"/>
    <p:sldId id="264" r:id="rId6"/>
    <p:sldId id="265" r:id="rId7"/>
    <p:sldId id="266"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0872" autoAdjust="0"/>
  </p:normalViewPr>
  <p:slideViewPr>
    <p:cSldViewPr>
      <p:cViewPr varScale="1">
        <p:scale>
          <a:sx n="42" d="100"/>
          <a:sy n="42" d="100"/>
        </p:scale>
        <p:origin x="-238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63020-7307-B440-BADE-A21D76034005}" type="datetimeFigureOut">
              <a:rPr lang="en-US" smtClean="0"/>
              <a:t>3/22/15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9E353-9489-8E46-BF61-A0BD3FD2CE54}" type="slidenum">
              <a:rPr lang="en-US" smtClean="0"/>
              <a:t>‹#›</a:t>
            </a:fld>
            <a:endParaRPr lang="en-US"/>
          </a:p>
        </p:txBody>
      </p:sp>
    </p:spTree>
    <p:extLst>
      <p:ext uri="{BB962C8B-B14F-4D97-AF65-F5344CB8AC3E}">
        <p14:creationId xmlns:p14="http://schemas.microsoft.com/office/powerpoint/2010/main" val="1295355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Discuss for each GUI screen:</a:t>
            </a:r>
          </a:p>
          <a:p>
            <a:pPr marL="174625" indent="-174625">
              <a:buFont typeface="Arial" panose="020B0604020202020204" pitchFamily="34" charset="0"/>
              <a:buChar char="•"/>
            </a:pPr>
            <a:r>
              <a:rPr lang="en-US" dirty="0" smtClean="0">
                <a:solidFill>
                  <a:srgbClr val="FF0000"/>
                </a:solidFill>
              </a:rPr>
              <a:t>Programmatic inputs/outputs</a:t>
            </a:r>
          </a:p>
          <a:p>
            <a:pPr marL="174625" indent="-174625">
              <a:buFont typeface="Arial" panose="020B0604020202020204" pitchFamily="34" charset="0"/>
              <a:buChar char="•"/>
            </a:pPr>
            <a:r>
              <a:rPr lang="en-US" dirty="0" smtClean="0">
                <a:solidFill>
                  <a:srgbClr val="FF0000"/>
                </a:solidFill>
              </a:rPr>
              <a:t>User inputs/outputs</a:t>
            </a:r>
          </a:p>
          <a:p>
            <a:pPr marL="174625" indent="-174625">
              <a:buFont typeface="Arial" panose="020B0604020202020204" pitchFamily="34" charset="0"/>
              <a:buChar char="•"/>
            </a:pPr>
            <a:r>
              <a:rPr lang="en-US" dirty="0" smtClean="0">
                <a:solidFill>
                  <a:schemeClr val="accent5">
                    <a:lumMod val="75000"/>
                  </a:schemeClr>
                </a:solidFill>
              </a:rPr>
              <a:t>Each teammate describe</a:t>
            </a:r>
            <a:r>
              <a:rPr lang="en-US" dirty="0" smtClean="0">
                <a:solidFill>
                  <a:srgbClr val="FF0000"/>
                </a:solidFill>
              </a:rPr>
              <a:t> what </a:t>
            </a:r>
            <a:r>
              <a:rPr lang="en-US" dirty="0" smtClean="0">
                <a:solidFill>
                  <a:schemeClr val="accent5">
                    <a:lumMod val="75000"/>
                  </a:schemeClr>
                </a:solidFill>
              </a:rPr>
              <a:t>his/her</a:t>
            </a:r>
            <a:r>
              <a:rPr lang="en-US" dirty="0" smtClean="0">
                <a:solidFill>
                  <a:srgbClr val="FF0000"/>
                </a:solidFill>
              </a:rPr>
              <a:t> model/simulation will do (one sentence preview)</a:t>
            </a: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3D49E353-9489-8E46-BF61-A0BD3FD2CE54}" type="slidenum">
              <a:rPr lang="en-US" smtClean="0"/>
              <a:t>3</a:t>
            </a:fld>
            <a:endParaRPr lang="en-US"/>
          </a:p>
        </p:txBody>
      </p:sp>
    </p:spTree>
    <p:extLst>
      <p:ext uri="{BB962C8B-B14F-4D97-AF65-F5344CB8AC3E}">
        <p14:creationId xmlns:p14="http://schemas.microsoft.com/office/powerpoint/2010/main" val="18750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user will enter </a:t>
            </a:r>
            <a:r>
              <a:rPr lang="en-US" sz="1200" u="none" kern="1200" baseline="0" dirty="0" smtClean="0">
                <a:solidFill>
                  <a:schemeClr val="tx1"/>
                </a:solidFill>
                <a:latin typeface="+mn-lt"/>
                <a:ea typeface="+mn-ea"/>
                <a:cs typeface="+mn-cs"/>
              </a:rPr>
              <a:t>materials’ size, cost, toxicity and goal band gap energy.</a:t>
            </a:r>
          </a:p>
          <a:p>
            <a:r>
              <a:rPr lang="en-US" dirty="0" smtClean="0"/>
              <a:t>The user will see two graphs one of the optimization curve and one</a:t>
            </a:r>
            <a:r>
              <a:rPr lang="en-US" baseline="0" dirty="0" smtClean="0"/>
              <a:t> of the material percentages used.</a:t>
            </a:r>
          </a:p>
          <a:p>
            <a:r>
              <a:rPr lang="en-US" baseline="0" dirty="0" smtClean="0"/>
              <a:t>The user can select material to graph on optimization curve and also print result. User can select attribute(s) to optimize.</a:t>
            </a:r>
          </a:p>
          <a:p>
            <a:r>
              <a:rPr lang="en-US" baseline="0" dirty="0" smtClean="0"/>
              <a:t>B: This GUI will use our Mathematical model to optimize the attributes selected, as well as use the following equation to calculate band gap energy:</a:t>
            </a:r>
          </a:p>
          <a:p>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baseline="0" dirty="0" smtClean="0"/>
              <a:t>C: The program will check to see that the inputs are within an appropriate range as well as if there are enough entries.</a:t>
            </a:r>
          </a:p>
          <a:p>
            <a:r>
              <a:rPr lang="en-US" baseline="0" dirty="0" smtClean="0"/>
              <a:t>D: Pop-up instructions will be written for each entry field expounding on what each portion does.</a:t>
            </a:r>
          </a:p>
          <a:p>
            <a:r>
              <a:rPr lang="en-US" baseline="0" dirty="0" smtClean="0"/>
              <a:t>E: </a:t>
            </a:r>
            <a:r>
              <a:rPr lang="en-US" baseline="0" dirty="0" err="1" smtClean="0"/>
              <a:t>Yash</a:t>
            </a:r>
            <a:r>
              <a:rPr lang="en-US" baseline="0" dirty="0" smtClean="0"/>
              <a:t> Shah will be responsible for </a:t>
            </a:r>
            <a:r>
              <a:rPr lang="en-US" baseline="0" smtClean="0"/>
              <a:t>coding this GUI.</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6</a:t>
            </a:fld>
            <a:endParaRPr lang="en-US"/>
          </a:p>
        </p:txBody>
      </p:sp>
    </p:spTree>
    <p:extLst>
      <p:ext uri="{BB962C8B-B14F-4D97-AF65-F5344CB8AC3E}">
        <p14:creationId xmlns:p14="http://schemas.microsoft.com/office/powerpoint/2010/main" val="76140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7</a:t>
            </a:fld>
            <a:endParaRPr lang="en-US"/>
          </a:p>
        </p:txBody>
      </p:sp>
    </p:spTree>
    <p:extLst>
      <p:ext uri="{BB962C8B-B14F-4D97-AF65-F5344CB8AC3E}">
        <p14:creationId xmlns:p14="http://schemas.microsoft.com/office/powerpoint/2010/main" val="50879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7" name="Picture 16"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62586"/>
            <a:ext cx="1942418" cy="634941"/>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fld id="{D5688612-FEC6-47BA-91DF-33F44ABAEDA3}" type="datetimeFigureOut">
              <a:rPr lang="en-US" smtClean="0"/>
              <a:t>3/22/15</a:t>
            </a:fld>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
        <p:nvSpPr>
          <p:cNvPr id="2" name="TextBox 1"/>
          <p:cNvSpPr txBox="1"/>
          <p:nvPr/>
        </p:nvSpPr>
        <p:spPr>
          <a:xfrm>
            <a:off x="6935432" y="65975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06174471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5688612-FEC6-47BA-91DF-33F44ABAEDA3}" type="datetimeFigureOut">
              <a:rPr lang="en-US" smtClean="0"/>
              <a:t>3/22/15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40766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3/22/15</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65076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D5688612-FEC6-47BA-91DF-33F44ABAEDA3}" type="datetimeFigureOut">
              <a:rPr lang="en-US" smtClean="0"/>
              <a:t>3/22/15</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46874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70947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8612-FEC6-47BA-91DF-33F44ABAEDA3}"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30585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CF6C-4A99-47F9-835F-1B74452D2D0E}"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16744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CF6C-4A99-47F9-835F-1B74452D2D0E}" type="datetimeFigureOut">
              <a:rPr lang="en-US" smtClean="0"/>
              <a:t>3/22/15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63566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CF6C-4A99-47F9-835F-1B74452D2D0E}" type="datetimeFigureOut">
              <a:rPr lang="en-US" smtClean="0"/>
              <a:t>3/22/15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1096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8612-FEC6-47BA-91DF-33F44ABAEDA3}" type="datetimeFigureOut">
              <a:rPr lang="en-US" smtClean="0"/>
              <a:t>3/22/15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109466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F6C-4A99-47F9-835F-1B74452D2D0E}" type="datetimeFigureOut">
              <a:rPr lang="en-US" smtClean="0"/>
              <a:t>3/22/15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883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pic>
        <p:nvPicPr>
          <p:cNvPr id="19" name="Picture 18"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57486"/>
            <a:ext cx="1942418" cy="634941"/>
          </a:xfrm>
          <a:prstGeom prst="rect">
            <a:avLst/>
          </a:prstGeom>
        </p:spPr>
      </p:pic>
      <p:sp>
        <p:nvSpPr>
          <p:cNvPr id="20" name="TextBox 19"/>
          <p:cNvSpPr txBox="1"/>
          <p:nvPr/>
        </p:nvSpPr>
        <p:spPr>
          <a:xfrm>
            <a:off x="6935432" y="65924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880426035"/>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08704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87934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041471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3889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626DF2-8B57-43FD-A385-FE528CD4263A}" type="slidenum">
              <a:rPr lang="en-US" smtClean="0"/>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6984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Click icon to add picture</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294955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62553577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80626DF2-8B57-43FD-A385-FE528CD4263A}" type="slidenum">
              <a:rPr lang="en-US" smtClean="0"/>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7686333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5755953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Slide Number Placeholder 1"/>
          <p:cNvSpPr>
            <a:spLocks noGrp="1"/>
          </p:cNvSpPr>
          <p:nvPr>
            <p:ph type="sldNum" sz="quarter" idx="10"/>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38744322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3/22/15</a:t>
            </a:fld>
            <a:endParaRPr lang="en-US"/>
          </a:p>
        </p:txBody>
      </p:sp>
      <p:sp>
        <p:nvSpPr>
          <p:cNvPr id="4" name="Footer Placeholder 3"/>
          <p:cNvSpPr>
            <a:spLocks noGrp="1"/>
          </p:cNvSpPr>
          <p:nvPr>
            <p:ph type="ftr" sz="quarter" idx="11"/>
          </p:nvPr>
        </p:nvSpPr>
        <p:spPr>
          <a:xfrm>
            <a:off x="457200" y="6492875"/>
            <a:ext cx="3429000" cy="28384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728669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4">
            <a:extLst>
              <a:ext uri="{28A0092B-C50C-407E-A947-70E740481C1C}">
                <a14:useLocalDpi xmlns:a14="http://schemas.microsoft.com/office/drawing/2010/main" val="0"/>
              </a:ext>
            </a:extLst>
          </a:blip>
          <a:srcRect b="45251"/>
          <a:stretch/>
        </p:blipFill>
        <p:spPr>
          <a:xfrm>
            <a:off x="0" y="0"/>
            <a:ext cx="9144000" cy="804333"/>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80626DF2-8B57-43FD-A385-FE528CD4263A}" type="slidenum">
              <a:rPr lang="en-US" smtClean="0"/>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4" name="TextBox 3"/>
          <p:cNvSpPr txBox="1"/>
          <p:nvPr/>
        </p:nvSpPr>
        <p:spPr>
          <a:xfrm>
            <a:off x="276417" y="6131506"/>
            <a:ext cx="2211656" cy="584776"/>
          </a:xfrm>
          <a:prstGeom prst="rect">
            <a:avLst/>
          </a:prstGeom>
          <a:noFill/>
        </p:spPr>
        <p:txBody>
          <a:bodyPr wrap="square" rtlCol="0">
            <a:spAutoFit/>
          </a:bodyPr>
          <a:lstStyle/>
          <a:p>
            <a:pPr defTabSz="457200" eaLnBrk="1" fontAlgn="auto" hangingPunct="1">
              <a:spcBef>
                <a:spcPts val="0"/>
              </a:spcBef>
              <a:spcAft>
                <a:spcPts val="0"/>
              </a:spcAft>
            </a:pPr>
            <a:r>
              <a:rPr lang="en-US" sz="1600" dirty="0" smtClean="0">
                <a:solidFill>
                  <a:srgbClr val="000000"/>
                </a:solidFill>
                <a:latin typeface="Impact"/>
                <a:ea typeface="+mn-ea"/>
                <a:cs typeface="Impact"/>
              </a:rPr>
              <a:t>PURDUE FIRST-YEAR ENGINEERING</a:t>
            </a:r>
            <a:endParaRPr lang="en-US" sz="1600" dirty="0">
              <a:solidFill>
                <a:srgbClr val="000000"/>
              </a:solidFill>
              <a:latin typeface="Impact"/>
              <a:ea typeface="+mn-ea"/>
              <a:cs typeface="Impact"/>
            </a:endParaRPr>
          </a:p>
        </p:txBody>
      </p:sp>
    </p:spTree>
    <p:extLst>
      <p:ext uri="{BB962C8B-B14F-4D97-AF65-F5344CB8AC3E}">
        <p14:creationId xmlns:p14="http://schemas.microsoft.com/office/powerpoint/2010/main" val="12241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CF6C-4A99-47F9-835F-1B74452D2D0E}" type="datetimeFigureOut">
              <a:rPr lang="en-US" smtClean="0"/>
              <a:t>3/22/15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6DF2-8B57-43FD-A385-FE528CD4263A}" type="slidenum">
              <a:rPr lang="en-US" smtClean="0"/>
              <a:t>‹#›</a:t>
            </a:fld>
            <a:endParaRPr lang="en-US"/>
          </a:p>
        </p:txBody>
      </p:sp>
    </p:spTree>
    <p:extLst>
      <p:ext uri="{BB962C8B-B14F-4D97-AF65-F5344CB8AC3E}">
        <p14:creationId xmlns:p14="http://schemas.microsoft.com/office/powerpoint/2010/main" val="292719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4.xml"/><Relationship Id="rId5" Type="http://schemas.openxmlformats.org/officeDocument/2006/relationships/slide" Target="slide5.xml"/><Relationship Id="rId6" Type="http://schemas.openxmlformats.org/officeDocument/2006/relationships/slide" Target="slide6.xml"/><Relationship Id="rId7" Type="http://schemas.openxmlformats.org/officeDocument/2006/relationships/slide" Target="slide7.xml"/><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9.png"/><Relationship Id="rId5" Type="http://schemas.openxmlformats.org/officeDocument/2006/relationships/oleObject" Target="../embeddings/Microsoft_Equation1.bin"/><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Design Review</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Name:   		(Un) Lucky Thirteen</a:t>
            </a:r>
          </a:p>
          <a:p>
            <a:r>
              <a:rPr lang="en-US" dirty="0" smtClean="0"/>
              <a:t>Team Number:		13</a:t>
            </a:r>
          </a:p>
          <a:p>
            <a:endParaRPr lang="en-US" dirty="0" smtClean="0"/>
          </a:p>
          <a:p>
            <a:r>
              <a:rPr lang="en-US" dirty="0" smtClean="0"/>
              <a:t>Team Members:</a:t>
            </a:r>
          </a:p>
          <a:p>
            <a:r>
              <a:rPr lang="en-US" dirty="0" err="1" smtClean="0"/>
              <a:t>Apoorva</a:t>
            </a:r>
            <a:r>
              <a:rPr lang="en-US" dirty="0" smtClean="0"/>
              <a:t> </a:t>
            </a:r>
            <a:r>
              <a:rPr lang="en-US" dirty="0" err="1" smtClean="0"/>
              <a:t>Kharche</a:t>
            </a:r>
            <a:r>
              <a:rPr lang="en-US" dirty="0" smtClean="0"/>
              <a:t>		Broderick Schwartz</a:t>
            </a:r>
          </a:p>
          <a:p>
            <a:r>
              <a:rPr lang="en-US" dirty="0" err="1" smtClean="0"/>
              <a:t>Yash</a:t>
            </a:r>
            <a:r>
              <a:rPr lang="en-US" dirty="0" smtClean="0"/>
              <a:t> Shah	                Rashid </a:t>
            </a:r>
            <a:r>
              <a:rPr lang="en-US" dirty="0" err="1" smtClean="0"/>
              <a:t>Sarwar</a:t>
            </a:r>
            <a:endParaRPr lang="en-US" dirty="0"/>
          </a:p>
        </p:txBody>
      </p:sp>
      <p:sp>
        <p:nvSpPr>
          <p:cNvPr id="4" name="Rectangle 3"/>
          <p:cNvSpPr/>
          <p:nvPr/>
        </p:nvSpPr>
        <p:spPr>
          <a:xfrm>
            <a:off x="5410200" y="5562600"/>
            <a:ext cx="3124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Spend less than </a:t>
            </a:r>
            <a:r>
              <a:rPr lang="en-US" dirty="0" smtClean="0">
                <a:solidFill>
                  <a:srgbClr val="FFFF00"/>
                </a:solidFill>
              </a:rPr>
              <a:t>30 seconds</a:t>
            </a:r>
            <a:r>
              <a:rPr lang="en-US" dirty="0" smtClean="0">
                <a:solidFill>
                  <a:srgbClr val="C00000"/>
                </a:solidFill>
              </a:rPr>
              <a:t> on this slide</a:t>
            </a:r>
            <a:endParaRPr lang="en-US" dirty="0">
              <a:solidFill>
                <a:srgbClr val="C00000"/>
              </a:solidFill>
            </a:endParaRPr>
          </a:p>
        </p:txBody>
      </p:sp>
    </p:spTree>
    <p:extLst>
      <p:ext uri="{BB962C8B-B14F-4D97-AF65-F5344CB8AC3E}">
        <p14:creationId xmlns:p14="http://schemas.microsoft.com/office/powerpoint/2010/main" val="4678166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a:t>
            </a:r>
            <a:r>
              <a:rPr lang="en-US" dirty="0"/>
              <a:t>Scoping</a:t>
            </a:r>
            <a:br>
              <a:rPr lang="en-US" dirty="0"/>
            </a:br>
            <a:r>
              <a:rPr lang="en-US" dirty="0"/>
              <a:t>Concept Generation and Reduction</a:t>
            </a:r>
          </a:p>
        </p:txBody>
      </p:sp>
      <p:sp>
        <p:nvSpPr>
          <p:cNvPr id="6" name="Text Placeholder 5"/>
          <p:cNvSpPr>
            <a:spLocks noGrp="1"/>
          </p:cNvSpPr>
          <p:nvPr>
            <p:ph type="body" idx="12"/>
          </p:nvPr>
        </p:nvSpPr>
        <p:spPr/>
        <p:txBody>
          <a:bodyPr>
            <a:normAutofit fontScale="92500" lnSpcReduction="10000"/>
          </a:bodyPr>
          <a:lstStyle/>
          <a:p>
            <a:r>
              <a:rPr lang="en-US" dirty="0" smtClean="0"/>
              <a:t>We have been asked to create </a:t>
            </a:r>
            <a:r>
              <a:rPr lang="en-US" dirty="0" smtClean="0"/>
              <a:t>a simulation that visualizes Quantum Dot applications, specifically towards energy output and absorption.</a:t>
            </a:r>
          </a:p>
          <a:p>
            <a:endParaRPr lang="en-US" dirty="0" smtClean="0">
              <a:solidFill>
                <a:srgbClr val="FF0000"/>
              </a:solidFill>
            </a:endParaRPr>
          </a:p>
          <a:p>
            <a:r>
              <a:rPr lang="en-US" dirty="0" smtClean="0">
                <a:solidFill>
                  <a:srgbClr val="000000"/>
                </a:solidFill>
              </a:rPr>
              <a:t>Our </a:t>
            </a:r>
            <a:r>
              <a:rPr lang="en-US" dirty="0" smtClean="0">
                <a:solidFill>
                  <a:srgbClr val="000000"/>
                </a:solidFill>
              </a:rPr>
              <a:t>direct user will be a Quantum Dot Photo Voltaic solar cell fabrication lab.</a:t>
            </a:r>
          </a:p>
          <a:p>
            <a:r>
              <a:rPr lang="en-US" dirty="0" smtClean="0">
                <a:solidFill>
                  <a:srgbClr val="000000"/>
                </a:solidFill>
              </a:rPr>
              <a:t>1</a:t>
            </a:r>
            <a:r>
              <a:rPr lang="en-US" dirty="0" smtClean="0">
                <a:solidFill>
                  <a:srgbClr val="000000"/>
                </a:solidFill>
              </a:rPr>
              <a:t>: Calculate and graph efficiencies of Cost/Toxicity (or both) against materials.</a:t>
            </a:r>
          </a:p>
          <a:p>
            <a:pPr marL="403225" lvl="2" indent="-3175">
              <a:buFont typeface="Arial" panose="020B0604020202020204" pitchFamily="34" charset="0"/>
              <a:buChar char="•"/>
            </a:pPr>
            <a:r>
              <a:rPr lang="en-US" dirty="0" smtClean="0">
                <a:solidFill>
                  <a:srgbClr val="000000"/>
                </a:solidFill>
              </a:rPr>
              <a:t>Gives data that directly relates to fabrication interests. </a:t>
            </a:r>
          </a:p>
          <a:p>
            <a:pPr marL="0" lvl="1" indent="0">
              <a:buNone/>
            </a:pPr>
            <a:r>
              <a:rPr lang="en-US" dirty="0">
                <a:solidFill>
                  <a:srgbClr val="000000"/>
                </a:solidFill>
              </a:rPr>
              <a:t> </a:t>
            </a:r>
            <a:r>
              <a:rPr lang="en-US" dirty="0" smtClean="0">
                <a:solidFill>
                  <a:srgbClr val="000000"/>
                </a:solidFill>
              </a:rPr>
              <a:t>2: Have multiple graphs that display different combinations of given materials and the wavelengths they best absorb.</a:t>
            </a:r>
          </a:p>
          <a:p>
            <a:pPr marL="403225" lvl="2" indent="-3175">
              <a:buFont typeface="Arial" panose="020B0604020202020204" pitchFamily="34" charset="0"/>
              <a:buChar char="•"/>
            </a:pPr>
            <a:r>
              <a:rPr lang="en-US" dirty="0" smtClean="0">
                <a:solidFill>
                  <a:srgbClr val="000000"/>
                </a:solidFill>
              </a:rPr>
              <a:t>Communicates to user which materials of those input are the best for the intended application.</a:t>
            </a:r>
          </a:p>
          <a:p>
            <a:pPr marL="0" lvl="1" indent="0">
              <a:buNone/>
            </a:pPr>
            <a:r>
              <a:rPr lang="en-US" dirty="0">
                <a:solidFill>
                  <a:srgbClr val="000000"/>
                </a:solidFill>
              </a:rPr>
              <a:t> </a:t>
            </a:r>
            <a:r>
              <a:rPr lang="en-US" dirty="0" smtClean="0">
                <a:solidFill>
                  <a:srgbClr val="000000"/>
                </a:solidFill>
              </a:rPr>
              <a:t>3: Display graphs of optimized attributes, alongside bar graph of material percentages/masses. Have button that allows user to print the results.</a:t>
            </a:r>
          </a:p>
          <a:p>
            <a:pPr marL="403225" lvl="2" indent="-3175">
              <a:buFont typeface="Arial" panose="020B0604020202020204" pitchFamily="34" charset="0"/>
              <a:buChar char="•"/>
            </a:pPr>
            <a:r>
              <a:rPr lang="en-US" dirty="0" smtClean="0">
                <a:solidFill>
                  <a:srgbClr val="000000"/>
                </a:solidFill>
              </a:rPr>
              <a:t>This will actually build a ‘recipe’ for the user and allow them to print and better share the results.</a:t>
            </a:r>
          </a:p>
          <a:p>
            <a:pPr marL="0" lvl="1" indent="0">
              <a:buNone/>
            </a:pPr>
            <a:r>
              <a:rPr lang="en-US" dirty="0">
                <a:solidFill>
                  <a:srgbClr val="000000"/>
                </a:solidFill>
              </a:rPr>
              <a:t> </a:t>
            </a:r>
            <a:r>
              <a:rPr lang="en-US" dirty="0" smtClean="0">
                <a:solidFill>
                  <a:srgbClr val="000000"/>
                </a:solidFill>
              </a:rPr>
              <a:t>4: Have graph of cost/toxicity that is able to be changed dynamically by a single input/material (input to be changed can be selected from a pull down menu). As well as minimizing cost/toxicity of combination for user entered wavelength.</a:t>
            </a:r>
            <a:endParaRPr lang="en-US" dirty="0">
              <a:solidFill>
                <a:srgbClr val="000000"/>
              </a:solidFill>
            </a:endParaRPr>
          </a:p>
          <a:p>
            <a:pPr marL="403225" lvl="2" indent="-3175">
              <a:buFont typeface="Arial" panose="020B0604020202020204" pitchFamily="34" charset="0"/>
              <a:buChar char="•"/>
            </a:pPr>
            <a:r>
              <a:rPr lang="en-US" dirty="0" smtClean="0">
                <a:solidFill>
                  <a:srgbClr val="000000"/>
                </a:solidFill>
              </a:rPr>
              <a:t>This will allow the user to take unanticipated factors into account as well as let them adjust the model for non-standard applications.</a:t>
            </a:r>
            <a:endParaRPr lang="en-US" dirty="0">
              <a:solidFill>
                <a:srgbClr val="000000"/>
              </a:solidFill>
            </a:endParaRPr>
          </a:p>
        </p:txBody>
      </p:sp>
    </p:spTree>
    <p:extLst>
      <p:ext uri="{BB962C8B-B14F-4D97-AF65-F5344CB8AC3E}">
        <p14:creationId xmlns:p14="http://schemas.microsoft.com/office/powerpoint/2010/main" val="3874823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Map</a:t>
            </a:r>
            <a:endParaRPr lang="en-US" dirty="0"/>
          </a:p>
        </p:txBody>
      </p:sp>
      <p:sp>
        <p:nvSpPr>
          <p:cNvPr id="4" name="Text Placeholder 3"/>
          <p:cNvSpPr>
            <a:spLocks noGrp="1"/>
          </p:cNvSpPr>
          <p:nvPr>
            <p:ph type="body" idx="12"/>
          </p:nvPr>
        </p:nvSpPr>
        <p:spPr/>
        <p:txBody>
          <a:bodyPr/>
          <a:lstStyle/>
          <a:p>
            <a:r>
              <a:rPr lang="en-US" dirty="0" smtClean="0">
                <a:solidFill>
                  <a:srgbClr val="FF0000"/>
                </a:solidFill>
              </a:rPr>
              <a:t>Copy your M4 Navigation Map </a:t>
            </a:r>
            <a:r>
              <a:rPr lang="en-US" dirty="0" smtClean="0">
                <a:solidFill>
                  <a:schemeClr val="accent5">
                    <a:lumMod val="75000"/>
                  </a:schemeClr>
                </a:solidFill>
              </a:rPr>
              <a:t>here</a:t>
            </a:r>
          </a:p>
          <a:p>
            <a:endParaRPr lang="en-US" dirty="0">
              <a:solidFill>
                <a:srgbClr val="FF0000"/>
              </a:solidFill>
            </a:endParaRPr>
          </a:p>
          <a:p>
            <a:r>
              <a:rPr lang="en-US" dirty="0" smtClean="0">
                <a:solidFill>
                  <a:srgbClr val="FF0000"/>
                </a:solidFill>
              </a:rPr>
              <a:t>Discuss for each GUI screen:</a:t>
            </a:r>
          </a:p>
          <a:p>
            <a:pPr marL="174625" indent="-174625">
              <a:buFont typeface="Arial" panose="020B0604020202020204" pitchFamily="34" charset="0"/>
              <a:buChar char="•"/>
            </a:pPr>
            <a:r>
              <a:rPr lang="en-US" dirty="0" smtClean="0">
                <a:solidFill>
                  <a:srgbClr val="FF0000"/>
                </a:solidFill>
              </a:rPr>
              <a:t>Programmatic inputs/outputs</a:t>
            </a:r>
          </a:p>
          <a:p>
            <a:pPr marL="174625" indent="-174625">
              <a:buFont typeface="Arial" panose="020B0604020202020204" pitchFamily="34" charset="0"/>
              <a:buChar char="•"/>
            </a:pPr>
            <a:r>
              <a:rPr lang="en-US" dirty="0" smtClean="0">
                <a:solidFill>
                  <a:srgbClr val="FF0000"/>
                </a:solidFill>
              </a:rPr>
              <a:t>User inputs/outputs</a:t>
            </a:r>
          </a:p>
          <a:p>
            <a:pPr marL="174625" indent="-174625">
              <a:buFont typeface="Arial" panose="020B0604020202020204" pitchFamily="34" charset="0"/>
              <a:buChar char="•"/>
            </a:pPr>
            <a:r>
              <a:rPr lang="en-US" dirty="0" smtClean="0">
                <a:solidFill>
                  <a:schemeClr val="accent5">
                    <a:lumMod val="75000"/>
                  </a:schemeClr>
                </a:solidFill>
              </a:rPr>
              <a:t>Each teammate describe</a:t>
            </a:r>
            <a:r>
              <a:rPr lang="en-US" dirty="0" smtClean="0">
                <a:solidFill>
                  <a:srgbClr val="FF0000"/>
                </a:solidFill>
              </a:rPr>
              <a:t> what </a:t>
            </a:r>
            <a:r>
              <a:rPr lang="en-US" dirty="0" smtClean="0">
                <a:solidFill>
                  <a:schemeClr val="accent5">
                    <a:lumMod val="75000"/>
                  </a:schemeClr>
                </a:solidFill>
              </a:rPr>
              <a:t>his/her</a:t>
            </a:r>
            <a:r>
              <a:rPr lang="en-US" dirty="0" smtClean="0">
                <a:solidFill>
                  <a:srgbClr val="FF0000"/>
                </a:solidFill>
              </a:rPr>
              <a:t> model/simulation will do (one sentence preview)</a:t>
            </a:r>
          </a:p>
        </p:txBody>
      </p:sp>
      <p:sp>
        <p:nvSpPr>
          <p:cNvPr id="5" name="Rectangle 4"/>
          <p:cNvSpPr/>
          <p:nvPr/>
        </p:nvSpPr>
        <p:spPr>
          <a:xfrm>
            <a:off x="4953000" y="5562600"/>
            <a:ext cx="3581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Should not spend more than 1-2 minutes talking on this slide</a:t>
            </a:r>
            <a:endParaRPr lang="en-US" dirty="0">
              <a:solidFill>
                <a:srgbClr val="C00000"/>
              </a:solidFill>
            </a:endParaRPr>
          </a:p>
        </p:txBody>
      </p:sp>
      <p:pic>
        <p:nvPicPr>
          <p:cNvPr id="8" name="Picture 7" descr="OverviewM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7" y="0"/>
            <a:ext cx="7920507" cy="6858000"/>
          </a:xfrm>
          <a:prstGeom prst="rect">
            <a:avLst/>
          </a:prstGeom>
        </p:spPr>
      </p:pic>
      <p:sp>
        <p:nvSpPr>
          <p:cNvPr id="9" name="TextBox 8"/>
          <p:cNvSpPr txBox="1"/>
          <p:nvPr/>
        </p:nvSpPr>
        <p:spPr>
          <a:xfrm>
            <a:off x="1981200" y="2362200"/>
            <a:ext cx="1828800" cy="369332"/>
          </a:xfrm>
          <a:prstGeom prst="rect">
            <a:avLst/>
          </a:prstGeom>
          <a:noFill/>
        </p:spPr>
        <p:txBody>
          <a:bodyPr wrap="square" rtlCol="0">
            <a:spAutoFit/>
          </a:bodyPr>
          <a:lstStyle/>
          <a:p>
            <a:r>
              <a:rPr lang="en-US" dirty="0" smtClean="0">
                <a:hlinkClick r:id="rId4" action="ppaction://hlinksldjump"/>
              </a:rPr>
              <a:t>‘First’ GUI:</a:t>
            </a:r>
            <a:endParaRPr lang="en-US" dirty="0"/>
          </a:p>
        </p:txBody>
      </p:sp>
      <p:sp>
        <p:nvSpPr>
          <p:cNvPr id="10" name="TextBox 9"/>
          <p:cNvSpPr txBox="1"/>
          <p:nvPr/>
        </p:nvSpPr>
        <p:spPr>
          <a:xfrm>
            <a:off x="6477000" y="2209800"/>
            <a:ext cx="1828800" cy="369332"/>
          </a:xfrm>
          <a:prstGeom prst="rect">
            <a:avLst/>
          </a:prstGeom>
          <a:noFill/>
        </p:spPr>
        <p:txBody>
          <a:bodyPr wrap="square" rtlCol="0">
            <a:spAutoFit/>
          </a:bodyPr>
          <a:lstStyle/>
          <a:p>
            <a:r>
              <a:rPr lang="en-US" dirty="0" smtClean="0">
                <a:hlinkClick r:id="rId5" action="ppaction://hlinksldjump"/>
              </a:rPr>
              <a:t>‘Second’ GUI:</a:t>
            </a:r>
            <a:endParaRPr lang="en-US" dirty="0"/>
          </a:p>
        </p:txBody>
      </p:sp>
      <p:sp>
        <p:nvSpPr>
          <p:cNvPr id="11" name="TextBox 10"/>
          <p:cNvSpPr txBox="1"/>
          <p:nvPr/>
        </p:nvSpPr>
        <p:spPr>
          <a:xfrm>
            <a:off x="1905000" y="3886200"/>
            <a:ext cx="1828800" cy="369332"/>
          </a:xfrm>
          <a:prstGeom prst="rect">
            <a:avLst/>
          </a:prstGeom>
          <a:noFill/>
        </p:spPr>
        <p:txBody>
          <a:bodyPr wrap="square" rtlCol="0">
            <a:spAutoFit/>
          </a:bodyPr>
          <a:lstStyle/>
          <a:p>
            <a:r>
              <a:rPr lang="en-US" dirty="0" smtClean="0">
                <a:hlinkClick r:id="rId6" action="ppaction://hlinksldjump"/>
              </a:rPr>
              <a:t>‘Third’ GUI:</a:t>
            </a:r>
            <a:endParaRPr lang="en-US" dirty="0"/>
          </a:p>
        </p:txBody>
      </p:sp>
      <p:sp>
        <p:nvSpPr>
          <p:cNvPr id="12" name="TextBox 11"/>
          <p:cNvSpPr txBox="1"/>
          <p:nvPr/>
        </p:nvSpPr>
        <p:spPr>
          <a:xfrm>
            <a:off x="6096000" y="3886200"/>
            <a:ext cx="1828800" cy="369332"/>
          </a:xfrm>
          <a:prstGeom prst="rect">
            <a:avLst/>
          </a:prstGeom>
          <a:noFill/>
        </p:spPr>
        <p:txBody>
          <a:bodyPr wrap="square" rtlCol="0">
            <a:spAutoFit/>
          </a:bodyPr>
          <a:lstStyle/>
          <a:p>
            <a:r>
              <a:rPr lang="en-US" dirty="0" smtClean="0">
                <a:hlinkClick r:id="rId7" action="ppaction://hlinksldjump"/>
              </a:rPr>
              <a:t>‘Fourth’ GUI:</a:t>
            </a:r>
            <a:endParaRPr lang="en-US" dirty="0"/>
          </a:p>
        </p:txBody>
      </p:sp>
    </p:spTree>
    <p:extLst>
      <p:ext uri="{BB962C8B-B14F-4D97-AF65-F5344CB8AC3E}">
        <p14:creationId xmlns:p14="http://schemas.microsoft.com/office/powerpoint/2010/main" val="23612172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4" name="Picture 3" descr="Screen Shot 2015-03-22 at 5.41.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8394700" cy="5638800"/>
          </a:xfrm>
          <a:prstGeom prst="rect">
            <a:avLst/>
          </a:prstGeom>
        </p:spPr>
      </p:pic>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3268942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0"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0138614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4" name="Text Placeholder 3"/>
          <p:cNvSpPr>
            <a:spLocks noGrp="1"/>
          </p:cNvSpPr>
          <p:nvPr>
            <p:ph type="body" idx="12"/>
          </p:nvPr>
        </p:nvSpPr>
        <p:spPr/>
        <p:txBody>
          <a:bodyPr/>
          <a:lstStyle/>
          <a:p>
            <a:r>
              <a:rPr lang="en-US" dirty="0" smtClean="0">
                <a:solidFill>
                  <a:srgbClr val="FF0000"/>
                </a:solidFill>
              </a:rPr>
              <a:t>No Citations Used</a:t>
            </a:r>
            <a:endParaRPr lang="en-US" dirty="0">
              <a:solidFill>
                <a:srgbClr val="FF0000"/>
              </a:solidFill>
            </a:endParaRPr>
          </a:p>
        </p:txBody>
      </p:sp>
    </p:spTree>
    <p:extLst>
      <p:ext uri="{BB962C8B-B14F-4D97-AF65-F5344CB8AC3E}">
        <p14:creationId xmlns:p14="http://schemas.microsoft.com/office/powerpoint/2010/main" val="34433144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Feedback</a:t>
            </a:r>
            <a:endParaRPr lang="en-US" dirty="0"/>
          </a:p>
        </p:txBody>
      </p:sp>
      <p:sp>
        <p:nvSpPr>
          <p:cNvPr id="4" name="TextBox 3"/>
          <p:cNvSpPr txBox="1"/>
          <p:nvPr/>
        </p:nvSpPr>
        <p:spPr>
          <a:xfrm>
            <a:off x="838200" y="2438400"/>
            <a:ext cx="79248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Please ask any questions you may have.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42626386"/>
      </p:ext>
    </p:extLst>
  </p:cSld>
  <p:clrMapOvr>
    <a:masterClrMapping/>
  </p:clrMapOvr>
</p:sld>
</file>

<file path=ppt/theme/theme1.xml><?xml version="1.0" encoding="utf-8"?>
<a:theme xmlns:a="http://schemas.openxmlformats.org/drawingml/2006/main" name="Monica1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9132</TotalTime>
  <Words>1009</Words>
  <Application>Microsoft Macintosh PowerPoint</Application>
  <PresentationFormat>On-screen Show (4:3)</PresentationFormat>
  <Paragraphs>86</Paragraphs>
  <Slides>9</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Monica131</vt:lpstr>
      <vt:lpstr>Office Theme</vt:lpstr>
      <vt:lpstr>Microsoft Equation</vt:lpstr>
      <vt:lpstr>Preliminary Design Review</vt:lpstr>
      <vt:lpstr>Problem Scoping Concept Generation and Reduction</vt:lpstr>
      <vt:lpstr>Navigation Map</vt:lpstr>
      <vt:lpstr>PowerPoint Presentation</vt:lpstr>
      <vt:lpstr>PowerPoint Presentation</vt:lpstr>
      <vt:lpstr>PowerPoint Presentation</vt:lpstr>
      <vt:lpstr>PowerPoint Presentation</vt:lpstr>
      <vt:lpstr>Citations</vt:lpstr>
      <vt:lpstr>Questions &amp; Feedback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dc:title>
  <dc:creator>hylton</dc:creator>
  <cp:lastModifiedBy>Broderick Schwartz</cp:lastModifiedBy>
  <cp:revision>29</cp:revision>
  <dcterms:created xsi:type="dcterms:W3CDTF">2015-03-05T15:00:19Z</dcterms:created>
  <dcterms:modified xsi:type="dcterms:W3CDTF">2015-03-22T21:54:51Z</dcterms:modified>
</cp:coreProperties>
</file>