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2"/>
  </p:notesMasterIdLst>
  <p:sldIdLst>
    <p:sldId id="256" r:id="rId3"/>
    <p:sldId id="257" r:id="rId4"/>
    <p:sldId id="259" r:id="rId5"/>
    <p:sldId id="264" r:id="rId6"/>
    <p:sldId id="265" r:id="rId7"/>
    <p:sldId id="266" r:id="rId8"/>
    <p:sldId id="260"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546" autoAdjust="0"/>
  </p:normalViewPr>
  <p:slideViewPr>
    <p:cSldViewPr>
      <p:cViewPr varScale="1">
        <p:scale>
          <a:sx n="108" d="100"/>
          <a:sy n="108" d="100"/>
        </p:scale>
        <p:origin x="-480"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63020-7307-B440-BADE-A21D76034005}" type="datetimeFigureOut">
              <a:rPr lang="en-US" smtClean="0"/>
              <a:t>3/24/15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9E353-9489-8E46-BF61-A0BD3FD2CE54}" type="slidenum">
              <a:rPr lang="en-US" smtClean="0"/>
              <a:t>‹#›</a:t>
            </a:fld>
            <a:endParaRPr lang="en-US"/>
          </a:p>
        </p:txBody>
      </p:sp>
    </p:spTree>
    <p:extLst>
      <p:ext uri="{BB962C8B-B14F-4D97-AF65-F5344CB8AC3E}">
        <p14:creationId xmlns:p14="http://schemas.microsoft.com/office/powerpoint/2010/main" val="12953550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Discuss for each GUI screen:</a:t>
            </a:r>
          </a:p>
          <a:p>
            <a:pPr marL="174625" indent="-174625">
              <a:buFont typeface="Arial" panose="020B0604020202020204" pitchFamily="34" charset="0"/>
              <a:buChar char="•"/>
            </a:pPr>
            <a:r>
              <a:rPr lang="en-US" dirty="0" smtClean="0">
                <a:solidFill>
                  <a:srgbClr val="FF0000"/>
                </a:solidFill>
              </a:rPr>
              <a:t>Programmatic inputs/outputs</a:t>
            </a:r>
          </a:p>
          <a:p>
            <a:pPr marL="174625" indent="-174625">
              <a:buFont typeface="Arial" panose="020B0604020202020204" pitchFamily="34" charset="0"/>
              <a:buChar char="•"/>
            </a:pPr>
            <a:r>
              <a:rPr lang="en-US" dirty="0" smtClean="0">
                <a:solidFill>
                  <a:srgbClr val="FF0000"/>
                </a:solidFill>
              </a:rPr>
              <a:t>User inputs/outputs</a:t>
            </a:r>
          </a:p>
          <a:p>
            <a:pPr marL="174625" indent="-174625">
              <a:buFont typeface="Arial" panose="020B0604020202020204" pitchFamily="34" charset="0"/>
              <a:buChar char="•"/>
            </a:pPr>
            <a:r>
              <a:rPr lang="en-US" dirty="0" smtClean="0">
                <a:solidFill>
                  <a:schemeClr val="accent5">
                    <a:lumMod val="75000"/>
                  </a:schemeClr>
                </a:solidFill>
              </a:rPr>
              <a:t>Each teammate describe</a:t>
            </a:r>
            <a:r>
              <a:rPr lang="en-US" dirty="0" smtClean="0">
                <a:solidFill>
                  <a:srgbClr val="FF0000"/>
                </a:solidFill>
              </a:rPr>
              <a:t> what </a:t>
            </a:r>
            <a:r>
              <a:rPr lang="en-US" dirty="0" smtClean="0">
                <a:solidFill>
                  <a:schemeClr val="accent5">
                    <a:lumMod val="75000"/>
                  </a:schemeClr>
                </a:solidFill>
              </a:rPr>
              <a:t>his/her</a:t>
            </a:r>
            <a:r>
              <a:rPr lang="en-US" dirty="0" smtClean="0">
                <a:solidFill>
                  <a:srgbClr val="FF0000"/>
                </a:solidFill>
              </a:rPr>
              <a:t> model/simulation will do (one sentence preview)</a:t>
            </a:r>
          </a:p>
        </p:txBody>
      </p:sp>
      <p:sp>
        <p:nvSpPr>
          <p:cNvPr id="4" name="Slide Number Placeholder 3"/>
          <p:cNvSpPr>
            <a:spLocks noGrp="1"/>
          </p:cNvSpPr>
          <p:nvPr>
            <p:ph type="sldNum" sz="quarter" idx="10"/>
          </p:nvPr>
        </p:nvSpPr>
        <p:spPr/>
        <p:txBody>
          <a:bodyPr/>
          <a:lstStyle/>
          <a:p>
            <a:fld id="{3D49E353-9489-8E46-BF61-A0BD3FD2CE54}" type="slidenum">
              <a:rPr lang="en-US" smtClean="0"/>
              <a:t>3</a:t>
            </a:fld>
            <a:endParaRPr lang="en-US"/>
          </a:p>
        </p:txBody>
      </p:sp>
    </p:spTree>
    <p:extLst>
      <p:ext uri="{BB962C8B-B14F-4D97-AF65-F5344CB8AC3E}">
        <p14:creationId xmlns:p14="http://schemas.microsoft.com/office/powerpoint/2010/main" val="187509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4</a:t>
            </a:fld>
            <a:endParaRPr lang="en-US"/>
          </a:p>
        </p:txBody>
      </p:sp>
    </p:spTree>
    <p:extLst>
      <p:ext uri="{BB962C8B-B14F-4D97-AF65-F5344CB8AC3E}">
        <p14:creationId xmlns:p14="http://schemas.microsoft.com/office/powerpoint/2010/main" val="23987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The user will enter </a:t>
            </a:r>
            <a:r>
              <a:rPr lang="en-US" sz="1200" u="none" kern="1200" baseline="0" dirty="0" smtClean="0">
                <a:solidFill>
                  <a:schemeClr val="tx1"/>
                </a:solidFill>
                <a:latin typeface="+mn-lt"/>
                <a:ea typeface="+mn-ea"/>
                <a:cs typeface="+mn-cs"/>
              </a:rPr>
              <a:t>materials’ size, cost, toxicity and goal band gap energy.</a:t>
            </a:r>
          </a:p>
          <a:p>
            <a:r>
              <a:rPr lang="en-US" dirty="0" smtClean="0"/>
              <a:t>The user will see two graphs one of the optimization curve and one</a:t>
            </a:r>
            <a:r>
              <a:rPr lang="en-US" baseline="0" dirty="0" smtClean="0"/>
              <a:t> of the material percentages used.</a:t>
            </a:r>
          </a:p>
          <a:p>
            <a:r>
              <a:rPr lang="en-US" baseline="0" dirty="0" smtClean="0"/>
              <a:t>The user can select material to graph on optimization curve and also print result. User can select attribute(s) to optimize.</a:t>
            </a:r>
          </a:p>
          <a:p>
            <a:r>
              <a:rPr lang="en-US" baseline="0" dirty="0" smtClean="0"/>
              <a:t>B: This GUI will use our Mathematical model to optimize the attributes selected, as well as use the following equation to calculate band gap energy:</a:t>
            </a:r>
          </a:p>
          <a:p>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baseline="0" dirty="0" smtClean="0"/>
              <a:t>C: The program will check to see that the inputs are within an appropriate range as well as if there are enough entries.</a:t>
            </a:r>
          </a:p>
          <a:p>
            <a:r>
              <a:rPr lang="en-US" baseline="0" dirty="0" smtClean="0"/>
              <a:t>D: Pop-up instructions will be written for each entry field expounding on what each portion does.</a:t>
            </a:r>
          </a:p>
          <a:p>
            <a:r>
              <a:rPr lang="en-US" baseline="0" dirty="0" smtClean="0"/>
              <a:t>E: </a:t>
            </a:r>
            <a:r>
              <a:rPr lang="en-US" baseline="0" dirty="0" err="1" smtClean="0"/>
              <a:t>Yash</a:t>
            </a:r>
            <a:r>
              <a:rPr lang="en-US" baseline="0" dirty="0" smtClean="0"/>
              <a:t> Shah will be responsible for </a:t>
            </a:r>
            <a:r>
              <a:rPr lang="en-US" baseline="0" smtClean="0"/>
              <a:t>coding this GUI.</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6</a:t>
            </a:fld>
            <a:endParaRPr lang="en-US"/>
          </a:p>
        </p:txBody>
      </p:sp>
    </p:spTree>
    <p:extLst>
      <p:ext uri="{BB962C8B-B14F-4D97-AF65-F5344CB8AC3E}">
        <p14:creationId xmlns:p14="http://schemas.microsoft.com/office/powerpoint/2010/main" val="76140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GUI will initially have the edit boxes open for first iteration of material inputs. The user will</a:t>
            </a:r>
            <a:r>
              <a:rPr lang="en-US" baseline="0" dirty="0" smtClean="0"/>
              <a:t> input the materials’ cost, toxicity and sizes. As well as the goal band bap energy.</a:t>
            </a:r>
          </a:p>
          <a:p>
            <a:r>
              <a:rPr lang="en-US" baseline="0" dirty="0" smtClean="0"/>
              <a:t>The user will see a graph of the selected options.</a:t>
            </a:r>
          </a:p>
          <a:p>
            <a:r>
              <a:rPr lang="en-US" baseline="0" dirty="0" smtClean="0"/>
              <a:t>The user can then change the attributes of any of the materials or the band gap energy as well as enter a goal wavelength of absorption.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err="1" smtClean="0">
                <a:solidFill>
                  <a:schemeClr val="tx1"/>
                </a:solidFill>
                <a:latin typeface="+mn-lt"/>
                <a:ea typeface="+mn-ea"/>
                <a:cs typeface="+mn-cs"/>
              </a:rPr>
              <a:t>B:We</a:t>
            </a:r>
            <a:r>
              <a:rPr lang="en-US" sz="1200" u="none" kern="1200" baseline="0" dirty="0" smtClean="0">
                <a:solidFill>
                  <a:schemeClr val="tx1"/>
                </a:solidFill>
                <a:latin typeface="+mn-lt"/>
                <a:ea typeface="+mn-ea"/>
                <a:cs typeface="+mn-cs"/>
              </a:rPr>
              <a:t> will be using our mathematical model from the previous section to calculate various optimized attributes. We will also be using this equation to calculate the </a:t>
            </a:r>
            <a:r>
              <a:rPr lang="en-US" sz="1200" u="none" kern="1200" baseline="0" dirty="0" err="1" smtClean="0">
                <a:solidFill>
                  <a:schemeClr val="tx1"/>
                </a:solidFill>
                <a:latin typeface="+mn-lt"/>
                <a:ea typeface="+mn-ea"/>
                <a:cs typeface="+mn-cs"/>
              </a:rPr>
              <a:t>goald</a:t>
            </a:r>
            <a:r>
              <a:rPr lang="en-US" sz="1200" u="none" kern="1200" baseline="0" dirty="0" smtClean="0">
                <a:solidFill>
                  <a:schemeClr val="tx1"/>
                </a:solidFill>
                <a:latin typeface="+mn-lt"/>
                <a:ea typeface="+mn-ea"/>
                <a:cs typeface="+mn-cs"/>
              </a:rPr>
              <a:t>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sz="1200" u="none" kern="1200" baseline="0" dirty="0" smtClean="0">
                <a:solidFill>
                  <a:schemeClr val="tx1"/>
                </a:solidFill>
                <a:latin typeface="+mn-lt"/>
                <a:ea typeface="+mn-ea"/>
                <a:cs typeface="+mn-cs"/>
              </a:rPr>
              <a:t>C: Each input will be tested to see that it is within the allowed ranges for each value as well as to see if there are enough inputs to complete the calculations desired.</a:t>
            </a:r>
          </a:p>
          <a:p>
            <a:r>
              <a:rPr lang="en-US" sz="1200" u="none" kern="1200" baseline="0" dirty="0" smtClean="0">
                <a:solidFill>
                  <a:schemeClr val="tx1"/>
                </a:solidFill>
                <a:latin typeface="+mn-lt"/>
                <a:ea typeface="+mn-ea"/>
                <a:cs typeface="+mn-cs"/>
              </a:rPr>
              <a:t>D: The user will be supplied with pop-up descriptions for each entry field.</a:t>
            </a:r>
          </a:p>
          <a:p>
            <a:r>
              <a:rPr lang="en-US" sz="1200" u="none" kern="1200" baseline="0" dirty="0" smtClean="0">
                <a:solidFill>
                  <a:schemeClr val="tx1"/>
                </a:solidFill>
                <a:latin typeface="+mn-lt"/>
                <a:ea typeface="+mn-ea"/>
                <a:cs typeface="+mn-cs"/>
              </a:rPr>
              <a:t>E: Broderick Schwartz will be responsible for the programming of this GUI.</a:t>
            </a:r>
          </a:p>
        </p:txBody>
      </p:sp>
      <p:sp>
        <p:nvSpPr>
          <p:cNvPr id="4" name="Slide Number Placeholder 3"/>
          <p:cNvSpPr>
            <a:spLocks noGrp="1"/>
          </p:cNvSpPr>
          <p:nvPr>
            <p:ph type="sldNum" sz="quarter" idx="10"/>
          </p:nvPr>
        </p:nvSpPr>
        <p:spPr/>
        <p:txBody>
          <a:bodyPr/>
          <a:lstStyle/>
          <a:p>
            <a:fld id="{3D49E353-9489-8E46-BF61-A0BD3FD2CE54}" type="slidenum">
              <a:rPr lang="en-US" smtClean="0"/>
              <a:t>7</a:t>
            </a:fld>
            <a:endParaRPr lang="en-US"/>
          </a:p>
        </p:txBody>
      </p:sp>
    </p:spTree>
    <p:extLst>
      <p:ext uri="{BB962C8B-B14F-4D97-AF65-F5344CB8AC3E}">
        <p14:creationId xmlns:p14="http://schemas.microsoft.com/office/powerpoint/2010/main" val="50879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Rectangle 13"/>
          <p:cNvSpPr/>
          <p:nvPr/>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pic>
        <p:nvPicPr>
          <p:cNvPr id="21" name="Picture 20" descr="Lines_blk.pdf"/>
          <p:cNvPicPr>
            <a:picLocks noChangeAspect="1"/>
          </p:cNvPicPr>
          <p:nvPr/>
        </p:nvPicPr>
        <p:blipFill rotWithShape="1">
          <a:blip r:embed="rId2">
            <a:extLst>
              <a:ext uri="{28A0092B-C50C-407E-A947-70E740481C1C}">
                <a14:useLocalDpi xmlns:a14="http://schemas.microsoft.com/office/drawing/2010/main" val="0"/>
              </a:ext>
            </a:extLst>
          </a:blip>
          <a:srcRect l="9555" t="6477" b="30121"/>
          <a:stretch/>
        </p:blipFill>
        <p:spPr>
          <a:xfrm>
            <a:off x="873676" y="580571"/>
            <a:ext cx="8270323" cy="1761988"/>
          </a:xfrm>
          <a:prstGeom prst="rect">
            <a:avLst/>
          </a:prstGeom>
        </p:spPr>
      </p:pic>
      <p:grpSp>
        <p:nvGrpSpPr>
          <p:cNvPr id="23" name="Group 22"/>
          <p:cNvGrpSpPr/>
          <p:nvPr/>
        </p:nvGrpSpPr>
        <p:grpSpPr>
          <a:xfrm>
            <a:off x="6" y="580571"/>
            <a:ext cx="774095" cy="1749893"/>
            <a:chOff x="387046" y="580571"/>
            <a:chExt cx="774095" cy="1749893"/>
          </a:xfrm>
        </p:grpSpPr>
        <p:sp>
          <p:nvSpPr>
            <p:cNvPr id="24" name="Rectangle 23"/>
            <p:cNvSpPr/>
            <p:nvPr/>
          </p:nvSpPr>
          <p:spPr>
            <a:xfrm>
              <a:off x="387046" y="580571"/>
              <a:ext cx="774095" cy="1749892"/>
            </a:xfrm>
            <a:prstGeom prst="rect">
              <a:avLst/>
            </a:prstGeom>
            <a:solidFill>
              <a:srgbClr val="A379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25" name="Picture 24" descr="Lines_7404.pdf"/>
            <p:cNvPicPr>
              <a:picLocks noChangeAspect="1"/>
            </p:cNvPicPr>
            <p:nvPr/>
          </p:nvPicPr>
          <p:blipFill rotWithShape="1">
            <a:blip r:embed="rId3">
              <a:extLst>
                <a:ext uri="{28A0092B-C50C-407E-A947-70E740481C1C}">
                  <a14:useLocalDpi xmlns:a14="http://schemas.microsoft.com/office/drawing/2010/main" val="0"/>
                </a:ext>
              </a:extLst>
            </a:blip>
            <a:srcRect r="85206" b="65988"/>
            <a:stretch/>
          </p:blipFill>
          <p:spPr>
            <a:xfrm>
              <a:off x="387046" y="580572"/>
              <a:ext cx="774095" cy="1749892"/>
            </a:xfrm>
            <a:prstGeom prst="rect">
              <a:avLst/>
            </a:prstGeom>
          </p:spPr>
        </p:pic>
      </p:grpSp>
      <p:sp>
        <p:nvSpPr>
          <p:cNvPr id="15" name="Title 14"/>
          <p:cNvSpPr>
            <a:spLocks noGrp="1"/>
          </p:cNvSpPr>
          <p:nvPr>
            <p:ph type="title" hasCustomPrompt="1"/>
          </p:nvPr>
        </p:nvSpPr>
        <p:spPr>
          <a:xfrm>
            <a:off x="773449" y="170155"/>
            <a:ext cx="8086640" cy="2263113"/>
          </a:xfrm>
        </p:spPr>
        <p:txBody>
          <a:bodyPr anchor="t">
            <a:noAutofit/>
          </a:bodyPr>
          <a:lstStyle>
            <a:lvl1pPr>
              <a:lnSpc>
                <a:spcPts val="9100"/>
              </a:lnSpc>
              <a:defRPr sz="6400" cap="all">
                <a:solidFill>
                  <a:schemeClr val="tx1"/>
                </a:solidFill>
              </a:defRPr>
            </a:lvl1pPr>
          </a:lstStyle>
          <a:p>
            <a:r>
              <a:rPr lang="en-US" dirty="0" smtClean="0"/>
              <a:t>CLICK TO EDIT MASTER TITLE STYLE</a:t>
            </a:r>
            <a:endParaRPr lang="en-US" dirty="0"/>
          </a:p>
        </p:txBody>
      </p:sp>
      <p:sp>
        <p:nvSpPr>
          <p:cNvPr id="20" name="Text Placeholder 19"/>
          <p:cNvSpPr>
            <a:spLocks noGrp="1"/>
          </p:cNvSpPr>
          <p:nvPr>
            <p:ph type="body" sz="quarter" idx="14"/>
          </p:nvPr>
        </p:nvSpPr>
        <p:spPr>
          <a:xfrm>
            <a:off x="782982" y="5008928"/>
            <a:ext cx="5960717" cy="311740"/>
          </a:xfrm>
        </p:spPr>
        <p:txBody>
          <a:bodyPr>
            <a:normAutofit/>
          </a:bodyPr>
          <a:lstStyle>
            <a:lvl1pPr>
              <a:defRPr sz="1400" b="1">
                <a:solidFill>
                  <a:schemeClr val="bg1">
                    <a:lumMod val="50000"/>
                  </a:schemeClr>
                </a:solidFill>
              </a:defRPr>
            </a:lvl1pPr>
          </a:lstStyle>
          <a:p>
            <a:pPr lvl="0"/>
            <a:r>
              <a:rPr lang="en-US" smtClean="0"/>
              <a:t>Click to edit Master text styles</a:t>
            </a:r>
          </a:p>
        </p:txBody>
      </p:sp>
      <p:sp>
        <p:nvSpPr>
          <p:cNvPr id="22" name="Text Placeholder 21"/>
          <p:cNvSpPr>
            <a:spLocks noGrp="1"/>
          </p:cNvSpPr>
          <p:nvPr>
            <p:ph type="body" sz="quarter" idx="15"/>
          </p:nvPr>
        </p:nvSpPr>
        <p:spPr>
          <a:xfrm>
            <a:off x="782982" y="5287650"/>
            <a:ext cx="5960718" cy="501116"/>
          </a:xfrm>
        </p:spPr>
        <p:txBody>
          <a:bodyPr anchor="t">
            <a:noAutofit/>
          </a:bodyPr>
          <a:lstStyle>
            <a:lvl1pPr>
              <a:lnSpc>
                <a:spcPct val="90000"/>
              </a:lnSpc>
              <a:defRPr sz="1100">
                <a:solidFill>
                  <a:schemeClr val="bg1">
                    <a:lumMod val="50000"/>
                  </a:schemeClr>
                </a:solidFill>
              </a:defRPr>
            </a:lvl1pPr>
          </a:lstStyle>
          <a:p>
            <a:pPr lvl="0"/>
            <a:r>
              <a:rPr lang="en-US" smtClean="0"/>
              <a:t>Click to edit Master text styles</a:t>
            </a:r>
          </a:p>
        </p:txBody>
      </p:sp>
      <p:sp>
        <p:nvSpPr>
          <p:cNvPr id="16" name="Rectangle 15"/>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7" name="Picture 16"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62586"/>
            <a:ext cx="1942418" cy="634941"/>
          </a:xfrm>
          <a:prstGeom prst="rect">
            <a:avLst/>
          </a:prstGeom>
        </p:spPr>
      </p:pic>
      <p:sp>
        <p:nvSpPr>
          <p:cNvPr id="19" name="Rectangle 18"/>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30" name="Date Placeholder 6"/>
          <p:cNvSpPr>
            <a:spLocks noGrp="1"/>
          </p:cNvSpPr>
          <p:nvPr>
            <p:ph type="dt" sz="half" idx="10"/>
          </p:nvPr>
        </p:nvSpPr>
        <p:spPr>
          <a:xfrm>
            <a:off x="6935432" y="4908550"/>
            <a:ext cx="1941868" cy="365125"/>
          </a:xfrm>
          <a:prstGeom prst="rect">
            <a:avLst/>
          </a:prstGeom>
        </p:spPr>
        <p:txBody>
          <a:bodyPr/>
          <a:lstStyle>
            <a:lvl1pPr algn="ctr">
              <a:defRPr/>
            </a:lvl1pPr>
          </a:lstStyle>
          <a:p>
            <a:fld id="{D5688612-FEC6-47BA-91DF-33F44ABAEDA3}" type="datetimeFigureOut">
              <a:rPr lang="en-US" smtClean="0"/>
              <a:t>3/24/15</a:t>
            </a:fld>
            <a:endParaRPr lang="en-US"/>
          </a:p>
        </p:txBody>
      </p:sp>
      <p:sp>
        <p:nvSpPr>
          <p:cNvPr id="31" name="Text Placeholder 3"/>
          <p:cNvSpPr>
            <a:spLocks noGrp="1"/>
          </p:cNvSpPr>
          <p:nvPr>
            <p:ph type="body" sz="quarter" idx="16" hasCustomPrompt="1"/>
          </p:nvPr>
        </p:nvSpPr>
        <p:spPr>
          <a:xfrm>
            <a:off x="773113" y="2330450"/>
            <a:ext cx="8086725" cy="2411760"/>
          </a:xfrm>
        </p:spPr>
        <p:txBody>
          <a:bodyPr>
            <a:noAutofit/>
          </a:bodyPr>
          <a:lstStyle>
            <a:lvl1pPr>
              <a:lnSpc>
                <a:spcPts val="5000"/>
              </a:lnSpc>
              <a:spcBef>
                <a:spcPts val="0"/>
              </a:spcBef>
              <a:defRPr sz="5000" cap="all">
                <a:solidFill>
                  <a:srgbClr val="A3792C"/>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dirty="0" smtClean="0"/>
              <a:t>First Level</a:t>
            </a:r>
          </a:p>
          <a:p>
            <a:pPr lvl="1"/>
            <a:r>
              <a:rPr lang="en-US" dirty="0" smtClean="0"/>
              <a:t>Second level</a:t>
            </a:r>
          </a:p>
          <a:p>
            <a:pPr lvl="2"/>
            <a:r>
              <a:rPr lang="en-US" dirty="0" smtClean="0"/>
              <a:t>Third Level</a:t>
            </a:r>
          </a:p>
        </p:txBody>
      </p:sp>
      <p:sp>
        <p:nvSpPr>
          <p:cNvPr id="2" name="TextBox 1"/>
          <p:cNvSpPr txBox="1"/>
          <p:nvPr/>
        </p:nvSpPr>
        <p:spPr>
          <a:xfrm>
            <a:off x="6935432" y="65975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06174471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D5688612-FEC6-47BA-91DF-33F44ABAEDA3}" type="datetimeFigureOut">
              <a:rPr lang="en-US" smtClean="0"/>
              <a:t>3/24/15</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40766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3/24/15</a:t>
            </a:fld>
            <a:endParaRPr lang="en-US"/>
          </a:p>
        </p:txBody>
      </p:sp>
      <p:sp>
        <p:nvSpPr>
          <p:cNvPr id="6" name="Footer Placeholder 5"/>
          <p:cNvSpPr>
            <a:spLocks noGrp="1"/>
          </p:cNvSpPr>
          <p:nvPr>
            <p:ph type="ftr" sz="quarter" idx="11"/>
          </p:nvPr>
        </p:nvSpPr>
        <p:spPr>
          <a:xfrm>
            <a:off x="457200" y="6492875"/>
            <a:ext cx="3429000" cy="28384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650768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D5688612-FEC6-47BA-91DF-33F44ABAEDA3}" type="datetimeFigureOut">
              <a:rPr lang="en-US" smtClean="0"/>
              <a:t>3/24/15</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46874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709470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88612-FEC6-47BA-91DF-33F44ABAEDA3}"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30585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1CF6C-4A99-47F9-835F-1B74452D2D0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167441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1CF6C-4A99-47F9-835F-1B74452D2D0E}" type="datetimeFigureOut">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635660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1CF6C-4A99-47F9-835F-1B74452D2D0E}" type="datetimeFigureOut">
              <a:rPr lang="en-US" smtClean="0"/>
              <a:t>3/24/15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10961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88612-FEC6-47BA-91DF-33F44ABAEDA3}" type="datetimeFigureOut">
              <a:rPr lang="en-US" smtClean="0"/>
              <a:t>3/24/15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109466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1CF6C-4A99-47F9-835F-1B74452D2D0E}" type="datetimeFigureOut">
              <a:rPr lang="en-US" smtClean="0"/>
              <a:t>3/24/15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88308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3" name="Content Placeholder 22"/>
          <p:cNvSpPr>
            <a:spLocks noGrp="1"/>
          </p:cNvSpPr>
          <p:nvPr>
            <p:ph sz="quarter" idx="14" hasCustomPrompt="1"/>
          </p:nvPr>
        </p:nvSpPr>
        <p:spPr>
          <a:xfrm>
            <a:off x="802968" y="2697208"/>
            <a:ext cx="8074882" cy="1397000"/>
          </a:xfrm>
        </p:spPr>
        <p:txBody>
          <a:bodyPr anchor="t">
            <a:normAutofit/>
          </a:bodyPr>
          <a:lstStyle>
            <a:lvl1pPr algn="l">
              <a:defRPr sz="3400" cap="all">
                <a:solidFill>
                  <a:srgbClr val="A3792C"/>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dirty="0" smtClean="0"/>
              <a:t>Second Line</a:t>
            </a:r>
          </a:p>
          <a:p>
            <a:pPr lvl="0"/>
            <a:r>
              <a:rPr lang="en-US" dirty="0" smtClean="0"/>
              <a:t>Third Line</a:t>
            </a:r>
            <a:endParaRPr lang="en-US" dirty="0"/>
          </a:p>
        </p:txBody>
      </p:sp>
      <p:sp>
        <p:nvSpPr>
          <p:cNvPr id="12" name="Rectangle 11"/>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grpSp>
        <p:nvGrpSpPr>
          <p:cNvPr id="14" name="Group 13"/>
          <p:cNvGrpSpPr/>
          <p:nvPr/>
        </p:nvGrpSpPr>
        <p:grpSpPr>
          <a:xfrm>
            <a:off x="884258" y="944880"/>
            <a:ext cx="8259742" cy="1776549"/>
            <a:chOff x="884258" y="1833153"/>
            <a:chExt cx="8259742" cy="1776549"/>
          </a:xfrm>
        </p:grpSpPr>
        <p:sp>
          <p:nvSpPr>
            <p:cNvPr id="15" name="Rectangle 14"/>
            <p:cNvSpPr/>
            <p:nvPr userDrawn="1"/>
          </p:nvSpPr>
          <p:spPr>
            <a:xfrm>
              <a:off x="884258" y="1833153"/>
              <a:ext cx="8259742" cy="177654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6" name="Picture 15" descr="Lines_7404.pdf"/>
            <p:cNvPicPr>
              <a:picLocks noChangeAspect="1"/>
            </p:cNvPicPr>
            <p:nvPr userDrawn="1"/>
          </p:nvPicPr>
          <p:blipFill rotWithShape="1">
            <a:blip r:embed="rId2">
              <a:extLst>
                <a:ext uri="{28A0092B-C50C-407E-A947-70E740481C1C}">
                  <a14:useLocalDpi xmlns:a14="http://schemas.microsoft.com/office/drawing/2010/main" val="0"/>
                </a:ext>
              </a:extLst>
            </a:blip>
            <a:srcRect l="26533" t="55006" r="23347"/>
            <a:stretch/>
          </p:blipFill>
          <p:spPr>
            <a:xfrm>
              <a:off x="884258" y="1833153"/>
              <a:ext cx="8259742" cy="1776549"/>
            </a:xfrm>
            <a:prstGeom prst="rect">
              <a:avLst/>
            </a:prstGeom>
          </p:spPr>
        </p:pic>
      </p:grpSp>
      <p:pic>
        <p:nvPicPr>
          <p:cNvPr id="17" name="Picture 16" descr="Lines_blk.pdf"/>
          <p:cNvPicPr>
            <a:picLocks noChangeAspect="1"/>
          </p:cNvPicPr>
          <p:nvPr/>
        </p:nvPicPr>
        <p:blipFill rotWithShape="1">
          <a:blip r:embed="rId3">
            <a:extLst>
              <a:ext uri="{28A0092B-C50C-407E-A947-70E740481C1C}">
                <a14:useLocalDpi xmlns:a14="http://schemas.microsoft.com/office/drawing/2010/main" val="0"/>
              </a:ext>
            </a:extLst>
          </a:blip>
          <a:srcRect l="42667" t="19494" r="52631" b="43855"/>
          <a:stretch/>
        </p:blipFill>
        <p:spPr>
          <a:xfrm>
            <a:off x="0" y="944880"/>
            <a:ext cx="749905" cy="1776549"/>
          </a:xfrm>
          <a:prstGeom prst="rect">
            <a:avLst/>
          </a:prstGeom>
        </p:spPr>
      </p:pic>
      <p:sp>
        <p:nvSpPr>
          <p:cNvPr id="11" name="Rectangle 10"/>
          <p:cNvSpPr/>
          <p:nvPr/>
        </p:nvSpPr>
        <p:spPr>
          <a:xfrm>
            <a:off x="0" y="0"/>
            <a:ext cx="9144000"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13" name="Content Placeholder 2"/>
          <p:cNvSpPr>
            <a:spLocks noGrp="1"/>
          </p:cNvSpPr>
          <p:nvPr>
            <p:ph sz="half" idx="13"/>
          </p:nvPr>
        </p:nvSpPr>
        <p:spPr>
          <a:xfrm>
            <a:off x="802968" y="4090859"/>
            <a:ext cx="8074882" cy="136122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0"/>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4" name="Title 3"/>
          <p:cNvSpPr>
            <a:spLocks noGrp="1"/>
          </p:cNvSpPr>
          <p:nvPr>
            <p:ph type="title"/>
          </p:nvPr>
        </p:nvSpPr>
        <p:spPr>
          <a:xfrm>
            <a:off x="777686" y="785022"/>
            <a:ext cx="8100164" cy="1896894"/>
          </a:xfrm>
        </p:spPr>
        <p:txBody>
          <a:bodyPr/>
          <a:lstStyle>
            <a:lvl1pPr>
              <a:lnSpc>
                <a:spcPts val="8200"/>
              </a:lnSpc>
              <a:defRPr sz="7500">
                <a:solidFill>
                  <a:schemeClr val="bg1"/>
                </a:solidFill>
              </a:defRPr>
            </a:lvl1pPr>
          </a:lstStyle>
          <a:p>
            <a:r>
              <a:rPr lang="en-US" smtClean="0"/>
              <a:t>Click to edit Master title style</a:t>
            </a:r>
            <a:endParaRPr lang="en-US" dirty="0"/>
          </a:p>
        </p:txBody>
      </p:sp>
      <p:pic>
        <p:nvPicPr>
          <p:cNvPr id="19" name="Picture 18"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57486"/>
            <a:ext cx="1942418" cy="634941"/>
          </a:xfrm>
          <a:prstGeom prst="rect">
            <a:avLst/>
          </a:prstGeom>
        </p:spPr>
      </p:pic>
      <p:sp>
        <p:nvSpPr>
          <p:cNvPr id="20" name="TextBox 19"/>
          <p:cNvSpPr txBox="1"/>
          <p:nvPr/>
        </p:nvSpPr>
        <p:spPr>
          <a:xfrm>
            <a:off x="6935432" y="65924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880426035"/>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08704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879344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041471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38898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pic>
        <p:nvPicPr>
          <p:cNvPr id="6" name="Picture 5"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0626DF2-8B57-43FD-A385-FE528CD4263A}" type="slidenum">
              <a:rPr lang="en-US" smtClean="0"/>
              <a:t>‹#›</a:t>
            </a:fld>
            <a:endParaRPr lang="en-US"/>
          </a:p>
        </p:txBody>
      </p:sp>
      <p:sp>
        <p:nvSpPr>
          <p:cNvPr id="5"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7" name="Text Placeholder 6"/>
          <p:cNvSpPr>
            <a:spLocks noGrp="1"/>
          </p:cNvSpPr>
          <p:nvPr>
            <p:ph type="body" idx="12"/>
          </p:nvPr>
        </p:nvSpPr>
        <p:spPr>
          <a:xfrm>
            <a:off x="367130" y="1608139"/>
            <a:ext cx="8326019" cy="445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06984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
        <p:nvSpPr>
          <p:cNvPr id="6" name="Picture Placeholder 5"/>
          <p:cNvSpPr>
            <a:spLocks noGrp="1"/>
          </p:cNvSpPr>
          <p:nvPr>
            <p:ph type="pic" sz="quarter" idx="14"/>
          </p:nvPr>
        </p:nvSpPr>
        <p:spPr>
          <a:xfrm>
            <a:off x="4671604" y="1600373"/>
            <a:ext cx="4015195" cy="4525790"/>
          </a:xfrm>
        </p:spPr>
        <p:txBody>
          <a:bodyPr/>
          <a:lstStyle/>
          <a:p>
            <a:r>
              <a:rPr lang="en-US" smtClean="0"/>
              <a:t>Click icon to add picture</a:t>
            </a:r>
            <a:endParaRPr lang="en-US"/>
          </a:p>
        </p:txBody>
      </p:sp>
      <p:pic>
        <p:nvPicPr>
          <p:cNvPr id="8" name="Picture 7"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02949552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pic>
        <p:nvPicPr>
          <p:cNvPr id="10" name="Picture 9"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62553577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659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900" y="2174875"/>
            <a:ext cx="4040188"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80626DF2-8B57-43FD-A385-FE528CD4263A}" type="slidenum">
              <a:rPr lang="en-US" smtClean="0"/>
              <a:t>‹#›</a:t>
            </a:fld>
            <a:endParaRPr lang="en-US"/>
          </a:p>
        </p:txBody>
      </p:sp>
      <p:pic>
        <p:nvPicPr>
          <p:cNvPr id="11" name="Picture 10"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3"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57686333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pic>
        <p:nvPicPr>
          <p:cNvPr id="7" name="Picture 6"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8"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15755953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2" name="Slide Number Placeholder 1"/>
          <p:cNvSpPr>
            <a:spLocks noGrp="1"/>
          </p:cNvSpPr>
          <p:nvPr>
            <p:ph type="sldNum" sz="quarter" idx="10"/>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38744322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3/24/15</a:t>
            </a:fld>
            <a:endParaRPr lang="en-US"/>
          </a:p>
        </p:txBody>
      </p:sp>
      <p:sp>
        <p:nvSpPr>
          <p:cNvPr id="4" name="Footer Placeholder 3"/>
          <p:cNvSpPr>
            <a:spLocks noGrp="1"/>
          </p:cNvSpPr>
          <p:nvPr>
            <p:ph type="ftr" sz="quarter" idx="11"/>
          </p:nvPr>
        </p:nvSpPr>
        <p:spPr>
          <a:xfrm>
            <a:off x="457200" y="6492875"/>
            <a:ext cx="3429000" cy="28384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728669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Content page.jpg"/>
          <p:cNvPicPr>
            <a:picLocks noChangeAspect="1"/>
          </p:cNvPicPr>
          <p:nvPr/>
        </p:nvPicPr>
        <p:blipFill rotWithShape="1">
          <a:blip r:embed="rId14">
            <a:extLst>
              <a:ext uri="{28A0092B-C50C-407E-A947-70E740481C1C}">
                <a14:useLocalDpi xmlns:a14="http://schemas.microsoft.com/office/drawing/2010/main" val="0"/>
              </a:ext>
            </a:extLst>
          </a:blip>
          <a:srcRect b="45251"/>
          <a:stretch/>
        </p:blipFill>
        <p:spPr>
          <a:xfrm>
            <a:off x="0" y="0"/>
            <a:ext cx="9144000" cy="804333"/>
          </a:xfrm>
          <a:prstGeom prst="rect">
            <a:avLst/>
          </a:prstGeom>
        </p:spPr>
      </p:pic>
      <p:sp>
        <p:nvSpPr>
          <p:cNvPr id="2" name="Title Placeholder 1"/>
          <p:cNvSpPr>
            <a:spLocks noGrp="1"/>
          </p:cNvSpPr>
          <p:nvPr>
            <p:ph type="title"/>
          </p:nvPr>
        </p:nvSpPr>
        <p:spPr>
          <a:xfrm>
            <a:off x="367130" y="265631"/>
            <a:ext cx="8326020" cy="7487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67130" y="1829392"/>
            <a:ext cx="8326020" cy="429365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80626DF2-8B57-43FD-A385-FE528CD4263A}" type="slidenum">
              <a:rPr lang="en-US" smtClean="0"/>
              <a:t>‹#›</a:t>
            </a:fld>
            <a:endParaRPr lang="en-US"/>
          </a:p>
        </p:txBody>
      </p:sp>
      <p:sp>
        <p:nvSpPr>
          <p:cNvPr id="16" name="TextBox 15"/>
          <p:cNvSpPr txBox="1"/>
          <p:nvPr/>
        </p:nvSpPr>
        <p:spPr>
          <a:xfrm>
            <a:off x="367130" y="1535528"/>
            <a:ext cx="8326020" cy="369332"/>
          </a:xfrm>
          <a:prstGeom prst="rect">
            <a:avLst/>
          </a:prstGeom>
          <a:noFill/>
        </p:spPr>
        <p:txBody>
          <a:bodyPr wrap="square" rtlCol="0">
            <a:spAutoFit/>
          </a:bodyPr>
          <a:lstStyle/>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4" name="TextBox 3"/>
          <p:cNvSpPr txBox="1"/>
          <p:nvPr/>
        </p:nvSpPr>
        <p:spPr>
          <a:xfrm>
            <a:off x="276417" y="6131506"/>
            <a:ext cx="2211656" cy="584776"/>
          </a:xfrm>
          <a:prstGeom prst="rect">
            <a:avLst/>
          </a:prstGeom>
          <a:noFill/>
        </p:spPr>
        <p:txBody>
          <a:bodyPr wrap="square" rtlCol="0">
            <a:spAutoFit/>
          </a:bodyPr>
          <a:lstStyle/>
          <a:p>
            <a:pPr defTabSz="457200" eaLnBrk="1" fontAlgn="auto" hangingPunct="1">
              <a:spcBef>
                <a:spcPts val="0"/>
              </a:spcBef>
              <a:spcAft>
                <a:spcPts val="0"/>
              </a:spcAft>
            </a:pPr>
            <a:r>
              <a:rPr lang="en-US" sz="1600" dirty="0" smtClean="0">
                <a:solidFill>
                  <a:srgbClr val="000000"/>
                </a:solidFill>
                <a:latin typeface="Impact"/>
                <a:ea typeface="+mn-ea"/>
                <a:cs typeface="Impact"/>
              </a:rPr>
              <a:t>PURDUE FIRST-YEAR ENGINEERING</a:t>
            </a:r>
            <a:endParaRPr lang="en-US" sz="1600" dirty="0">
              <a:solidFill>
                <a:srgbClr val="000000"/>
              </a:solidFill>
              <a:latin typeface="Impact"/>
              <a:ea typeface="+mn-ea"/>
              <a:cs typeface="Impact"/>
            </a:endParaRPr>
          </a:p>
        </p:txBody>
      </p:sp>
    </p:spTree>
    <p:extLst>
      <p:ext uri="{BB962C8B-B14F-4D97-AF65-F5344CB8AC3E}">
        <p14:creationId xmlns:p14="http://schemas.microsoft.com/office/powerpoint/2010/main" val="1224166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800" kern="1200" cap="all">
          <a:solidFill>
            <a:srgbClr val="A3792C"/>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1CF6C-4A99-47F9-835F-1B74452D2D0E}" type="datetimeFigureOut">
              <a:rPr lang="en-US" smtClean="0"/>
              <a:t>3/24/15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26DF2-8B57-43FD-A385-FE528CD4263A}" type="slidenum">
              <a:rPr lang="en-US" smtClean="0"/>
              <a:t>‹#›</a:t>
            </a:fld>
            <a:endParaRPr lang="en-US"/>
          </a:p>
        </p:txBody>
      </p:sp>
    </p:spTree>
    <p:extLst>
      <p:ext uri="{BB962C8B-B14F-4D97-AF65-F5344CB8AC3E}">
        <p14:creationId xmlns:p14="http://schemas.microsoft.com/office/powerpoint/2010/main" val="29271955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slide" Target="slide4.xml"/><Relationship Id="rId5" Type="http://schemas.openxmlformats.org/officeDocument/2006/relationships/slide" Target="slide5.xml"/><Relationship Id="rId6" Type="http://schemas.openxmlformats.org/officeDocument/2006/relationships/slide" Target="slide6.xml"/><Relationship Id="rId7" Type="http://schemas.openxmlformats.org/officeDocument/2006/relationships/slide" Target="slide7.xml"/><Relationship Id="rId8"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1.png"/><Relationship Id="rId5" Type="http://schemas.openxmlformats.org/officeDocument/2006/relationships/oleObject" Target="../embeddings/oleObject1.bin"/><Relationship Id="rId6"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Preliminary Design Review</a:t>
            </a:r>
            <a:endParaRPr lang="en-US" dirty="0"/>
          </a:p>
        </p:txBody>
      </p:sp>
      <p:sp>
        <p:nvSpPr>
          <p:cNvPr id="3" name="Subtitle 2"/>
          <p:cNvSpPr>
            <a:spLocks noGrp="1"/>
          </p:cNvSpPr>
          <p:nvPr>
            <p:ph type="subTitle" idx="1"/>
          </p:nvPr>
        </p:nvSpPr>
        <p:spPr/>
        <p:txBody>
          <a:bodyPr>
            <a:normAutofit lnSpcReduction="10000"/>
          </a:bodyPr>
          <a:lstStyle/>
          <a:p>
            <a:r>
              <a:rPr lang="en-US" dirty="0" smtClean="0"/>
              <a:t>Team Name:   		(Un) Lucky Thirteen</a:t>
            </a:r>
          </a:p>
          <a:p>
            <a:r>
              <a:rPr lang="en-US" dirty="0" smtClean="0"/>
              <a:t>Team Number:		13</a:t>
            </a:r>
          </a:p>
          <a:p>
            <a:endParaRPr lang="en-US" dirty="0" smtClean="0"/>
          </a:p>
          <a:p>
            <a:r>
              <a:rPr lang="en-US" dirty="0" smtClean="0"/>
              <a:t>Team Members:</a:t>
            </a:r>
          </a:p>
          <a:p>
            <a:r>
              <a:rPr lang="en-US" dirty="0" err="1" smtClean="0"/>
              <a:t>Apoorva</a:t>
            </a:r>
            <a:r>
              <a:rPr lang="en-US" dirty="0" smtClean="0"/>
              <a:t> </a:t>
            </a:r>
            <a:r>
              <a:rPr lang="en-US" dirty="0" err="1" smtClean="0"/>
              <a:t>Kharche</a:t>
            </a:r>
            <a:r>
              <a:rPr lang="en-US" dirty="0" smtClean="0"/>
              <a:t>		Broderick Schwartz</a:t>
            </a:r>
          </a:p>
          <a:p>
            <a:r>
              <a:rPr lang="en-US" dirty="0" err="1" smtClean="0"/>
              <a:t>Yash</a:t>
            </a:r>
            <a:r>
              <a:rPr lang="en-US" dirty="0" smtClean="0"/>
              <a:t> Shah	                Rashid </a:t>
            </a:r>
            <a:r>
              <a:rPr lang="en-US" dirty="0" err="1" smtClean="0"/>
              <a:t>Sarwar</a:t>
            </a:r>
            <a:endParaRPr lang="en-US" dirty="0"/>
          </a:p>
        </p:txBody>
      </p:sp>
    </p:spTree>
    <p:extLst>
      <p:ext uri="{BB962C8B-B14F-4D97-AF65-F5344CB8AC3E}">
        <p14:creationId xmlns:p14="http://schemas.microsoft.com/office/powerpoint/2010/main" val="4678166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326020" cy="748782"/>
          </a:xfrm>
        </p:spPr>
        <p:txBody>
          <a:bodyPr/>
          <a:lstStyle/>
          <a:p>
            <a:r>
              <a:rPr lang="en-US" dirty="0" smtClean="0"/>
              <a:t>Problem </a:t>
            </a:r>
            <a:r>
              <a:rPr lang="en-US" dirty="0"/>
              <a:t>Scoping</a:t>
            </a:r>
            <a:br>
              <a:rPr lang="en-US" dirty="0"/>
            </a:br>
            <a:r>
              <a:rPr lang="en-US" dirty="0"/>
              <a:t>Concept Generation and Reduction</a:t>
            </a:r>
          </a:p>
        </p:txBody>
      </p:sp>
      <p:sp>
        <p:nvSpPr>
          <p:cNvPr id="6" name="Text Placeholder 5"/>
          <p:cNvSpPr>
            <a:spLocks noGrp="1"/>
          </p:cNvSpPr>
          <p:nvPr>
            <p:ph type="body" idx="12"/>
          </p:nvPr>
        </p:nvSpPr>
        <p:spPr/>
        <p:txBody>
          <a:bodyPr>
            <a:normAutofit fontScale="92500" lnSpcReduction="10000"/>
          </a:bodyPr>
          <a:lstStyle/>
          <a:p>
            <a:r>
              <a:rPr lang="en-US" dirty="0" smtClean="0"/>
              <a:t>We have been asked to create a simulation that visualizes Quantum Dot applications, specifically towards energy output and absorption.</a:t>
            </a:r>
          </a:p>
          <a:p>
            <a:endParaRPr lang="en-US" dirty="0" smtClean="0">
              <a:solidFill>
                <a:srgbClr val="FF0000"/>
              </a:solidFill>
            </a:endParaRPr>
          </a:p>
          <a:p>
            <a:r>
              <a:rPr lang="en-US" dirty="0" smtClean="0">
                <a:solidFill>
                  <a:srgbClr val="000000"/>
                </a:solidFill>
              </a:rPr>
              <a:t>Our direct user will be a Quantum Dot Photo Voltaic solar cell fabrication lab.</a:t>
            </a:r>
          </a:p>
          <a:p>
            <a:r>
              <a:rPr lang="en-US" dirty="0" smtClean="0">
                <a:solidFill>
                  <a:srgbClr val="000000"/>
                </a:solidFill>
              </a:rPr>
              <a:t>1: Calculate and graph efficiencies of Cost/Toxicity (or both) against materials.</a:t>
            </a:r>
          </a:p>
          <a:p>
            <a:pPr marL="403225" lvl="2" indent="-3175">
              <a:buFont typeface="Arial" panose="020B0604020202020204" pitchFamily="34" charset="0"/>
              <a:buChar char="•"/>
            </a:pPr>
            <a:r>
              <a:rPr lang="en-US" dirty="0" smtClean="0">
                <a:solidFill>
                  <a:srgbClr val="000000"/>
                </a:solidFill>
              </a:rPr>
              <a:t>Gives data that directly relates to fabrication interests. </a:t>
            </a:r>
          </a:p>
          <a:p>
            <a:pPr marL="0" lvl="1" indent="0">
              <a:buNone/>
            </a:pPr>
            <a:r>
              <a:rPr lang="en-US" dirty="0">
                <a:solidFill>
                  <a:srgbClr val="000000"/>
                </a:solidFill>
              </a:rPr>
              <a:t> </a:t>
            </a:r>
            <a:r>
              <a:rPr lang="en-US" dirty="0" smtClean="0">
                <a:solidFill>
                  <a:srgbClr val="000000"/>
                </a:solidFill>
              </a:rPr>
              <a:t>2: Have multiple graphs that display different combinations of given materials and the wavelengths they best absorb.</a:t>
            </a:r>
          </a:p>
          <a:p>
            <a:pPr marL="403225" lvl="2" indent="-3175">
              <a:buFont typeface="Arial" panose="020B0604020202020204" pitchFamily="34" charset="0"/>
              <a:buChar char="•"/>
            </a:pPr>
            <a:r>
              <a:rPr lang="en-US" dirty="0" smtClean="0">
                <a:solidFill>
                  <a:srgbClr val="000000"/>
                </a:solidFill>
              </a:rPr>
              <a:t>Communicates to user which materials of those input are the best for the intended application.</a:t>
            </a:r>
          </a:p>
          <a:p>
            <a:pPr marL="0" lvl="1" indent="0">
              <a:buNone/>
            </a:pPr>
            <a:r>
              <a:rPr lang="en-US" dirty="0">
                <a:solidFill>
                  <a:srgbClr val="000000"/>
                </a:solidFill>
              </a:rPr>
              <a:t> </a:t>
            </a:r>
            <a:r>
              <a:rPr lang="en-US" dirty="0" smtClean="0">
                <a:solidFill>
                  <a:srgbClr val="000000"/>
                </a:solidFill>
              </a:rPr>
              <a:t>3: Display graphs of optimized attributes, alongside bar graph of material percentages/masses. Have button that allows user to print the results.</a:t>
            </a:r>
          </a:p>
          <a:p>
            <a:pPr marL="403225" lvl="2" indent="-3175">
              <a:buFont typeface="Arial" panose="020B0604020202020204" pitchFamily="34" charset="0"/>
              <a:buChar char="•"/>
            </a:pPr>
            <a:r>
              <a:rPr lang="en-US" dirty="0" smtClean="0">
                <a:solidFill>
                  <a:srgbClr val="000000"/>
                </a:solidFill>
              </a:rPr>
              <a:t>This will actually build a ‘recipe’ for the user and allow them to print and better share the results.</a:t>
            </a:r>
          </a:p>
          <a:p>
            <a:pPr marL="0" lvl="1" indent="0">
              <a:buNone/>
            </a:pPr>
            <a:r>
              <a:rPr lang="en-US" dirty="0">
                <a:solidFill>
                  <a:srgbClr val="000000"/>
                </a:solidFill>
              </a:rPr>
              <a:t> </a:t>
            </a:r>
            <a:r>
              <a:rPr lang="en-US" dirty="0" smtClean="0">
                <a:solidFill>
                  <a:srgbClr val="000000"/>
                </a:solidFill>
              </a:rPr>
              <a:t>4: Have graph of cost/toxicity that is able to be changed dynamically by a single input/material (input to be changed can be selected from a pull down menu). As well as minimizing cost/toxicity of combination for user entered wavelength.</a:t>
            </a:r>
            <a:endParaRPr lang="en-US" dirty="0">
              <a:solidFill>
                <a:srgbClr val="000000"/>
              </a:solidFill>
            </a:endParaRPr>
          </a:p>
          <a:p>
            <a:pPr marL="403225" lvl="2" indent="-3175">
              <a:buFont typeface="Arial" panose="020B0604020202020204" pitchFamily="34" charset="0"/>
              <a:buChar char="•"/>
            </a:pPr>
            <a:r>
              <a:rPr lang="en-US" dirty="0" smtClean="0">
                <a:solidFill>
                  <a:srgbClr val="000000"/>
                </a:solidFill>
              </a:rPr>
              <a:t>This will allow the user to take unanticipated factors into account as well as let them adjust the model for non-standard applications.</a:t>
            </a:r>
            <a:endParaRPr lang="en-US" dirty="0">
              <a:solidFill>
                <a:srgbClr val="000000"/>
              </a:solidFill>
            </a:endParaRPr>
          </a:p>
        </p:txBody>
      </p:sp>
    </p:spTree>
    <p:extLst>
      <p:ext uri="{BB962C8B-B14F-4D97-AF65-F5344CB8AC3E}">
        <p14:creationId xmlns:p14="http://schemas.microsoft.com/office/powerpoint/2010/main" val="38748232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3000" y="5562600"/>
            <a:ext cx="3581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Should not spend more than 1-2 minutes talking on this slide</a:t>
            </a:r>
            <a:endParaRPr lang="en-US" dirty="0">
              <a:solidFill>
                <a:srgbClr val="C00000"/>
              </a:solidFill>
            </a:endParaRPr>
          </a:p>
        </p:txBody>
      </p:sp>
      <p:pic>
        <p:nvPicPr>
          <p:cNvPr id="8" name="Picture 7" descr="OverviewM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47" y="0"/>
            <a:ext cx="7920507" cy="6858000"/>
          </a:xfrm>
          <a:prstGeom prst="rect">
            <a:avLst/>
          </a:prstGeom>
        </p:spPr>
      </p:pic>
      <p:sp>
        <p:nvSpPr>
          <p:cNvPr id="9" name="TextBox 8"/>
          <p:cNvSpPr txBox="1"/>
          <p:nvPr/>
        </p:nvSpPr>
        <p:spPr>
          <a:xfrm>
            <a:off x="1981200" y="2362200"/>
            <a:ext cx="1828800" cy="369332"/>
          </a:xfrm>
          <a:prstGeom prst="rect">
            <a:avLst/>
          </a:prstGeom>
          <a:noFill/>
        </p:spPr>
        <p:txBody>
          <a:bodyPr wrap="square" rtlCol="0">
            <a:spAutoFit/>
          </a:bodyPr>
          <a:lstStyle/>
          <a:p>
            <a:r>
              <a:rPr lang="en-US" dirty="0" smtClean="0">
                <a:hlinkClick r:id="rId4" action="ppaction://hlinksldjump"/>
              </a:rPr>
              <a:t>‘First’ GUI:</a:t>
            </a:r>
            <a:endParaRPr lang="en-US" dirty="0"/>
          </a:p>
        </p:txBody>
      </p:sp>
      <p:sp>
        <p:nvSpPr>
          <p:cNvPr id="10" name="TextBox 9"/>
          <p:cNvSpPr txBox="1"/>
          <p:nvPr/>
        </p:nvSpPr>
        <p:spPr>
          <a:xfrm>
            <a:off x="6477000" y="2209800"/>
            <a:ext cx="1828800" cy="369332"/>
          </a:xfrm>
          <a:prstGeom prst="rect">
            <a:avLst/>
          </a:prstGeom>
          <a:noFill/>
        </p:spPr>
        <p:txBody>
          <a:bodyPr wrap="square" rtlCol="0">
            <a:spAutoFit/>
          </a:bodyPr>
          <a:lstStyle/>
          <a:p>
            <a:r>
              <a:rPr lang="en-US" dirty="0" smtClean="0">
                <a:hlinkClick r:id="rId5" action="ppaction://hlinksldjump"/>
              </a:rPr>
              <a:t>‘Second’ GUI:</a:t>
            </a:r>
            <a:endParaRPr lang="en-US" dirty="0"/>
          </a:p>
        </p:txBody>
      </p:sp>
      <p:sp>
        <p:nvSpPr>
          <p:cNvPr id="11" name="TextBox 10"/>
          <p:cNvSpPr txBox="1"/>
          <p:nvPr/>
        </p:nvSpPr>
        <p:spPr>
          <a:xfrm>
            <a:off x="1905000" y="3886200"/>
            <a:ext cx="1828800" cy="369332"/>
          </a:xfrm>
          <a:prstGeom prst="rect">
            <a:avLst/>
          </a:prstGeom>
          <a:noFill/>
        </p:spPr>
        <p:txBody>
          <a:bodyPr wrap="square" rtlCol="0">
            <a:spAutoFit/>
          </a:bodyPr>
          <a:lstStyle/>
          <a:p>
            <a:r>
              <a:rPr lang="en-US" dirty="0" smtClean="0">
                <a:hlinkClick r:id="rId6" action="ppaction://hlinksldjump"/>
              </a:rPr>
              <a:t>‘Third’ GUI:</a:t>
            </a:r>
            <a:endParaRPr lang="en-US" dirty="0"/>
          </a:p>
        </p:txBody>
      </p:sp>
      <p:sp>
        <p:nvSpPr>
          <p:cNvPr id="12" name="TextBox 11"/>
          <p:cNvSpPr txBox="1"/>
          <p:nvPr/>
        </p:nvSpPr>
        <p:spPr>
          <a:xfrm>
            <a:off x="6096000" y="3886200"/>
            <a:ext cx="1828800" cy="369332"/>
          </a:xfrm>
          <a:prstGeom prst="rect">
            <a:avLst/>
          </a:prstGeom>
          <a:noFill/>
        </p:spPr>
        <p:txBody>
          <a:bodyPr wrap="square" rtlCol="0">
            <a:spAutoFit/>
          </a:bodyPr>
          <a:lstStyle/>
          <a:p>
            <a:r>
              <a:rPr lang="en-US" dirty="0" smtClean="0">
                <a:hlinkClick r:id="rId7" action="ppaction://hlinksldjump"/>
              </a:rPr>
              <a:t>‘Fourth’ GUI:</a:t>
            </a:r>
            <a:endParaRPr lang="en-US" dirty="0"/>
          </a:p>
        </p:txBody>
      </p:sp>
      <p:pic>
        <p:nvPicPr>
          <p:cNvPr id="7" name="Picture 6" descr="Screen Shot 2015-03-24 at 9.08.18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791200"/>
            <a:ext cx="2171700" cy="1066800"/>
          </a:xfrm>
          <a:prstGeom prst="rect">
            <a:avLst/>
          </a:prstGeom>
        </p:spPr>
      </p:pic>
    </p:spTree>
    <p:extLst>
      <p:ext uri="{BB962C8B-B14F-4D97-AF65-F5344CB8AC3E}">
        <p14:creationId xmlns:p14="http://schemas.microsoft.com/office/powerpoint/2010/main" val="23612172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Screen Shot 2015-03-24 at 9.02.58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4033"/>
            <a:ext cx="9144000" cy="5789568"/>
          </a:xfrm>
          <a:prstGeom prst="rect">
            <a:avLst/>
          </a:prstGeom>
        </p:spPr>
      </p:pic>
    </p:spTree>
    <p:extLst>
      <p:ext uri="{BB962C8B-B14F-4D97-AF65-F5344CB8AC3E}">
        <p14:creationId xmlns:p14="http://schemas.microsoft.com/office/powerpoint/2010/main" val="10494818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spTree>
    <p:extLst>
      <p:ext uri="{BB962C8B-B14F-4D97-AF65-F5344CB8AC3E}">
        <p14:creationId xmlns:p14="http://schemas.microsoft.com/office/powerpoint/2010/main" val="10494818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4" name="Picture 3" descr="Screen Shot 2015-03-22 at 5.41.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0"/>
            <a:ext cx="8394700" cy="5638800"/>
          </a:xfrm>
          <a:prstGeom prst="rect">
            <a:avLst/>
          </a:prstGeom>
        </p:spPr>
      </p:pic>
    </p:spTree>
    <p:extLst>
      <p:ext uri="{BB962C8B-B14F-4D97-AF65-F5344CB8AC3E}">
        <p14:creationId xmlns:p14="http://schemas.microsoft.com/office/powerpoint/2010/main" val="10494818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GUI#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36" y="0"/>
            <a:ext cx="8175099" cy="68580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3268942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2"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0138614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4" name="Text Placeholder 3"/>
          <p:cNvSpPr>
            <a:spLocks noGrp="1"/>
          </p:cNvSpPr>
          <p:nvPr>
            <p:ph type="body" idx="12"/>
          </p:nvPr>
        </p:nvSpPr>
        <p:spPr/>
        <p:txBody>
          <a:bodyPr/>
          <a:lstStyle/>
          <a:p>
            <a:endParaRPr lang="en-US" dirty="0">
              <a:solidFill>
                <a:srgbClr val="FF0000"/>
              </a:solidFill>
            </a:endParaRPr>
          </a:p>
        </p:txBody>
      </p:sp>
      <p:pic>
        <p:nvPicPr>
          <p:cNvPr id="6" name="Picture 5" descr="Screen Shot 2015-03-24 at 9.05.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4" y="925428"/>
            <a:ext cx="9078799" cy="5018172"/>
          </a:xfrm>
          <a:prstGeom prst="rect">
            <a:avLst/>
          </a:prstGeom>
        </p:spPr>
      </p:pic>
    </p:spTree>
    <p:extLst>
      <p:ext uri="{BB962C8B-B14F-4D97-AF65-F5344CB8AC3E}">
        <p14:creationId xmlns:p14="http://schemas.microsoft.com/office/powerpoint/2010/main" val="34433144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Feedback</a:t>
            </a:r>
            <a:endParaRPr lang="en-US" dirty="0"/>
          </a:p>
        </p:txBody>
      </p:sp>
      <p:sp>
        <p:nvSpPr>
          <p:cNvPr id="4" name="TextBox 3"/>
          <p:cNvSpPr txBox="1"/>
          <p:nvPr/>
        </p:nvSpPr>
        <p:spPr>
          <a:xfrm>
            <a:off x="838200" y="2438400"/>
            <a:ext cx="7924800" cy="646331"/>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Please ask any questions you may have.</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42626386"/>
      </p:ext>
    </p:extLst>
  </p:cSld>
  <p:clrMapOvr>
    <a:masterClrMapping/>
  </p:clrMapOvr>
</p:sld>
</file>

<file path=ppt/theme/theme1.xml><?xml version="1.0" encoding="utf-8"?>
<a:theme xmlns:a="http://schemas.openxmlformats.org/drawingml/2006/main" name="Monica1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9138</TotalTime>
  <Words>960</Words>
  <Application>Microsoft Macintosh PowerPoint</Application>
  <PresentationFormat>On-screen Show (4:3)</PresentationFormat>
  <Paragraphs>78</Paragraphs>
  <Slides>9</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2" baseType="lpstr">
      <vt:lpstr>Monica131</vt:lpstr>
      <vt:lpstr>Office Theme</vt:lpstr>
      <vt:lpstr>Equation</vt:lpstr>
      <vt:lpstr>Preliminary Design Review</vt:lpstr>
      <vt:lpstr>Problem Scoping Concept Generation and Reduction</vt:lpstr>
      <vt:lpstr>PowerPoint Presentation</vt:lpstr>
      <vt:lpstr>PowerPoint Presentation</vt:lpstr>
      <vt:lpstr>PowerPoint Presentation</vt:lpstr>
      <vt:lpstr>PowerPoint Presentation</vt:lpstr>
      <vt:lpstr>PowerPoint Presentation</vt:lpstr>
      <vt:lpstr>Citations</vt:lpstr>
      <vt:lpstr>Questions &amp; Feedback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Design Review</dc:title>
  <dc:creator>hylton</dc:creator>
  <cp:lastModifiedBy>Broderick Schwartz</cp:lastModifiedBy>
  <cp:revision>30</cp:revision>
  <dcterms:created xsi:type="dcterms:W3CDTF">2015-03-05T15:00:19Z</dcterms:created>
  <dcterms:modified xsi:type="dcterms:W3CDTF">2015-03-24T13:08:33Z</dcterms:modified>
</cp:coreProperties>
</file>