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7"/>
  </p:notesMasterIdLst>
  <p:sldIdLst>
    <p:sldId id="264" r:id="rId3"/>
    <p:sldId id="267" r:id="rId4"/>
    <p:sldId id="266"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3651" autoAdjust="0"/>
  </p:normalViewPr>
  <p:slideViewPr>
    <p:cSldViewPr>
      <p:cViewPr varScale="1">
        <p:scale>
          <a:sx n="50" d="100"/>
          <a:sy n="50" d="100"/>
        </p:scale>
        <p:origin x="195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263020-7307-B440-BADE-A21D76034005}" type="datetimeFigureOut">
              <a:rPr lang="en-US" smtClean="0"/>
              <a:t>3/24/2015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49E353-9489-8E46-BF61-A0BD3FD2CE54}" type="slidenum">
              <a:rPr lang="en-US" smtClean="0"/>
              <a:t>‹#›</a:t>
            </a:fld>
            <a:endParaRPr lang="en-US"/>
          </a:p>
        </p:txBody>
      </p:sp>
    </p:spTree>
    <p:extLst>
      <p:ext uri="{BB962C8B-B14F-4D97-AF65-F5344CB8AC3E}">
        <p14:creationId xmlns:p14="http://schemas.microsoft.com/office/powerpoint/2010/main" val="129535507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Inputs</a:t>
            </a:r>
            <a:r>
              <a:rPr lang="en-US" baseline="0" dirty="0" smtClean="0"/>
              <a:t>: Materials’ size, cost and toxicity, and desired absorptivity.</a:t>
            </a:r>
          </a:p>
          <a:p>
            <a:r>
              <a:rPr lang="en-US" baseline="0" dirty="0" smtClean="0"/>
              <a:t>Outputs: Two plots, one of cost/efficiency graph, one of the relative efficiency of the individual materials in a bar graph.</a:t>
            </a:r>
          </a:p>
          <a:p>
            <a:r>
              <a:rPr lang="en-US" baseline="0" dirty="0" smtClean="0"/>
              <a:t>Other actions: The users can also select individual materials to graph.</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B: We plan to use this equation to calculate band gap energy. </a:t>
            </a:r>
            <a:r>
              <a:rPr lang="en-US" dirty="0" err="1" smtClean="0"/>
              <a:t>Eg</a:t>
            </a:r>
            <a:r>
              <a:rPr lang="en-US" dirty="0" smtClean="0"/>
              <a:t>(</a:t>
            </a:r>
            <a:r>
              <a:rPr lang="en-US" dirty="0" err="1" smtClean="0"/>
              <a:t>Qdot</a:t>
            </a:r>
            <a:r>
              <a:rPr lang="en-US" dirty="0" smtClean="0"/>
              <a:t>)</a:t>
            </a:r>
            <a:r>
              <a:rPr lang="en-US" baseline="0" dirty="0" smtClean="0"/>
              <a:t> = </a:t>
            </a:r>
            <a:r>
              <a:rPr lang="en-US" baseline="0" dirty="0" err="1" smtClean="0"/>
              <a:t>Eg</a:t>
            </a:r>
            <a:r>
              <a:rPr lang="en-US" baseline="0" dirty="0" smtClean="0"/>
              <a:t>(bulk) + (h^2/4mer^2) – (1.8e^2/4pi(epsilon)(epsilon0)r). </a:t>
            </a:r>
          </a:p>
          <a:p>
            <a:r>
              <a:rPr lang="en-US" dirty="0" smtClean="0"/>
              <a:t>We</a:t>
            </a:r>
            <a:r>
              <a:rPr lang="en-US" baseline="0" dirty="0" smtClean="0"/>
              <a:t> will also use basic efficiency mathematics to determine the efficiency. We will also use our mathematical model to minimize the cost and toxicity in the selection of the materials as it pertains to the simulation.</a:t>
            </a:r>
          </a:p>
          <a:p>
            <a:r>
              <a:rPr lang="en-US" baseline="0" dirty="0" smtClean="0"/>
              <a:t>C: Each input field will have a check to make sure that the user has input a valid quantity. Also that there is a selection made in each  mandatory field.</a:t>
            </a:r>
          </a:p>
          <a:p>
            <a:r>
              <a:rPr lang="en-US" baseline="0" dirty="0" smtClean="0"/>
              <a:t>D: There will be pop-up instructions for each field that does not have an informative string available.</a:t>
            </a:r>
          </a:p>
          <a:p>
            <a:r>
              <a:rPr lang="en-US" baseline="0" dirty="0" smtClean="0"/>
              <a:t>E: Rashid </a:t>
            </a:r>
            <a:r>
              <a:rPr lang="en-US" baseline="0" dirty="0" err="1" smtClean="0"/>
              <a:t>Sarwar</a:t>
            </a:r>
            <a:r>
              <a:rPr lang="en-US" baseline="0" dirty="0" smtClean="0"/>
              <a:t> will </a:t>
            </a:r>
            <a:r>
              <a:rPr lang="en-US" baseline="0" smtClean="0"/>
              <a:t>program this GUI.</a:t>
            </a:r>
            <a:endParaRPr lang="en-US" dirty="0"/>
          </a:p>
        </p:txBody>
      </p:sp>
      <p:sp>
        <p:nvSpPr>
          <p:cNvPr id="4" name="Slide Number Placeholder 3"/>
          <p:cNvSpPr>
            <a:spLocks noGrp="1"/>
          </p:cNvSpPr>
          <p:nvPr>
            <p:ph type="sldNum" sz="quarter" idx="10"/>
          </p:nvPr>
        </p:nvSpPr>
        <p:spPr/>
        <p:txBody>
          <a:bodyPr/>
          <a:lstStyle/>
          <a:p>
            <a:fld id="{3D49E353-9489-8E46-BF61-A0BD3FD2CE54}" type="slidenum">
              <a:rPr lang="en-US" smtClean="0"/>
              <a:t>1</a:t>
            </a:fld>
            <a:endParaRPr lang="en-US"/>
          </a:p>
        </p:txBody>
      </p:sp>
    </p:spTree>
    <p:extLst>
      <p:ext uri="{BB962C8B-B14F-4D97-AF65-F5344CB8AC3E}">
        <p14:creationId xmlns:p14="http://schemas.microsoft.com/office/powerpoint/2010/main" val="2398738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User will input which material</a:t>
            </a:r>
            <a:r>
              <a:rPr lang="en-US" baseline="0" dirty="0" smtClean="0"/>
              <a:t> (by number) are available for the purposes of the simulation. The user will also the target band gap energy. The user will use a slider to select the relative importance of cost/toxicity. The user will also select a “step size” indicating the increments used in the generation of the graph. A graph will be generated based on user selection of axis properties. These may include concentration of one of the materials, cost, or toxicity; a none option will also be provided for the z-axis. The user will be able to see how the given properties relate with regards to a particular configuration, e.g. how cost and toxicity vary with concentration of a particular element.</a:t>
            </a:r>
          </a:p>
          <a:p>
            <a:r>
              <a:rPr lang="en-US" baseline="0" dirty="0" smtClean="0"/>
              <a:t>B: The </a:t>
            </a:r>
            <a:r>
              <a:rPr lang="en-US" baseline="0" dirty="0" err="1" smtClean="0"/>
              <a:t>gui</a:t>
            </a:r>
            <a:r>
              <a:rPr lang="en-US" baseline="0" dirty="0" smtClean="0"/>
              <a:t> uses a similar mathematical model to the one in the modeling sets earlier in this course. It allows the variation (forcing a required usage in a desired quantity) of up to two materials in the optimization. It is being forced as such and then plots accordingly. </a:t>
            </a:r>
          </a:p>
          <a:p>
            <a:r>
              <a:rPr lang="en-US" baseline="0" dirty="0" smtClean="0"/>
              <a:t>C: the only error checking required is ensuring the materials list is appropriate.</a:t>
            </a:r>
          </a:p>
          <a:p>
            <a:r>
              <a:rPr lang="en-US" baseline="0" dirty="0" smtClean="0"/>
              <a:t>D; Help documentation is provided by the help button.</a:t>
            </a:r>
          </a:p>
          <a:p>
            <a:r>
              <a:rPr lang="en-US" baseline="0" dirty="0" smtClean="0"/>
              <a:t>E: Apoorva Kharche</a:t>
            </a:r>
          </a:p>
        </p:txBody>
      </p:sp>
      <p:sp>
        <p:nvSpPr>
          <p:cNvPr id="4" name="Slide Number Placeholder 3"/>
          <p:cNvSpPr>
            <a:spLocks noGrp="1"/>
          </p:cNvSpPr>
          <p:nvPr>
            <p:ph type="sldNum" sz="quarter" idx="10"/>
          </p:nvPr>
        </p:nvSpPr>
        <p:spPr/>
        <p:txBody>
          <a:bodyPr/>
          <a:lstStyle/>
          <a:p>
            <a:fld id="{3D49E353-9489-8E46-BF61-A0BD3FD2CE54}" type="slidenum">
              <a:rPr lang="en-US" smtClean="0"/>
              <a:t>2</a:t>
            </a:fld>
            <a:endParaRPr lang="en-US"/>
          </a:p>
        </p:txBody>
      </p:sp>
    </p:spTree>
    <p:extLst>
      <p:ext uri="{BB962C8B-B14F-4D97-AF65-F5344CB8AC3E}">
        <p14:creationId xmlns:p14="http://schemas.microsoft.com/office/powerpoint/2010/main" val="3978328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The user will enter </a:t>
            </a:r>
            <a:r>
              <a:rPr lang="en-US" sz="1200" u="none" kern="1200" baseline="0" dirty="0" smtClean="0">
                <a:solidFill>
                  <a:schemeClr val="tx1"/>
                </a:solidFill>
                <a:latin typeface="+mn-lt"/>
                <a:ea typeface="+mn-ea"/>
                <a:cs typeface="+mn-cs"/>
              </a:rPr>
              <a:t>materials’ size, cost, toxicity and goal band gap energy.</a:t>
            </a:r>
          </a:p>
          <a:p>
            <a:r>
              <a:rPr lang="en-US" dirty="0" smtClean="0"/>
              <a:t>The user will see two graphs one of the optimization curve and one</a:t>
            </a:r>
            <a:r>
              <a:rPr lang="en-US" baseline="0" dirty="0" smtClean="0"/>
              <a:t> of the material percentages used.</a:t>
            </a:r>
          </a:p>
          <a:p>
            <a:r>
              <a:rPr lang="en-US" baseline="0" dirty="0" smtClean="0"/>
              <a:t>The user can select material to graph on optimization curve and also print result. User can select attribute(s) to optimize.</a:t>
            </a:r>
          </a:p>
          <a:p>
            <a:r>
              <a:rPr lang="en-US" baseline="0" dirty="0" smtClean="0"/>
              <a:t>B: This GUI will use our Mathematical model to optimize the attributes selected, as well as use the following equation to calculate band gap energy:</a:t>
            </a:r>
          </a:p>
          <a:p>
            <a:r>
              <a:rPr lang="en-US" dirty="0" err="1" smtClean="0"/>
              <a:t>Eg</a:t>
            </a:r>
            <a:r>
              <a:rPr lang="en-US" dirty="0" smtClean="0"/>
              <a:t>(</a:t>
            </a:r>
            <a:r>
              <a:rPr lang="en-US" dirty="0" err="1" smtClean="0"/>
              <a:t>Qdot</a:t>
            </a:r>
            <a:r>
              <a:rPr lang="en-US" dirty="0" smtClean="0"/>
              <a:t>)</a:t>
            </a:r>
            <a:r>
              <a:rPr lang="en-US" baseline="0" dirty="0" smtClean="0"/>
              <a:t> = </a:t>
            </a:r>
            <a:r>
              <a:rPr lang="en-US" baseline="0" dirty="0" err="1" smtClean="0"/>
              <a:t>Eg</a:t>
            </a:r>
            <a:r>
              <a:rPr lang="en-US" baseline="0" dirty="0" smtClean="0"/>
              <a:t>(bulk) + (h^2/4mer^2) – (1.8e^2/4pi(epsilon)(epsilon0)r).</a:t>
            </a:r>
          </a:p>
          <a:p>
            <a:r>
              <a:rPr lang="en-US" baseline="0" dirty="0" smtClean="0"/>
              <a:t>C: The program will check to see that the inputs are within an appropriate range as well as if there are enough entries.</a:t>
            </a:r>
          </a:p>
          <a:p>
            <a:r>
              <a:rPr lang="en-US" baseline="0" dirty="0" smtClean="0"/>
              <a:t>D: Pop-up instructions will be written for each entry field expounding on what each portion does.</a:t>
            </a:r>
          </a:p>
          <a:p>
            <a:r>
              <a:rPr lang="en-US" baseline="0" dirty="0" smtClean="0"/>
              <a:t>E: </a:t>
            </a:r>
            <a:r>
              <a:rPr lang="en-US" baseline="0" dirty="0" err="1" smtClean="0"/>
              <a:t>Yash</a:t>
            </a:r>
            <a:r>
              <a:rPr lang="en-US" baseline="0" dirty="0" smtClean="0"/>
              <a:t> Shah will be responsible for coding this GUI.</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3D49E353-9489-8E46-BF61-A0BD3FD2CE54}" type="slidenum">
              <a:rPr lang="en-US" smtClean="0"/>
              <a:t>3</a:t>
            </a:fld>
            <a:endParaRPr lang="en-US"/>
          </a:p>
        </p:txBody>
      </p:sp>
    </p:spTree>
    <p:extLst>
      <p:ext uri="{BB962C8B-B14F-4D97-AF65-F5344CB8AC3E}">
        <p14:creationId xmlns:p14="http://schemas.microsoft.com/office/powerpoint/2010/main" val="761407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GUI will initially have the edit boxes open for first iteration of material inputs. The user will</a:t>
            </a:r>
            <a:r>
              <a:rPr lang="en-US" baseline="0" dirty="0" smtClean="0"/>
              <a:t> input the materials’ cost, toxicity and sizes. As well as the goal band bap energy.</a:t>
            </a:r>
          </a:p>
          <a:p>
            <a:r>
              <a:rPr lang="en-US" baseline="0" dirty="0" smtClean="0"/>
              <a:t>The user will see a graph of the selected options.</a:t>
            </a:r>
          </a:p>
          <a:p>
            <a:r>
              <a:rPr lang="en-US" baseline="0" dirty="0" smtClean="0"/>
              <a:t>The user can then change the attributes of any of the materials or the band gap energy as well as enter a goal wavelength of absorption.</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u="none" kern="1200" baseline="0" dirty="0" err="1" smtClean="0">
                <a:solidFill>
                  <a:schemeClr val="tx1"/>
                </a:solidFill>
                <a:latin typeface="+mn-lt"/>
                <a:ea typeface="+mn-ea"/>
                <a:cs typeface="+mn-cs"/>
              </a:rPr>
              <a:t>B:We</a:t>
            </a:r>
            <a:r>
              <a:rPr lang="en-US" sz="1200" u="none" kern="1200" baseline="0" dirty="0" smtClean="0">
                <a:solidFill>
                  <a:schemeClr val="tx1"/>
                </a:solidFill>
                <a:latin typeface="+mn-lt"/>
                <a:ea typeface="+mn-ea"/>
                <a:cs typeface="+mn-cs"/>
              </a:rPr>
              <a:t> will be using our mathematical model from the previous section to calculate various optimized attributes. We will also be using this equation to calculate the </a:t>
            </a:r>
            <a:r>
              <a:rPr lang="en-US" sz="1200" u="none" kern="1200" baseline="0" dirty="0" err="1" smtClean="0">
                <a:solidFill>
                  <a:schemeClr val="tx1"/>
                </a:solidFill>
                <a:latin typeface="+mn-lt"/>
                <a:ea typeface="+mn-ea"/>
                <a:cs typeface="+mn-cs"/>
              </a:rPr>
              <a:t>goald</a:t>
            </a:r>
            <a:r>
              <a:rPr lang="en-US" sz="1200" u="none" kern="1200" baseline="0" dirty="0" smtClean="0">
                <a:solidFill>
                  <a:schemeClr val="tx1"/>
                </a:solidFill>
                <a:latin typeface="+mn-lt"/>
                <a:ea typeface="+mn-ea"/>
                <a:cs typeface="+mn-cs"/>
              </a:rPr>
              <a:t> band gap energy: </a:t>
            </a:r>
            <a:r>
              <a:rPr lang="en-US" dirty="0" err="1" smtClean="0"/>
              <a:t>Eg</a:t>
            </a:r>
            <a:r>
              <a:rPr lang="en-US" dirty="0" smtClean="0"/>
              <a:t>(</a:t>
            </a:r>
            <a:r>
              <a:rPr lang="en-US" dirty="0" err="1" smtClean="0"/>
              <a:t>Qdot</a:t>
            </a:r>
            <a:r>
              <a:rPr lang="en-US" dirty="0" smtClean="0"/>
              <a:t>)</a:t>
            </a:r>
            <a:r>
              <a:rPr lang="en-US" baseline="0" dirty="0" smtClean="0"/>
              <a:t> = </a:t>
            </a:r>
            <a:r>
              <a:rPr lang="en-US" baseline="0" dirty="0" err="1" smtClean="0"/>
              <a:t>Eg</a:t>
            </a:r>
            <a:r>
              <a:rPr lang="en-US" baseline="0" dirty="0" smtClean="0"/>
              <a:t>(bulk) + (h^2/4mer^2) – (1.8e^2/4pi(epsilon)(epsilon0)r)</a:t>
            </a:r>
          </a:p>
          <a:p>
            <a:r>
              <a:rPr lang="en-US" sz="1200" u="none" kern="1200" baseline="0" dirty="0" smtClean="0">
                <a:solidFill>
                  <a:schemeClr val="tx1"/>
                </a:solidFill>
                <a:latin typeface="+mn-lt"/>
                <a:ea typeface="+mn-ea"/>
                <a:cs typeface="+mn-cs"/>
              </a:rPr>
              <a:t>C: Each input will be tested to see that it is within the allowed ranges for each value as well as to see if there are enough inputs to complete the calculations desired.</a:t>
            </a:r>
          </a:p>
          <a:p>
            <a:r>
              <a:rPr lang="en-US" sz="1200" u="none" kern="1200" baseline="0" dirty="0" smtClean="0">
                <a:solidFill>
                  <a:schemeClr val="tx1"/>
                </a:solidFill>
                <a:latin typeface="+mn-lt"/>
                <a:ea typeface="+mn-ea"/>
                <a:cs typeface="+mn-cs"/>
              </a:rPr>
              <a:t>D: The user will be supplied with pop-up descriptions for each entry field.</a:t>
            </a:r>
          </a:p>
          <a:p>
            <a:r>
              <a:rPr lang="en-US" sz="1200" u="none" kern="1200" baseline="0" dirty="0" smtClean="0">
                <a:solidFill>
                  <a:schemeClr val="tx1"/>
                </a:solidFill>
                <a:latin typeface="+mn-lt"/>
                <a:ea typeface="+mn-ea"/>
                <a:cs typeface="+mn-cs"/>
              </a:rPr>
              <a:t>E: Broderick Schwartz will be responsible for the programming of this GUI.</a:t>
            </a:r>
          </a:p>
        </p:txBody>
      </p:sp>
      <p:sp>
        <p:nvSpPr>
          <p:cNvPr id="4" name="Slide Number Placeholder 3"/>
          <p:cNvSpPr>
            <a:spLocks noGrp="1"/>
          </p:cNvSpPr>
          <p:nvPr>
            <p:ph type="sldNum" sz="quarter" idx="10"/>
          </p:nvPr>
        </p:nvSpPr>
        <p:spPr/>
        <p:txBody>
          <a:bodyPr/>
          <a:lstStyle/>
          <a:p>
            <a:fld id="{3D49E353-9489-8E46-BF61-A0BD3FD2CE54}" type="slidenum">
              <a:rPr lang="en-US" smtClean="0"/>
              <a:t>4</a:t>
            </a:fld>
            <a:endParaRPr lang="en-US"/>
          </a:p>
        </p:txBody>
      </p:sp>
    </p:spTree>
    <p:extLst>
      <p:ext uri="{BB962C8B-B14F-4D97-AF65-F5344CB8AC3E}">
        <p14:creationId xmlns:p14="http://schemas.microsoft.com/office/powerpoint/2010/main" val="5087902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4" name="Rectangle 13"/>
          <p:cNvSpPr/>
          <p:nvPr/>
        </p:nvSpPr>
        <p:spPr>
          <a:xfrm>
            <a:off x="0" y="0"/>
            <a:ext cx="9144000" cy="100350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sz="1800">
              <a:solidFill>
                <a:prstClr val="white"/>
              </a:solidFill>
              <a:latin typeface="Calibri"/>
            </a:endParaRPr>
          </a:p>
        </p:txBody>
      </p:sp>
      <p:pic>
        <p:nvPicPr>
          <p:cNvPr id="21" name="Picture 20" descr="Lines_blk.pdf"/>
          <p:cNvPicPr>
            <a:picLocks noChangeAspect="1"/>
          </p:cNvPicPr>
          <p:nvPr/>
        </p:nvPicPr>
        <p:blipFill rotWithShape="1">
          <a:blip r:embed="rId2">
            <a:extLst>
              <a:ext uri="{28A0092B-C50C-407E-A947-70E740481C1C}">
                <a14:useLocalDpi xmlns:a14="http://schemas.microsoft.com/office/drawing/2010/main" val="0"/>
              </a:ext>
            </a:extLst>
          </a:blip>
          <a:srcRect l="9555" t="6477" b="30121"/>
          <a:stretch/>
        </p:blipFill>
        <p:spPr>
          <a:xfrm>
            <a:off x="873676" y="580571"/>
            <a:ext cx="8270323" cy="1761988"/>
          </a:xfrm>
          <a:prstGeom prst="rect">
            <a:avLst/>
          </a:prstGeom>
        </p:spPr>
      </p:pic>
      <p:grpSp>
        <p:nvGrpSpPr>
          <p:cNvPr id="23" name="Group 22"/>
          <p:cNvGrpSpPr/>
          <p:nvPr/>
        </p:nvGrpSpPr>
        <p:grpSpPr>
          <a:xfrm>
            <a:off x="6" y="580571"/>
            <a:ext cx="774095" cy="1749893"/>
            <a:chOff x="387046" y="580571"/>
            <a:chExt cx="774095" cy="1749893"/>
          </a:xfrm>
        </p:grpSpPr>
        <p:sp>
          <p:nvSpPr>
            <p:cNvPr id="24" name="Rectangle 23"/>
            <p:cNvSpPr/>
            <p:nvPr/>
          </p:nvSpPr>
          <p:spPr>
            <a:xfrm>
              <a:off x="387046" y="580571"/>
              <a:ext cx="774095" cy="1749892"/>
            </a:xfrm>
            <a:prstGeom prst="rect">
              <a:avLst/>
            </a:prstGeom>
            <a:solidFill>
              <a:srgbClr val="A3792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sz="1800" dirty="0">
                <a:solidFill>
                  <a:prstClr val="white"/>
                </a:solidFill>
                <a:latin typeface="Calibri"/>
              </a:endParaRPr>
            </a:p>
          </p:txBody>
        </p:sp>
        <p:pic>
          <p:nvPicPr>
            <p:cNvPr id="25" name="Picture 24" descr="Lines_7404.pdf"/>
            <p:cNvPicPr>
              <a:picLocks noChangeAspect="1"/>
            </p:cNvPicPr>
            <p:nvPr/>
          </p:nvPicPr>
          <p:blipFill rotWithShape="1">
            <a:blip r:embed="rId3">
              <a:extLst>
                <a:ext uri="{28A0092B-C50C-407E-A947-70E740481C1C}">
                  <a14:useLocalDpi xmlns:a14="http://schemas.microsoft.com/office/drawing/2010/main" val="0"/>
                </a:ext>
              </a:extLst>
            </a:blip>
            <a:srcRect r="85206" b="65988"/>
            <a:stretch/>
          </p:blipFill>
          <p:spPr>
            <a:xfrm>
              <a:off x="387046" y="580572"/>
              <a:ext cx="774095" cy="1749892"/>
            </a:xfrm>
            <a:prstGeom prst="rect">
              <a:avLst/>
            </a:prstGeom>
          </p:spPr>
        </p:pic>
      </p:grpSp>
      <p:sp>
        <p:nvSpPr>
          <p:cNvPr id="15" name="Title 14"/>
          <p:cNvSpPr>
            <a:spLocks noGrp="1"/>
          </p:cNvSpPr>
          <p:nvPr>
            <p:ph type="title" hasCustomPrompt="1"/>
          </p:nvPr>
        </p:nvSpPr>
        <p:spPr>
          <a:xfrm>
            <a:off x="773449" y="170155"/>
            <a:ext cx="8086640" cy="2263113"/>
          </a:xfrm>
        </p:spPr>
        <p:txBody>
          <a:bodyPr anchor="t">
            <a:noAutofit/>
          </a:bodyPr>
          <a:lstStyle>
            <a:lvl1pPr>
              <a:lnSpc>
                <a:spcPts val="9100"/>
              </a:lnSpc>
              <a:defRPr sz="6400" cap="all">
                <a:solidFill>
                  <a:schemeClr val="tx1"/>
                </a:solidFill>
              </a:defRPr>
            </a:lvl1pPr>
          </a:lstStyle>
          <a:p>
            <a:r>
              <a:rPr lang="en-US" dirty="0" smtClean="0"/>
              <a:t>CLICK TO EDIT MASTER TITLE STYLE</a:t>
            </a:r>
            <a:endParaRPr lang="en-US" dirty="0"/>
          </a:p>
        </p:txBody>
      </p:sp>
      <p:sp>
        <p:nvSpPr>
          <p:cNvPr id="20" name="Text Placeholder 19"/>
          <p:cNvSpPr>
            <a:spLocks noGrp="1"/>
          </p:cNvSpPr>
          <p:nvPr>
            <p:ph type="body" sz="quarter" idx="14"/>
          </p:nvPr>
        </p:nvSpPr>
        <p:spPr>
          <a:xfrm>
            <a:off x="782982" y="5008928"/>
            <a:ext cx="5960717" cy="311740"/>
          </a:xfrm>
        </p:spPr>
        <p:txBody>
          <a:bodyPr>
            <a:normAutofit/>
          </a:bodyPr>
          <a:lstStyle>
            <a:lvl1pPr>
              <a:defRPr sz="1400" b="1">
                <a:solidFill>
                  <a:schemeClr val="bg1">
                    <a:lumMod val="50000"/>
                  </a:schemeClr>
                </a:solidFill>
              </a:defRPr>
            </a:lvl1pPr>
          </a:lstStyle>
          <a:p>
            <a:pPr lvl="0"/>
            <a:r>
              <a:rPr lang="en-US" smtClean="0"/>
              <a:t>Click to edit Master text styles</a:t>
            </a:r>
          </a:p>
        </p:txBody>
      </p:sp>
      <p:sp>
        <p:nvSpPr>
          <p:cNvPr id="22" name="Text Placeholder 21"/>
          <p:cNvSpPr>
            <a:spLocks noGrp="1"/>
          </p:cNvSpPr>
          <p:nvPr>
            <p:ph type="body" sz="quarter" idx="15"/>
          </p:nvPr>
        </p:nvSpPr>
        <p:spPr>
          <a:xfrm>
            <a:off x="782982" y="5287650"/>
            <a:ext cx="5960718" cy="501116"/>
          </a:xfrm>
        </p:spPr>
        <p:txBody>
          <a:bodyPr anchor="t">
            <a:noAutofit/>
          </a:bodyPr>
          <a:lstStyle>
            <a:lvl1pPr>
              <a:lnSpc>
                <a:spcPct val="90000"/>
              </a:lnSpc>
              <a:defRPr sz="1100">
                <a:solidFill>
                  <a:schemeClr val="bg1">
                    <a:lumMod val="50000"/>
                  </a:schemeClr>
                </a:solidFill>
              </a:defRPr>
            </a:lvl1pPr>
          </a:lstStyle>
          <a:p>
            <a:pPr lvl="0"/>
            <a:r>
              <a:rPr lang="en-US" smtClean="0"/>
              <a:t>Click to edit Master text styles</a:t>
            </a:r>
          </a:p>
        </p:txBody>
      </p:sp>
      <p:sp>
        <p:nvSpPr>
          <p:cNvPr id="16" name="Rectangle 15"/>
          <p:cNvSpPr/>
          <p:nvPr/>
        </p:nvSpPr>
        <p:spPr>
          <a:xfrm>
            <a:off x="0" y="6777546"/>
            <a:ext cx="9144000" cy="92906"/>
          </a:xfrm>
          <a:prstGeom prst="rect">
            <a:avLst/>
          </a:prstGeom>
          <a:solidFill>
            <a:srgbClr val="E3AE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sz="1800" dirty="0">
              <a:solidFill>
                <a:prstClr val="white"/>
              </a:solidFill>
              <a:latin typeface="Calibri"/>
            </a:endParaRPr>
          </a:p>
        </p:txBody>
      </p:sp>
      <p:pic>
        <p:nvPicPr>
          <p:cNvPr id="17" name="Picture 16" descr="PU_sigtab.eps"/>
          <p:cNvPicPr>
            <a:picLocks noChangeAspect="1"/>
          </p:cNvPicPr>
          <p:nvPr/>
        </p:nvPicPr>
        <p:blipFill rotWithShape="1">
          <a:blip r:embed="rId4" cstate="print">
            <a:extLst>
              <a:ext uri="{28A0092B-C50C-407E-A947-70E740481C1C}">
                <a14:useLocalDpi xmlns:a14="http://schemas.microsoft.com/office/drawing/2010/main" val="0"/>
              </a:ext>
            </a:extLst>
          </a:blip>
          <a:srcRect t="24160" b="21359"/>
          <a:stretch/>
        </p:blipFill>
        <p:spPr>
          <a:xfrm>
            <a:off x="6935432" y="5962586"/>
            <a:ext cx="1942418" cy="634941"/>
          </a:xfrm>
          <a:prstGeom prst="rect">
            <a:avLst/>
          </a:prstGeom>
        </p:spPr>
      </p:pic>
      <p:sp>
        <p:nvSpPr>
          <p:cNvPr id="19" name="Rectangle 18"/>
          <p:cNvSpPr/>
          <p:nvPr/>
        </p:nvSpPr>
        <p:spPr>
          <a:xfrm>
            <a:off x="204260" y="5883552"/>
            <a:ext cx="1740657" cy="8702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sz="1800">
              <a:solidFill>
                <a:prstClr val="white"/>
              </a:solidFill>
              <a:latin typeface="Calibri"/>
            </a:endParaRPr>
          </a:p>
        </p:txBody>
      </p:sp>
      <p:sp>
        <p:nvSpPr>
          <p:cNvPr id="30" name="Date Placeholder 6"/>
          <p:cNvSpPr>
            <a:spLocks noGrp="1"/>
          </p:cNvSpPr>
          <p:nvPr>
            <p:ph type="dt" sz="half" idx="10"/>
          </p:nvPr>
        </p:nvSpPr>
        <p:spPr>
          <a:xfrm>
            <a:off x="6935432" y="4908550"/>
            <a:ext cx="1941868" cy="365125"/>
          </a:xfrm>
          <a:prstGeom prst="rect">
            <a:avLst/>
          </a:prstGeom>
        </p:spPr>
        <p:txBody>
          <a:bodyPr/>
          <a:lstStyle>
            <a:lvl1pPr algn="ctr">
              <a:defRPr/>
            </a:lvl1pPr>
          </a:lstStyle>
          <a:p>
            <a:fld id="{D5688612-FEC6-47BA-91DF-33F44ABAEDA3}" type="datetimeFigureOut">
              <a:rPr lang="en-US" smtClean="0"/>
              <a:t>3/24/2015</a:t>
            </a:fld>
            <a:endParaRPr lang="en-US"/>
          </a:p>
        </p:txBody>
      </p:sp>
      <p:sp>
        <p:nvSpPr>
          <p:cNvPr id="31" name="Text Placeholder 3"/>
          <p:cNvSpPr>
            <a:spLocks noGrp="1"/>
          </p:cNvSpPr>
          <p:nvPr>
            <p:ph type="body" sz="quarter" idx="16" hasCustomPrompt="1"/>
          </p:nvPr>
        </p:nvSpPr>
        <p:spPr>
          <a:xfrm>
            <a:off x="773113" y="2330450"/>
            <a:ext cx="8086725" cy="2411760"/>
          </a:xfrm>
        </p:spPr>
        <p:txBody>
          <a:bodyPr>
            <a:noAutofit/>
          </a:bodyPr>
          <a:lstStyle>
            <a:lvl1pPr>
              <a:lnSpc>
                <a:spcPts val="5000"/>
              </a:lnSpc>
              <a:spcBef>
                <a:spcPts val="0"/>
              </a:spcBef>
              <a:defRPr sz="5000" cap="all">
                <a:solidFill>
                  <a:srgbClr val="A3792C"/>
                </a:solidFill>
                <a:latin typeface="Impact"/>
              </a:defRPr>
            </a:lvl1pPr>
            <a:lvl2pPr marL="0" indent="0">
              <a:lnSpc>
                <a:spcPts val="8900"/>
              </a:lnSpc>
              <a:spcBef>
                <a:spcPts val="0"/>
              </a:spcBef>
              <a:buFontTx/>
              <a:buNone/>
              <a:defRPr sz="9800" cap="all" baseline="0">
                <a:solidFill>
                  <a:srgbClr val="A3792C"/>
                </a:solidFill>
                <a:latin typeface="Impact"/>
              </a:defRPr>
            </a:lvl2pPr>
            <a:lvl3pPr marL="0" indent="0">
              <a:lnSpc>
                <a:spcPts val="4000"/>
              </a:lnSpc>
              <a:spcBef>
                <a:spcPts val="0"/>
              </a:spcBef>
              <a:buFontTx/>
              <a:buNone/>
              <a:defRPr sz="4000" cap="all" baseline="0">
                <a:solidFill>
                  <a:schemeClr val="bg1">
                    <a:lumMod val="65000"/>
                  </a:schemeClr>
                </a:solidFill>
                <a:latin typeface="Impact"/>
              </a:defRPr>
            </a:lvl3pPr>
          </a:lstStyle>
          <a:p>
            <a:pPr lvl="0"/>
            <a:r>
              <a:rPr lang="en-US" dirty="0" smtClean="0"/>
              <a:t>First Level</a:t>
            </a:r>
          </a:p>
          <a:p>
            <a:pPr lvl="1"/>
            <a:r>
              <a:rPr lang="en-US" dirty="0" smtClean="0"/>
              <a:t>Second level</a:t>
            </a:r>
          </a:p>
          <a:p>
            <a:pPr lvl="2"/>
            <a:r>
              <a:rPr lang="en-US" dirty="0" smtClean="0"/>
              <a:t>Third Level</a:t>
            </a:r>
          </a:p>
        </p:txBody>
      </p:sp>
      <p:sp>
        <p:nvSpPr>
          <p:cNvPr id="2" name="TextBox 1"/>
          <p:cNvSpPr txBox="1"/>
          <p:nvPr/>
        </p:nvSpPr>
        <p:spPr>
          <a:xfrm>
            <a:off x="6935432" y="6597527"/>
            <a:ext cx="1942418" cy="276999"/>
          </a:xfrm>
          <a:prstGeom prst="rect">
            <a:avLst/>
          </a:prstGeom>
          <a:solidFill>
            <a:schemeClr val="tx1"/>
          </a:solidFill>
        </p:spPr>
        <p:txBody>
          <a:bodyPr wrap="square" rtlCol="0">
            <a:spAutoFit/>
          </a:bodyPr>
          <a:lstStyle/>
          <a:p>
            <a:pPr algn="ctr" defTabSz="457200" eaLnBrk="1" fontAlgn="auto" hangingPunct="1">
              <a:spcBef>
                <a:spcPts val="0"/>
              </a:spcBef>
              <a:spcAft>
                <a:spcPts val="0"/>
              </a:spcAft>
            </a:pPr>
            <a:r>
              <a:rPr lang="en-US" sz="1200" b="1" dirty="0" smtClean="0">
                <a:solidFill>
                  <a:prstClr val="white"/>
                </a:solidFill>
                <a:latin typeface="Arial Narrow"/>
                <a:ea typeface="+mn-ea"/>
                <a:cs typeface="Arial Narrow"/>
              </a:rPr>
              <a:t>FIRST-YEAR ENGINEERING</a:t>
            </a:r>
            <a:endParaRPr lang="en-US" sz="1200" b="1" dirty="0">
              <a:solidFill>
                <a:prstClr val="white"/>
              </a:solidFill>
              <a:latin typeface="Arial Narrow"/>
              <a:ea typeface="+mn-ea"/>
              <a:cs typeface="Arial Narrow"/>
            </a:endParaRPr>
          </a:p>
        </p:txBody>
      </p:sp>
    </p:spTree>
    <p:extLst>
      <p:ext uri="{BB962C8B-B14F-4D97-AF65-F5344CB8AC3E}">
        <p14:creationId xmlns:p14="http://schemas.microsoft.com/office/powerpoint/2010/main" val="20617447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457200" y="6172201"/>
            <a:ext cx="3429000" cy="304800"/>
          </a:xfrm>
          <a:prstGeom prst="rect">
            <a:avLst/>
          </a:prstGeom>
        </p:spPr>
        <p:txBody>
          <a:bodyPr/>
          <a:lstStyle/>
          <a:p>
            <a:fld id="{D5688612-FEC6-47BA-91DF-33F44ABAEDA3}" type="datetimeFigureOut">
              <a:rPr lang="en-US" smtClean="0"/>
              <a:t>3/24/2015</a:t>
            </a:fld>
            <a:endParaRPr lang="en-US"/>
          </a:p>
        </p:txBody>
      </p:sp>
      <p:sp>
        <p:nvSpPr>
          <p:cNvPr id="6" name="Footer Placeholder 5"/>
          <p:cNvSpPr>
            <a:spLocks noGrp="1"/>
          </p:cNvSpPr>
          <p:nvPr>
            <p:ph type="ftr" sz="quarter" idx="11"/>
          </p:nvPr>
        </p:nvSpPr>
        <p:spPr>
          <a:xfrm>
            <a:off x="457200" y="6492875"/>
            <a:ext cx="3429000" cy="28384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80626DF2-8B57-43FD-A385-FE528CD4263A}" type="slidenum">
              <a:rPr lang="en-US" smtClean="0"/>
              <a:t>‹#›</a:t>
            </a:fld>
            <a:endParaRPr lang="en-US"/>
          </a:p>
        </p:txBody>
      </p:sp>
    </p:spTree>
    <p:extLst>
      <p:ext uri="{BB962C8B-B14F-4D97-AF65-F5344CB8AC3E}">
        <p14:creationId xmlns:p14="http://schemas.microsoft.com/office/powerpoint/2010/main" val="650768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D91CF6C-4A99-47F9-835F-1B74452D2D0E}" type="datetimeFigureOut">
              <a:rPr lang="en-US" smtClean="0"/>
              <a:t>3/24/2015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626DF2-8B57-43FD-A385-FE528CD4263A}" type="slidenum">
              <a:rPr lang="en-US" smtClean="0"/>
              <a:t>‹#›</a:t>
            </a:fld>
            <a:endParaRPr lang="en-US"/>
          </a:p>
        </p:txBody>
      </p:sp>
    </p:spTree>
    <p:extLst>
      <p:ext uri="{BB962C8B-B14F-4D97-AF65-F5344CB8AC3E}">
        <p14:creationId xmlns:p14="http://schemas.microsoft.com/office/powerpoint/2010/main" val="17094703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688612-FEC6-47BA-91DF-33F44ABAEDA3}" type="datetimeFigureOut">
              <a:rPr lang="en-US" smtClean="0"/>
              <a:t>3/24/2015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626DF2-8B57-43FD-A385-FE528CD4263A}" type="slidenum">
              <a:rPr lang="en-US" smtClean="0"/>
              <a:t>‹#›</a:t>
            </a:fld>
            <a:endParaRPr lang="en-US"/>
          </a:p>
        </p:txBody>
      </p:sp>
    </p:spTree>
    <p:extLst>
      <p:ext uri="{BB962C8B-B14F-4D97-AF65-F5344CB8AC3E}">
        <p14:creationId xmlns:p14="http://schemas.microsoft.com/office/powerpoint/2010/main" val="9305856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91CF6C-4A99-47F9-835F-1B74452D2D0E}" type="datetimeFigureOut">
              <a:rPr lang="en-US" smtClean="0"/>
              <a:t>3/24/2015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626DF2-8B57-43FD-A385-FE528CD4263A}" type="slidenum">
              <a:rPr lang="en-US" smtClean="0"/>
              <a:t>‹#›</a:t>
            </a:fld>
            <a:endParaRPr lang="en-US"/>
          </a:p>
        </p:txBody>
      </p:sp>
    </p:spTree>
    <p:extLst>
      <p:ext uri="{BB962C8B-B14F-4D97-AF65-F5344CB8AC3E}">
        <p14:creationId xmlns:p14="http://schemas.microsoft.com/office/powerpoint/2010/main" val="21674415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D91CF6C-4A99-47F9-835F-1B74452D2D0E}" type="datetimeFigureOut">
              <a:rPr lang="en-US" smtClean="0"/>
              <a:t>3/24/2015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626DF2-8B57-43FD-A385-FE528CD4263A}" type="slidenum">
              <a:rPr lang="en-US" smtClean="0"/>
              <a:t>‹#›</a:t>
            </a:fld>
            <a:endParaRPr lang="en-US"/>
          </a:p>
        </p:txBody>
      </p:sp>
    </p:spTree>
    <p:extLst>
      <p:ext uri="{BB962C8B-B14F-4D97-AF65-F5344CB8AC3E}">
        <p14:creationId xmlns:p14="http://schemas.microsoft.com/office/powerpoint/2010/main" val="36356602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D91CF6C-4A99-47F9-835F-1B74452D2D0E}" type="datetimeFigureOut">
              <a:rPr lang="en-US" smtClean="0"/>
              <a:t>3/24/2015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626DF2-8B57-43FD-A385-FE528CD4263A}" type="slidenum">
              <a:rPr lang="en-US" smtClean="0"/>
              <a:t>‹#›</a:t>
            </a:fld>
            <a:endParaRPr lang="en-US"/>
          </a:p>
        </p:txBody>
      </p:sp>
    </p:spTree>
    <p:extLst>
      <p:ext uri="{BB962C8B-B14F-4D97-AF65-F5344CB8AC3E}">
        <p14:creationId xmlns:p14="http://schemas.microsoft.com/office/powerpoint/2010/main" val="9109613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688612-FEC6-47BA-91DF-33F44ABAEDA3}" type="datetimeFigureOut">
              <a:rPr lang="en-US" smtClean="0"/>
              <a:t>3/24/2015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626DF2-8B57-43FD-A385-FE528CD4263A}" type="slidenum">
              <a:rPr lang="en-US" smtClean="0"/>
              <a:t>‹#›</a:t>
            </a:fld>
            <a:endParaRPr lang="en-US"/>
          </a:p>
        </p:txBody>
      </p:sp>
    </p:spTree>
    <p:extLst>
      <p:ext uri="{BB962C8B-B14F-4D97-AF65-F5344CB8AC3E}">
        <p14:creationId xmlns:p14="http://schemas.microsoft.com/office/powerpoint/2010/main" val="11094668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91CF6C-4A99-47F9-835F-1B74452D2D0E}" type="datetimeFigureOut">
              <a:rPr lang="en-US" smtClean="0"/>
              <a:t>3/24/2015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626DF2-8B57-43FD-A385-FE528CD4263A}" type="slidenum">
              <a:rPr lang="en-US" smtClean="0"/>
              <a:t>‹#›</a:t>
            </a:fld>
            <a:endParaRPr lang="en-US"/>
          </a:p>
        </p:txBody>
      </p:sp>
    </p:spTree>
    <p:extLst>
      <p:ext uri="{BB962C8B-B14F-4D97-AF65-F5344CB8AC3E}">
        <p14:creationId xmlns:p14="http://schemas.microsoft.com/office/powerpoint/2010/main" val="38830819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91CF6C-4A99-47F9-835F-1B74452D2D0E}" type="datetimeFigureOut">
              <a:rPr lang="en-US" smtClean="0"/>
              <a:t>3/24/2015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626DF2-8B57-43FD-A385-FE528CD4263A}" type="slidenum">
              <a:rPr lang="en-US" smtClean="0"/>
              <a:t>‹#›</a:t>
            </a:fld>
            <a:endParaRPr lang="en-US"/>
          </a:p>
        </p:txBody>
      </p:sp>
    </p:spTree>
    <p:extLst>
      <p:ext uri="{BB962C8B-B14F-4D97-AF65-F5344CB8AC3E}">
        <p14:creationId xmlns:p14="http://schemas.microsoft.com/office/powerpoint/2010/main" val="16087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91CF6C-4A99-47F9-835F-1B74452D2D0E}" type="datetimeFigureOut">
              <a:rPr lang="en-US" smtClean="0"/>
              <a:t>3/24/2015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626DF2-8B57-43FD-A385-FE528CD4263A}" type="slidenum">
              <a:rPr lang="en-US" smtClean="0"/>
              <a:t>‹#›</a:t>
            </a:fld>
            <a:endParaRPr lang="en-US"/>
          </a:p>
        </p:txBody>
      </p:sp>
    </p:spTree>
    <p:extLst>
      <p:ext uri="{BB962C8B-B14F-4D97-AF65-F5344CB8AC3E}">
        <p14:creationId xmlns:p14="http://schemas.microsoft.com/office/powerpoint/2010/main" val="2879344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3" name="Content Placeholder 22"/>
          <p:cNvSpPr>
            <a:spLocks noGrp="1"/>
          </p:cNvSpPr>
          <p:nvPr>
            <p:ph sz="quarter" idx="14" hasCustomPrompt="1"/>
          </p:nvPr>
        </p:nvSpPr>
        <p:spPr>
          <a:xfrm>
            <a:off x="802968" y="2697208"/>
            <a:ext cx="8074882" cy="1397000"/>
          </a:xfrm>
        </p:spPr>
        <p:txBody>
          <a:bodyPr anchor="t">
            <a:normAutofit/>
          </a:bodyPr>
          <a:lstStyle>
            <a:lvl1pPr algn="l">
              <a:defRPr sz="3400" cap="all">
                <a:solidFill>
                  <a:srgbClr val="A3792C"/>
                </a:solidFill>
                <a:latin typeface="Impact"/>
                <a:cs typeface="Impact"/>
              </a:defRPr>
            </a:lvl1pPr>
            <a:lvl2pPr algn="l">
              <a:defRPr>
                <a:latin typeface="Impact"/>
                <a:cs typeface="Impact"/>
              </a:defRPr>
            </a:lvl2pPr>
            <a:lvl3pPr algn="l">
              <a:defRPr>
                <a:latin typeface="Impact"/>
                <a:cs typeface="Impact"/>
              </a:defRPr>
            </a:lvl3pPr>
            <a:lvl4pPr algn="l">
              <a:defRPr>
                <a:latin typeface="Impact"/>
                <a:cs typeface="Impact"/>
              </a:defRPr>
            </a:lvl4pPr>
            <a:lvl5pPr algn="l">
              <a:defRPr>
                <a:latin typeface="Impact"/>
                <a:cs typeface="Impact"/>
              </a:defRPr>
            </a:lvl5pPr>
          </a:lstStyle>
          <a:p>
            <a:pPr lvl="0"/>
            <a:r>
              <a:rPr lang="en-US" dirty="0" smtClean="0"/>
              <a:t>Second Line</a:t>
            </a:r>
          </a:p>
          <a:p>
            <a:pPr lvl="0"/>
            <a:r>
              <a:rPr lang="en-US" dirty="0" smtClean="0"/>
              <a:t>Third Line</a:t>
            </a:r>
            <a:endParaRPr lang="en-US" dirty="0"/>
          </a:p>
        </p:txBody>
      </p:sp>
      <p:sp>
        <p:nvSpPr>
          <p:cNvPr id="12" name="Rectangle 11"/>
          <p:cNvSpPr/>
          <p:nvPr/>
        </p:nvSpPr>
        <p:spPr>
          <a:xfrm>
            <a:off x="0" y="6777546"/>
            <a:ext cx="9144000" cy="92906"/>
          </a:xfrm>
          <a:prstGeom prst="rect">
            <a:avLst/>
          </a:prstGeom>
          <a:solidFill>
            <a:srgbClr val="E3AE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sz="1800" dirty="0">
              <a:solidFill>
                <a:prstClr val="white"/>
              </a:solidFill>
              <a:latin typeface="Calibri"/>
            </a:endParaRPr>
          </a:p>
        </p:txBody>
      </p:sp>
      <p:grpSp>
        <p:nvGrpSpPr>
          <p:cNvPr id="14" name="Group 13"/>
          <p:cNvGrpSpPr/>
          <p:nvPr/>
        </p:nvGrpSpPr>
        <p:grpSpPr>
          <a:xfrm>
            <a:off x="884258" y="944880"/>
            <a:ext cx="8259742" cy="1776549"/>
            <a:chOff x="884258" y="1833153"/>
            <a:chExt cx="8259742" cy="1776549"/>
          </a:xfrm>
        </p:grpSpPr>
        <p:sp>
          <p:nvSpPr>
            <p:cNvPr id="15" name="Rectangle 14"/>
            <p:cNvSpPr/>
            <p:nvPr userDrawn="1"/>
          </p:nvSpPr>
          <p:spPr>
            <a:xfrm>
              <a:off x="884258" y="1833153"/>
              <a:ext cx="8259742" cy="1776549"/>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sz="1800" dirty="0">
                <a:solidFill>
                  <a:prstClr val="white"/>
                </a:solidFill>
                <a:latin typeface="Calibri"/>
              </a:endParaRPr>
            </a:p>
          </p:txBody>
        </p:sp>
        <p:pic>
          <p:nvPicPr>
            <p:cNvPr id="16" name="Picture 15" descr="Lines_7404.pdf"/>
            <p:cNvPicPr>
              <a:picLocks noChangeAspect="1"/>
            </p:cNvPicPr>
            <p:nvPr userDrawn="1"/>
          </p:nvPicPr>
          <p:blipFill rotWithShape="1">
            <a:blip r:embed="rId2">
              <a:extLst>
                <a:ext uri="{28A0092B-C50C-407E-A947-70E740481C1C}">
                  <a14:useLocalDpi xmlns:a14="http://schemas.microsoft.com/office/drawing/2010/main" val="0"/>
                </a:ext>
              </a:extLst>
            </a:blip>
            <a:srcRect l="26533" t="55006" r="23347"/>
            <a:stretch/>
          </p:blipFill>
          <p:spPr>
            <a:xfrm>
              <a:off x="884258" y="1833153"/>
              <a:ext cx="8259742" cy="1776549"/>
            </a:xfrm>
            <a:prstGeom prst="rect">
              <a:avLst/>
            </a:prstGeom>
          </p:spPr>
        </p:pic>
      </p:grpSp>
      <p:pic>
        <p:nvPicPr>
          <p:cNvPr id="17" name="Picture 16" descr="Lines_blk.pdf"/>
          <p:cNvPicPr>
            <a:picLocks noChangeAspect="1"/>
          </p:cNvPicPr>
          <p:nvPr/>
        </p:nvPicPr>
        <p:blipFill rotWithShape="1">
          <a:blip r:embed="rId3">
            <a:extLst>
              <a:ext uri="{28A0092B-C50C-407E-A947-70E740481C1C}">
                <a14:useLocalDpi xmlns:a14="http://schemas.microsoft.com/office/drawing/2010/main" val="0"/>
              </a:ext>
            </a:extLst>
          </a:blip>
          <a:srcRect l="42667" t="19494" r="52631" b="43855"/>
          <a:stretch/>
        </p:blipFill>
        <p:spPr>
          <a:xfrm>
            <a:off x="0" y="944880"/>
            <a:ext cx="749905" cy="1776549"/>
          </a:xfrm>
          <a:prstGeom prst="rect">
            <a:avLst/>
          </a:prstGeom>
        </p:spPr>
      </p:pic>
      <p:sp>
        <p:nvSpPr>
          <p:cNvPr id="11" name="Rectangle 10"/>
          <p:cNvSpPr/>
          <p:nvPr/>
        </p:nvSpPr>
        <p:spPr>
          <a:xfrm>
            <a:off x="0" y="0"/>
            <a:ext cx="9144000" cy="8702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sz="1800">
              <a:solidFill>
                <a:prstClr val="white"/>
              </a:solidFill>
              <a:latin typeface="Calibri"/>
            </a:endParaRPr>
          </a:p>
        </p:txBody>
      </p:sp>
      <p:sp>
        <p:nvSpPr>
          <p:cNvPr id="13" name="Content Placeholder 2"/>
          <p:cNvSpPr>
            <a:spLocks noGrp="1"/>
          </p:cNvSpPr>
          <p:nvPr>
            <p:ph sz="half" idx="13"/>
          </p:nvPr>
        </p:nvSpPr>
        <p:spPr>
          <a:xfrm>
            <a:off x="802968" y="4090859"/>
            <a:ext cx="8074882" cy="1361225"/>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Rectangle 20"/>
          <p:cNvSpPr/>
          <p:nvPr/>
        </p:nvSpPr>
        <p:spPr>
          <a:xfrm>
            <a:off x="204260" y="5883552"/>
            <a:ext cx="1740657" cy="8702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sz="1800">
              <a:solidFill>
                <a:prstClr val="white"/>
              </a:solidFill>
              <a:latin typeface="Calibri"/>
            </a:endParaRPr>
          </a:p>
        </p:txBody>
      </p:sp>
      <p:sp>
        <p:nvSpPr>
          <p:cNvPr id="4" name="Title 3"/>
          <p:cNvSpPr>
            <a:spLocks noGrp="1"/>
          </p:cNvSpPr>
          <p:nvPr>
            <p:ph type="title"/>
          </p:nvPr>
        </p:nvSpPr>
        <p:spPr>
          <a:xfrm>
            <a:off x="777686" y="785022"/>
            <a:ext cx="8100164" cy="1896894"/>
          </a:xfrm>
        </p:spPr>
        <p:txBody>
          <a:bodyPr/>
          <a:lstStyle>
            <a:lvl1pPr>
              <a:lnSpc>
                <a:spcPts val="8200"/>
              </a:lnSpc>
              <a:defRPr sz="7500">
                <a:solidFill>
                  <a:schemeClr val="bg1"/>
                </a:solidFill>
              </a:defRPr>
            </a:lvl1pPr>
          </a:lstStyle>
          <a:p>
            <a:r>
              <a:rPr lang="en-US" smtClean="0"/>
              <a:t>Click to edit Master title style</a:t>
            </a:r>
            <a:endParaRPr lang="en-US" dirty="0"/>
          </a:p>
        </p:txBody>
      </p:sp>
      <p:pic>
        <p:nvPicPr>
          <p:cNvPr id="19" name="Picture 18" descr="PU_sigtab.eps"/>
          <p:cNvPicPr>
            <a:picLocks noChangeAspect="1"/>
          </p:cNvPicPr>
          <p:nvPr/>
        </p:nvPicPr>
        <p:blipFill rotWithShape="1">
          <a:blip r:embed="rId4" cstate="print">
            <a:extLst>
              <a:ext uri="{28A0092B-C50C-407E-A947-70E740481C1C}">
                <a14:useLocalDpi xmlns:a14="http://schemas.microsoft.com/office/drawing/2010/main" val="0"/>
              </a:ext>
            </a:extLst>
          </a:blip>
          <a:srcRect t="24160" b="21359"/>
          <a:stretch/>
        </p:blipFill>
        <p:spPr>
          <a:xfrm>
            <a:off x="6935432" y="5957486"/>
            <a:ext cx="1942418" cy="634941"/>
          </a:xfrm>
          <a:prstGeom prst="rect">
            <a:avLst/>
          </a:prstGeom>
        </p:spPr>
      </p:pic>
      <p:sp>
        <p:nvSpPr>
          <p:cNvPr id="20" name="TextBox 19"/>
          <p:cNvSpPr txBox="1"/>
          <p:nvPr/>
        </p:nvSpPr>
        <p:spPr>
          <a:xfrm>
            <a:off x="6935432" y="6592427"/>
            <a:ext cx="1942418" cy="276999"/>
          </a:xfrm>
          <a:prstGeom prst="rect">
            <a:avLst/>
          </a:prstGeom>
          <a:solidFill>
            <a:schemeClr val="tx1"/>
          </a:solidFill>
        </p:spPr>
        <p:txBody>
          <a:bodyPr wrap="square" rtlCol="0">
            <a:spAutoFit/>
          </a:bodyPr>
          <a:lstStyle/>
          <a:p>
            <a:pPr algn="ctr" defTabSz="457200" eaLnBrk="1" fontAlgn="auto" hangingPunct="1">
              <a:spcBef>
                <a:spcPts val="0"/>
              </a:spcBef>
              <a:spcAft>
                <a:spcPts val="0"/>
              </a:spcAft>
            </a:pPr>
            <a:r>
              <a:rPr lang="en-US" sz="1200" b="1" dirty="0" smtClean="0">
                <a:solidFill>
                  <a:prstClr val="white"/>
                </a:solidFill>
                <a:latin typeface="Arial Narrow"/>
                <a:ea typeface="+mn-ea"/>
                <a:cs typeface="Arial Narrow"/>
              </a:rPr>
              <a:t>FIRST-YEAR ENGINEERING</a:t>
            </a:r>
            <a:endParaRPr lang="en-US" sz="1200" b="1" dirty="0">
              <a:solidFill>
                <a:prstClr val="white"/>
              </a:solidFill>
              <a:latin typeface="Arial Narrow"/>
              <a:ea typeface="+mn-ea"/>
              <a:cs typeface="Arial Narrow"/>
            </a:endParaRPr>
          </a:p>
        </p:txBody>
      </p:sp>
    </p:spTree>
    <p:extLst>
      <p:ext uri="{BB962C8B-B14F-4D97-AF65-F5344CB8AC3E}">
        <p14:creationId xmlns:p14="http://schemas.microsoft.com/office/powerpoint/2010/main" val="288042603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91CF6C-4A99-47F9-835F-1B74452D2D0E}" type="datetimeFigureOut">
              <a:rPr lang="en-US" smtClean="0"/>
              <a:t>3/24/2015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626DF2-8B57-43FD-A385-FE528CD4263A}" type="slidenum">
              <a:rPr lang="en-US" smtClean="0"/>
              <a:t>‹#›</a:t>
            </a:fld>
            <a:endParaRPr lang="en-US"/>
          </a:p>
        </p:txBody>
      </p:sp>
    </p:spTree>
    <p:extLst>
      <p:ext uri="{BB962C8B-B14F-4D97-AF65-F5344CB8AC3E}">
        <p14:creationId xmlns:p14="http://schemas.microsoft.com/office/powerpoint/2010/main" val="10414710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91CF6C-4A99-47F9-835F-1B74452D2D0E}" type="datetimeFigureOut">
              <a:rPr lang="en-US" smtClean="0"/>
              <a:t>3/24/2015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626DF2-8B57-43FD-A385-FE528CD4263A}" type="slidenum">
              <a:rPr lang="en-US" smtClean="0"/>
              <a:t>‹#›</a:t>
            </a:fld>
            <a:endParaRPr lang="en-US"/>
          </a:p>
        </p:txBody>
      </p:sp>
    </p:spTree>
    <p:extLst>
      <p:ext uri="{BB962C8B-B14F-4D97-AF65-F5344CB8AC3E}">
        <p14:creationId xmlns:p14="http://schemas.microsoft.com/office/powerpoint/2010/main" val="2388982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ext Only">
    <p:spTree>
      <p:nvGrpSpPr>
        <p:cNvPr id="1" name=""/>
        <p:cNvGrpSpPr/>
        <p:nvPr/>
      </p:nvGrpSpPr>
      <p:grpSpPr>
        <a:xfrm>
          <a:off x="0" y="0"/>
          <a:ext cx="0" cy="0"/>
          <a:chOff x="0" y="0"/>
          <a:chExt cx="0" cy="0"/>
        </a:xfrm>
      </p:grpSpPr>
      <p:pic>
        <p:nvPicPr>
          <p:cNvPr id="6" name="Picture 5" descr="Content page.jpg"/>
          <p:cNvPicPr>
            <a:picLocks noChangeAspect="1"/>
          </p:cNvPicPr>
          <p:nvPr/>
        </p:nvPicPr>
        <p:blipFill rotWithShape="1">
          <a:blip r:embed="rId2">
            <a:extLst>
              <a:ext uri="{28A0092B-C50C-407E-A947-70E740481C1C}">
                <a14:useLocalDpi xmlns:a14="http://schemas.microsoft.com/office/drawing/2010/main" val="0"/>
              </a:ext>
            </a:extLst>
          </a:blip>
          <a:srcRect l="11388" t="79529" r="7500"/>
          <a:stretch/>
        </p:blipFill>
        <p:spPr>
          <a:xfrm>
            <a:off x="457200" y="1168400"/>
            <a:ext cx="7416800" cy="300735"/>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80626DF2-8B57-43FD-A385-FE528CD4263A}" type="slidenum">
              <a:rPr lang="en-US" smtClean="0"/>
              <a:t>‹#›</a:t>
            </a:fld>
            <a:endParaRPr lang="en-US"/>
          </a:p>
        </p:txBody>
      </p:sp>
      <p:sp>
        <p:nvSpPr>
          <p:cNvPr id="5" name="Text Placeholder 2"/>
          <p:cNvSpPr>
            <a:spLocks noGrp="1"/>
          </p:cNvSpPr>
          <p:nvPr>
            <p:ph type="body" idx="11" hasCustomPrompt="1"/>
          </p:nvPr>
        </p:nvSpPr>
        <p:spPr>
          <a:xfrm>
            <a:off x="367130" y="1132795"/>
            <a:ext cx="8319670" cy="442912"/>
          </a:xfrm>
        </p:spPr>
        <p:txBody>
          <a:bodyPr anchor="t">
            <a:noAutofit/>
          </a:bodyPr>
          <a:lstStyle>
            <a:lvl1pPr marL="0" indent="0">
              <a:buNone/>
              <a:defRPr sz="1800" b="1" cap="all">
                <a:solidFill>
                  <a:srgbClr val="E3AE24"/>
                </a:solidFill>
                <a:latin typeface="Impact"/>
                <a:cs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Subtitle</a:t>
            </a:r>
          </a:p>
        </p:txBody>
      </p:sp>
      <p:sp>
        <p:nvSpPr>
          <p:cNvPr id="7" name="Text Placeholder 6"/>
          <p:cNvSpPr>
            <a:spLocks noGrp="1"/>
          </p:cNvSpPr>
          <p:nvPr>
            <p:ph type="body" idx="12"/>
          </p:nvPr>
        </p:nvSpPr>
        <p:spPr>
          <a:xfrm>
            <a:off x="367130" y="1608139"/>
            <a:ext cx="8326019" cy="44592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3069847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ext and 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67130" y="1600200"/>
            <a:ext cx="4038600" cy="4525963"/>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2"/>
          </p:nvPr>
        </p:nvSpPr>
        <p:spPr/>
        <p:txBody>
          <a:bodyPr/>
          <a:lstStyle/>
          <a:p>
            <a:fld id="{80626DF2-8B57-43FD-A385-FE528CD4263A}" type="slidenum">
              <a:rPr lang="en-US" smtClean="0"/>
              <a:t>‹#›</a:t>
            </a:fld>
            <a:endParaRPr lang="en-US"/>
          </a:p>
        </p:txBody>
      </p:sp>
      <p:sp>
        <p:nvSpPr>
          <p:cNvPr id="6" name="Picture Placeholder 5"/>
          <p:cNvSpPr>
            <a:spLocks noGrp="1"/>
          </p:cNvSpPr>
          <p:nvPr>
            <p:ph type="pic" sz="quarter" idx="14"/>
          </p:nvPr>
        </p:nvSpPr>
        <p:spPr>
          <a:xfrm>
            <a:off x="4671604" y="1600373"/>
            <a:ext cx="4015195" cy="4525790"/>
          </a:xfrm>
        </p:spPr>
        <p:txBody>
          <a:bodyPr/>
          <a:lstStyle/>
          <a:p>
            <a:r>
              <a:rPr lang="en-US" smtClean="0"/>
              <a:t>Click icon to add picture</a:t>
            </a:r>
            <a:endParaRPr lang="en-US"/>
          </a:p>
        </p:txBody>
      </p:sp>
      <p:pic>
        <p:nvPicPr>
          <p:cNvPr id="8" name="Picture 7" descr="Content page.jpg"/>
          <p:cNvPicPr>
            <a:picLocks noChangeAspect="1"/>
          </p:cNvPicPr>
          <p:nvPr/>
        </p:nvPicPr>
        <p:blipFill rotWithShape="1">
          <a:blip r:embed="rId2">
            <a:extLst>
              <a:ext uri="{28A0092B-C50C-407E-A947-70E740481C1C}">
                <a14:useLocalDpi xmlns:a14="http://schemas.microsoft.com/office/drawing/2010/main" val="0"/>
              </a:ext>
            </a:extLst>
          </a:blip>
          <a:srcRect l="11388" t="79529" r="7500"/>
          <a:stretch/>
        </p:blipFill>
        <p:spPr>
          <a:xfrm>
            <a:off x="457200" y="1168400"/>
            <a:ext cx="7416800" cy="300735"/>
          </a:xfrm>
          <a:prstGeom prst="rect">
            <a:avLst/>
          </a:prstGeom>
        </p:spPr>
      </p:pic>
      <p:sp>
        <p:nvSpPr>
          <p:cNvPr id="11" name="Text Placeholder 2"/>
          <p:cNvSpPr>
            <a:spLocks noGrp="1"/>
          </p:cNvSpPr>
          <p:nvPr>
            <p:ph type="body" idx="11" hasCustomPrompt="1"/>
          </p:nvPr>
        </p:nvSpPr>
        <p:spPr>
          <a:xfrm>
            <a:off x="367130" y="1132795"/>
            <a:ext cx="8319670" cy="442912"/>
          </a:xfrm>
        </p:spPr>
        <p:txBody>
          <a:bodyPr anchor="t">
            <a:noAutofit/>
          </a:bodyPr>
          <a:lstStyle>
            <a:lvl1pPr marL="0" indent="0">
              <a:buNone/>
              <a:defRPr sz="1800" b="1" cap="all">
                <a:solidFill>
                  <a:srgbClr val="E3AE24"/>
                </a:solidFill>
                <a:latin typeface="Impact"/>
                <a:cs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Tree>
    <p:extLst>
      <p:ext uri="{BB962C8B-B14F-4D97-AF65-F5344CB8AC3E}">
        <p14:creationId xmlns:p14="http://schemas.microsoft.com/office/powerpoint/2010/main" val="402949552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67130" y="1600200"/>
            <a:ext cx="4038600" cy="4525963"/>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2"/>
          </p:nvPr>
        </p:nvSpPr>
        <p:spPr/>
        <p:txBody>
          <a:bodyPr/>
          <a:lstStyle/>
          <a:p>
            <a:fld id="{80626DF2-8B57-43FD-A385-FE528CD4263A}" type="slidenum">
              <a:rPr lang="en-US" smtClean="0"/>
              <a:t>‹#›</a:t>
            </a:fld>
            <a:endParaRPr lang="en-US"/>
          </a:p>
        </p:txBody>
      </p:sp>
      <p:pic>
        <p:nvPicPr>
          <p:cNvPr id="10" name="Picture 9" descr="Content page.jpg"/>
          <p:cNvPicPr>
            <a:picLocks noChangeAspect="1"/>
          </p:cNvPicPr>
          <p:nvPr/>
        </p:nvPicPr>
        <p:blipFill rotWithShape="1">
          <a:blip r:embed="rId2">
            <a:extLst>
              <a:ext uri="{28A0092B-C50C-407E-A947-70E740481C1C}">
                <a14:useLocalDpi xmlns:a14="http://schemas.microsoft.com/office/drawing/2010/main" val="0"/>
              </a:ext>
            </a:extLst>
          </a:blip>
          <a:srcRect l="11388" t="79529" r="7500"/>
          <a:stretch/>
        </p:blipFill>
        <p:spPr>
          <a:xfrm>
            <a:off x="457200" y="1168400"/>
            <a:ext cx="7416800" cy="300735"/>
          </a:xfrm>
          <a:prstGeom prst="rect">
            <a:avLst/>
          </a:prstGeom>
        </p:spPr>
      </p:pic>
      <p:sp>
        <p:nvSpPr>
          <p:cNvPr id="11" name="Text Placeholder 2"/>
          <p:cNvSpPr>
            <a:spLocks noGrp="1"/>
          </p:cNvSpPr>
          <p:nvPr>
            <p:ph type="body" idx="11" hasCustomPrompt="1"/>
          </p:nvPr>
        </p:nvSpPr>
        <p:spPr>
          <a:xfrm>
            <a:off x="367130" y="1132795"/>
            <a:ext cx="8319670" cy="442912"/>
          </a:xfrm>
        </p:spPr>
        <p:txBody>
          <a:bodyPr anchor="t">
            <a:noAutofit/>
          </a:bodyPr>
          <a:lstStyle>
            <a:lvl1pPr marL="0" indent="0">
              <a:buNone/>
              <a:defRPr sz="1800" b="1" cap="all">
                <a:solidFill>
                  <a:srgbClr val="E3AE24"/>
                </a:solidFill>
                <a:latin typeface="Impact"/>
                <a:cs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Tree>
    <p:extLst>
      <p:ext uri="{BB962C8B-B14F-4D97-AF65-F5344CB8AC3E}">
        <p14:creationId xmlns:p14="http://schemas.microsoft.com/office/powerpoint/2010/main" val="262553577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65900" y="1535113"/>
            <a:ext cx="4040188"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65900" y="2174875"/>
            <a:ext cx="4040188" cy="3951288"/>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Slide Number Placeholder 14"/>
          <p:cNvSpPr>
            <a:spLocks noGrp="1"/>
          </p:cNvSpPr>
          <p:nvPr>
            <p:ph type="sldNum" sz="quarter" idx="12"/>
          </p:nvPr>
        </p:nvSpPr>
        <p:spPr/>
        <p:txBody>
          <a:bodyPr/>
          <a:lstStyle>
            <a:lvl1pPr>
              <a:defRPr>
                <a:latin typeface="Arial"/>
                <a:cs typeface="Arial"/>
              </a:defRPr>
            </a:lvl1pPr>
          </a:lstStyle>
          <a:p>
            <a:fld id="{80626DF2-8B57-43FD-A385-FE528CD4263A}" type="slidenum">
              <a:rPr lang="en-US" smtClean="0"/>
              <a:t>‹#›</a:t>
            </a:fld>
            <a:endParaRPr lang="en-US"/>
          </a:p>
        </p:txBody>
      </p:sp>
      <p:pic>
        <p:nvPicPr>
          <p:cNvPr id="11" name="Picture 10" descr="Content page.jpg"/>
          <p:cNvPicPr>
            <a:picLocks noChangeAspect="1"/>
          </p:cNvPicPr>
          <p:nvPr/>
        </p:nvPicPr>
        <p:blipFill rotWithShape="1">
          <a:blip r:embed="rId2">
            <a:extLst>
              <a:ext uri="{28A0092B-C50C-407E-A947-70E740481C1C}">
                <a14:useLocalDpi xmlns:a14="http://schemas.microsoft.com/office/drawing/2010/main" val="0"/>
              </a:ext>
            </a:extLst>
          </a:blip>
          <a:srcRect l="11388" t="79529" r="7500"/>
          <a:stretch/>
        </p:blipFill>
        <p:spPr>
          <a:xfrm>
            <a:off x="457200" y="1168400"/>
            <a:ext cx="7416800" cy="300735"/>
          </a:xfrm>
          <a:prstGeom prst="rect">
            <a:avLst/>
          </a:prstGeom>
        </p:spPr>
      </p:pic>
      <p:sp>
        <p:nvSpPr>
          <p:cNvPr id="13" name="Text Placeholder 2"/>
          <p:cNvSpPr>
            <a:spLocks noGrp="1"/>
          </p:cNvSpPr>
          <p:nvPr>
            <p:ph type="body" idx="11" hasCustomPrompt="1"/>
          </p:nvPr>
        </p:nvSpPr>
        <p:spPr>
          <a:xfrm>
            <a:off x="367130" y="1132795"/>
            <a:ext cx="8319670" cy="442912"/>
          </a:xfrm>
        </p:spPr>
        <p:txBody>
          <a:bodyPr anchor="t">
            <a:noAutofit/>
          </a:bodyPr>
          <a:lstStyle>
            <a:lvl1pPr marL="0" indent="0">
              <a:buNone/>
              <a:defRPr sz="1800" b="1" cap="all">
                <a:solidFill>
                  <a:srgbClr val="E3AE24"/>
                </a:solidFill>
                <a:latin typeface="Impact"/>
                <a:cs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Tree>
    <p:extLst>
      <p:ext uri="{BB962C8B-B14F-4D97-AF65-F5344CB8AC3E}">
        <p14:creationId xmlns:p14="http://schemas.microsoft.com/office/powerpoint/2010/main" val="357686333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Sub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80626DF2-8B57-43FD-A385-FE528CD4263A}" type="slidenum">
              <a:rPr lang="en-US" smtClean="0"/>
              <a:t>‹#›</a:t>
            </a:fld>
            <a:endParaRPr lang="en-US"/>
          </a:p>
        </p:txBody>
      </p:sp>
      <p:pic>
        <p:nvPicPr>
          <p:cNvPr id="7" name="Picture 6" descr="Content page.jpg"/>
          <p:cNvPicPr>
            <a:picLocks noChangeAspect="1"/>
          </p:cNvPicPr>
          <p:nvPr/>
        </p:nvPicPr>
        <p:blipFill rotWithShape="1">
          <a:blip r:embed="rId2">
            <a:extLst>
              <a:ext uri="{28A0092B-C50C-407E-A947-70E740481C1C}">
                <a14:useLocalDpi xmlns:a14="http://schemas.microsoft.com/office/drawing/2010/main" val="0"/>
              </a:ext>
            </a:extLst>
          </a:blip>
          <a:srcRect l="11388" t="79529" r="7500"/>
          <a:stretch/>
        </p:blipFill>
        <p:spPr>
          <a:xfrm>
            <a:off x="457200" y="1168400"/>
            <a:ext cx="7416800" cy="300735"/>
          </a:xfrm>
          <a:prstGeom prst="rect">
            <a:avLst/>
          </a:prstGeom>
        </p:spPr>
      </p:pic>
      <p:sp>
        <p:nvSpPr>
          <p:cNvPr id="8" name="Text Placeholder 2"/>
          <p:cNvSpPr>
            <a:spLocks noGrp="1"/>
          </p:cNvSpPr>
          <p:nvPr>
            <p:ph type="body" idx="11" hasCustomPrompt="1"/>
          </p:nvPr>
        </p:nvSpPr>
        <p:spPr>
          <a:xfrm>
            <a:off x="367130" y="1132795"/>
            <a:ext cx="8319670" cy="442912"/>
          </a:xfrm>
        </p:spPr>
        <p:txBody>
          <a:bodyPr anchor="t">
            <a:noAutofit/>
          </a:bodyPr>
          <a:lstStyle>
            <a:lvl1pPr marL="0" indent="0">
              <a:buNone/>
              <a:defRPr sz="1800" b="1" cap="all">
                <a:solidFill>
                  <a:srgbClr val="E3AE24"/>
                </a:solidFill>
                <a:latin typeface="Impact"/>
                <a:cs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Tree>
    <p:extLst>
      <p:ext uri="{BB962C8B-B14F-4D97-AF65-F5344CB8AC3E}">
        <p14:creationId xmlns:p14="http://schemas.microsoft.com/office/powerpoint/2010/main" val="115755953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Rectangle 5"/>
          <p:cNvSpPr/>
          <p:nvPr/>
        </p:nvSpPr>
        <p:spPr>
          <a:xfrm>
            <a:off x="0" y="-1"/>
            <a:ext cx="9144000" cy="133169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sz="1800">
              <a:solidFill>
                <a:prstClr val="white"/>
              </a:solidFill>
              <a:latin typeface="Calibri"/>
            </a:endParaRPr>
          </a:p>
        </p:txBody>
      </p:sp>
      <p:sp>
        <p:nvSpPr>
          <p:cNvPr id="2" name="Slide Number Placeholder 1"/>
          <p:cNvSpPr>
            <a:spLocks noGrp="1"/>
          </p:cNvSpPr>
          <p:nvPr>
            <p:ph type="sldNum" sz="quarter" idx="10"/>
          </p:nvPr>
        </p:nvSpPr>
        <p:spPr/>
        <p:txBody>
          <a:bodyPr/>
          <a:lstStyle/>
          <a:p>
            <a:fld id="{80626DF2-8B57-43FD-A385-FE528CD4263A}" type="slidenum">
              <a:rPr lang="en-US" smtClean="0"/>
              <a:t>‹#›</a:t>
            </a:fld>
            <a:endParaRPr lang="en-US"/>
          </a:p>
        </p:txBody>
      </p:sp>
    </p:spTree>
    <p:extLst>
      <p:ext uri="{BB962C8B-B14F-4D97-AF65-F5344CB8AC3E}">
        <p14:creationId xmlns:p14="http://schemas.microsoft.com/office/powerpoint/2010/main" val="338744322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rot="16200000">
            <a:off x="7551351" y="1645920"/>
            <a:ext cx="2438399" cy="365760"/>
          </a:xfrm>
          <a:prstGeom prst="rect">
            <a:avLst/>
          </a:prstGeom>
        </p:spPr>
        <p:txBody>
          <a:bodyPr/>
          <a:lstStyle/>
          <a:p>
            <a:fld id="{D5688612-FEC6-47BA-91DF-33F44ABAEDA3}" type="datetimeFigureOut">
              <a:rPr lang="en-US" smtClean="0"/>
              <a:t>3/24/2015</a:t>
            </a:fld>
            <a:endParaRPr lang="en-US"/>
          </a:p>
        </p:txBody>
      </p:sp>
      <p:sp>
        <p:nvSpPr>
          <p:cNvPr id="5" name="Footer Placeholder 4"/>
          <p:cNvSpPr>
            <a:spLocks noGrp="1"/>
          </p:cNvSpPr>
          <p:nvPr>
            <p:ph type="ftr" sz="quarter" idx="11"/>
          </p:nvPr>
        </p:nvSpPr>
        <p:spPr>
          <a:xfrm rot="16200000">
            <a:off x="7586910" y="4048760"/>
            <a:ext cx="2367281" cy="36576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0626DF2-8B57-43FD-A385-FE528CD4263A}" type="slidenum">
              <a:rPr lang="en-US" smtClean="0"/>
              <a:t>‹#›</a:t>
            </a:fld>
            <a:endParaRPr lang="en-US"/>
          </a:p>
        </p:txBody>
      </p:sp>
    </p:spTree>
    <p:extLst>
      <p:ext uri="{BB962C8B-B14F-4D97-AF65-F5344CB8AC3E}">
        <p14:creationId xmlns:p14="http://schemas.microsoft.com/office/powerpoint/2010/main" val="4076670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Picture 12" descr="Content page.jpg"/>
          <p:cNvPicPr>
            <a:picLocks noChangeAspect="1"/>
          </p:cNvPicPr>
          <p:nvPr/>
        </p:nvPicPr>
        <p:blipFill rotWithShape="1">
          <a:blip r:embed="rId12">
            <a:extLst>
              <a:ext uri="{28A0092B-C50C-407E-A947-70E740481C1C}">
                <a14:useLocalDpi xmlns:a14="http://schemas.microsoft.com/office/drawing/2010/main" val="0"/>
              </a:ext>
            </a:extLst>
          </a:blip>
          <a:srcRect b="45251"/>
          <a:stretch/>
        </p:blipFill>
        <p:spPr>
          <a:xfrm>
            <a:off x="0" y="0"/>
            <a:ext cx="9144000" cy="804333"/>
          </a:xfrm>
          <a:prstGeom prst="rect">
            <a:avLst/>
          </a:prstGeom>
        </p:spPr>
      </p:pic>
      <p:sp>
        <p:nvSpPr>
          <p:cNvPr id="2" name="Title Placeholder 1"/>
          <p:cNvSpPr>
            <a:spLocks noGrp="1"/>
          </p:cNvSpPr>
          <p:nvPr>
            <p:ph type="title"/>
          </p:nvPr>
        </p:nvSpPr>
        <p:spPr>
          <a:xfrm>
            <a:off x="367130" y="265631"/>
            <a:ext cx="8326020" cy="748782"/>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67130" y="1829392"/>
            <a:ext cx="8326020" cy="429365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655955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a:cs typeface="Arial"/>
              </a:defRPr>
            </a:lvl1pPr>
          </a:lstStyle>
          <a:p>
            <a:fld id="{80626DF2-8B57-43FD-A385-FE528CD4263A}" type="slidenum">
              <a:rPr lang="en-US" smtClean="0"/>
              <a:t>‹#›</a:t>
            </a:fld>
            <a:endParaRPr lang="en-US"/>
          </a:p>
        </p:txBody>
      </p:sp>
      <p:sp>
        <p:nvSpPr>
          <p:cNvPr id="16" name="TextBox 15"/>
          <p:cNvSpPr txBox="1"/>
          <p:nvPr/>
        </p:nvSpPr>
        <p:spPr>
          <a:xfrm>
            <a:off x="367130" y="1535528"/>
            <a:ext cx="8326020" cy="369332"/>
          </a:xfrm>
          <a:prstGeom prst="rect">
            <a:avLst/>
          </a:prstGeom>
          <a:noFill/>
        </p:spPr>
        <p:txBody>
          <a:bodyPr wrap="square" rtlCol="0">
            <a:spAutoFit/>
          </a:bodyPr>
          <a:lstStyle/>
          <a:p>
            <a:pPr defTabSz="457200" eaLnBrk="1" fontAlgn="auto" hangingPunct="1">
              <a:spcBef>
                <a:spcPts val="0"/>
              </a:spcBef>
              <a:spcAft>
                <a:spcPts val="0"/>
              </a:spcAft>
            </a:pPr>
            <a:endParaRPr lang="en-US" sz="1800" dirty="0">
              <a:solidFill>
                <a:prstClr val="black"/>
              </a:solidFill>
              <a:latin typeface="Calibri"/>
              <a:ea typeface="+mn-ea"/>
              <a:cs typeface="+mn-cs"/>
            </a:endParaRPr>
          </a:p>
        </p:txBody>
      </p:sp>
      <p:sp>
        <p:nvSpPr>
          <p:cNvPr id="4" name="TextBox 3"/>
          <p:cNvSpPr txBox="1"/>
          <p:nvPr/>
        </p:nvSpPr>
        <p:spPr>
          <a:xfrm>
            <a:off x="276417" y="6131506"/>
            <a:ext cx="2211656" cy="584776"/>
          </a:xfrm>
          <a:prstGeom prst="rect">
            <a:avLst/>
          </a:prstGeom>
          <a:noFill/>
        </p:spPr>
        <p:txBody>
          <a:bodyPr wrap="square" rtlCol="0">
            <a:spAutoFit/>
          </a:bodyPr>
          <a:lstStyle/>
          <a:p>
            <a:pPr defTabSz="457200" eaLnBrk="1" fontAlgn="auto" hangingPunct="1">
              <a:spcBef>
                <a:spcPts val="0"/>
              </a:spcBef>
              <a:spcAft>
                <a:spcPts val="0"/>
              </a:spcAft>
            </a:pPr>
            <a:r>
              <a:rPr lang="en-US" sz="1600" dirty="0" smtClean="0">
                <a:solidFill>
                  <a:srgbClr val="000000"/>
                </a:solidFill>
                <a:latin typeface="Impact"/>
                <a:ea typeface="+mn-ea"/>
                <a:cs typeface="Impact"/>
              </a:rPr>
              <a:t>PURDUE FIRST-YEAR ENGINEERING</a:t>
            </a:r>
            <a:endParaRPr lang="en-US" sz="1600" dirty="0">
              <a:solidFill>
                <a:srgbClr val="000000"/>
              </a:solidFill>
              <a:latin typeface="Impact"/>
              <a:ea typeface="+mn-ea"/>
              <a:cs typeface="Impact"/>
            </a:endParaRPr>
          </a:p>
        </p:txBody>
      </p:sp>
    </p:spTree>
    <p:extLst>
      <p:ext uri="{BB962C8B-B14F-4D97-AF65-F5344CB8AC3E}">
        <p14:creationId xmlns:p14="http://schemas.microsoft.com/office/powerpoint/2010/main" val="12241666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70" r:id="rId9"/>
    <p:sldLayoutId id="2147483671" r:id="rId10"/>
  </p:sldLayoutIdLst>
  <p:timing>
    <p:tnLst>
      <p:par>
        <p:cTn id="1" dur="indefinite" restart="never" nodeType="tmRoot"/>
      </p:par>
    </p:tnLst>
  </p:timing>
  <p:txStyles>
    <p:titleStyle>
      <a:lvl1pPr algn="l" defTabSz="457200" rtl="0" eaLnBrk="1" latinLnBrk="0" hangingPunct="1">
        <a:spcBef>
          <a:spcPct val="0"/>
        </a:spcBef>
        <a:buNone/>
        <a:defRPr sz="3800" kern="1200" cap="all">
          <a:solidFill>
            <a:srgbClr val="A3792C"/>
          </a:solidFill>
          <a:latin typeface="Impact"/>
          <a:ea typeface="+mj-ea"/>
          <a:cs typeface="Impact"/>
        </a:defRPr>
      </a:lvl1pPr>
    </p:titleStyle>
    <p:bodyStyle>
      <a:lvl1pPr marL="0" indent="0" algn="l" defTabSz="457200" rtl="0" eaLnBrk="1" latinLnBrk="0" hangingPunct="1">
        <a:spcBef>
          <a:spcPct val="20000"/>
        </a:spcBef>
        <a:buFontTx/>
        <a:buNone/>
        <a:defRPr sz="16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1600" kern="1200">
          <a:solidFill>
            <a:schemeClr val="tx1"/>
          </a:solidFill>
          <a:latin typeface="Arial"/>
          <a:ea typeface="+mn-ea"/>
          <a:cs typeface="Arial"/>
        </a:defRPr>
      </a:lvl2pPr>
      <a:lvl3pPr marL="1143000" indent="-228600" algn="l" defTabSz="457200" rtl="0" eaLnBrk="1" latinLnBrk="0" hangingPunct="1">
        <a:spcBef>
          <a:spcPct val="20000"/>
        </a:spcBef>
        <a:buFont typeface="Lucida Grande"/>
        <a:buChar char="–"/>
        <a:defRPr sz="16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91CF6C-4A99-47F9-835F-1B74452D2D0E}" type="datetimeFigureOut">
              <a:rPr lang="en-US" smtClean="0"/>
              <a:t>3/24/2015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626DF2-8B57-43FD-A385-FE528CD4263A}" type="slidenum">
              <a:rPr lang="en-US" smtClean="0"/>
              <a:t>‹#›</a:t>
            </a:fld>
            <a:endParaRPr lang="en-US"/>
          </a:p>
        </p:txBody>
      </p:sp>
    </p:spTree>
    <p:extLst>
      <p:ext uri="{BB962C8B-B14F-4D97-AF65-F5344CB8AC3E}">
        <p14:creationId xmlns:p14="http://schemas.microsoft.com/office/powerpoint/2010/main" val="292719555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7.xml"/><Relationship Id="rId1" Type="http://schemas.openxmlformats.org/officeDocument/2006/relationships/vmlDrawing" Target="../drawings/vmlDrawing1.vml"/><Relationship Id="rId6" Type="http://schemas.openxmlformats.org/officeDocument/2006/relationships/image" Target="../media/image9.emf"/><Relationship Id="rId5" Type="http://schemas.openxmlformats.org/officeDocument/2006/relationships/oleObject" Target="../embeddings/oleObject1.bin"/><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62200" y="762000"/>
            <a:ext cx="4419600" cy="3429000"/>
          </a:xfrm>
          <a:prstGeom prst="rect">
            <a:avLst/>
          </a:prstGeom>
          <a:solidFill>
            <a:schemeClr val="tx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C00000"/>
                </a:solidFill>
              </a:rPr>
              <a:t>Insert your rapid prototype slides (M4)</a:t>
            </a:r>
          </a:p>
          <a:p>
            <a:pPr algn="ctr"/>
            <a:endParaRPr lang="en-US" dirty="0" smtClean="0">
              <a:solidFill>
                <a:srgbClr val="C00000"/>
              </a:solidFill>
            </a:endParaRPr>
          </a:p>
          <a:p>
            <a:pPr algn="ctr"/>
            <a:r>
              <a:rPr lang="en-US" dirty="0" smtClean="0">
                <a:solidFill>
                  <a:srgbClr val="FFFF00"/>
                </a:solidFill>
              </a:rPr>
              <a:t>Use </a:t>
            </a:r>
            <a:r>
              <a:rPr lang="en-US" dirty="0">
                <a:solidFill>
                  <a:srgbClr val="FFFF00"/>
                </a:solidFill>
              </a:rPr>
              <a:t>paste option “use source formatting” to make sure slide formatting carries over</a:t>
            </a:r>
            <a:endParaRPr lang="en-US" dirty="0" smtClean="0">
              <a:solidFill>
                <a:srgbClr val="FFFF00"/>
              </a:solidFill>
            </a:endParaRPr>
          </a:p>
          <a:p>
            <a:pPr algn="ctr"/>
            <a:endParaRPr lang="en-US" dirty="0">
              <a:solidFill>
                <a:srgbClr val="C00000"/>
              </a:solidFill>
            </a:endParaRPr>
          </a:p>
          <a:p>
            <a:pPr algn="ctr"/>
            <a:r>
              <a:rPr lang="en-US" dirty="0" smtClean="0">
                <a:solidFill>
                  <a:srgbClr val="C00000"/>
                </a:solidFill>
              </a:rPr>
              <a:t>NOTE: Be sure to test </a:t>
            </a:r>
            <a:r>
              <a:rPr lang="en-US" dirty="0" smtClean="0">
                <a:solidFill>
                  <a:srgbClr val="FFFF00"/>
                </a:solidFill>
              </a:rPr>
              <a:t>slides</a:t>
            </a:r>
            <a:r>
              <a:rPr lang="en-US" dirty="0" smtClean="0">
                <a:solidFill>
                  <a:srgbClr val="C00000"/>
                </a:solidFill>
              </a:rPr>
              <a:t> once copied, to ensure that no hyperlinks broke in the transfer</a:t>
            </a:r>
          </a:p>
          <a:p>
            <a:pPr algn="ctr"/>
            <a:endParaRPr lang="en-US" dirty="0">
              <a:solidFill>
                <a:srgbClr val="C00000"/>
              </a:solidFill>
            </a:endParaRPr>
          </a:p>
          <a:p>
            <a:pPr algn="ctr"/>
            <a:r>
              <a:rPr lang="en-US" dirty="0" smtClean="0">
                <a:solidFill>
                  <a:srgbClr val="FFFF00"/>
                </a:solidFill>
              </a:rPr>
              <a:t>Each teammate should </a:t>
            </a:r>
            <a:r>
              <a:rPr lang="en-US" dirty="0" smtClean="0">
                <a:solidFill>
                  <a:srgbClr val="C00000"/>
                </a:solidFill>
              </a:rPr>
              <a:t>spend 1 minute walking us through </a:t>
            </a:r>
            <a:r>
              <a:rPr lang="en-US" dirty="0" smtClean="0">
                <a:solidFill>
                  <a:srgbClr val="FFFF00"/>
                </a:solidFill>
              </a:rPr>
              <a:t>his/her</a:t>
            </a:r>
            <a:r>
              <a:rPr lang="en-US" dirty="0" smtClean="0">
                <a:solidFill>
                  <a:srgbClr val="C00000"/>
                </a:solidFill>
              </a:rPr>
              <a:t> </a:t>
            </a:r>
            <a:r>
              <a:rPr lang="en-US" dirty="0" smtClean="0">
                <a:solidFill>
                  <a:srgbClr val="FFFF00"/>
                </a:solidFill>
              </a:rPr>
              <a:t>GUI for a total of 4 minutes per team!</a:t>
            </a:r>
            <a:endParaRPr lang="en-US" dirty="0">
              <a:solidFill>
                <a:srgbClr val="FFFF00"/>
              </a:solidFill>
            </a:endParaRPr>
          </a:p>
        </p:txBody>
      </p:sp>
      <p:pic>
        <p:nvPicPr>
          <p:cNvPr id="3" name="Picture 2" descr="Screen Shot 2015-03-24 at 9.02.58 A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54033"/>
            <a:ext cx="9144000" cy="5789568"/>
          </a:xfrm>
          <a:prstGeom prst="rect">
            <a:avLst/>
          </a:prstGeom>
        </p:spPr>
      </p:pic>
    </p:spTree>
    <p:extLst>
      <p:ext uri="{BB962C8B-B14F-4D97-AF65-F5344CB8AC3E}">
        <p14:creationId xmlns:p14="http://schemas.microsoft.com/office/powerpoint/2010/main" val="10494818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 y="457200"/>
            <a:ext cx="9148375" cy="5486400"/>
          </a:xfrm>
          <a:prstGeom prst="rect">
            <a:avLst/>
          </a:prstGeom>
        </p:spPr>
      </p:pic>
    </p:spTree>
    <p:extLst>
      <p:ext uri="{BB962C8B-B14F-4D97-AF65-F5344CB8AC3E}">
        <p14:creationId xmlns:p14="http://schemas.microsoft.com/office/powerpoint/2010/main" val="4587933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62200" y="762000"/>
            <a:ext cx="4419600" cy="3429000"/>
          </a:xfrm>
          <a:prstGeom prst="rect">
            <a:avLst/>
          </a:prstGeom>
          <a:solidFill>
            <a:schemeClr val="tx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C00000"/>
                </a:solidFill>
              </a:rPr>
              <a:t>Insert your rapid prototype slides (M4)</a:t>
            </a:r>
          </a:p>
          <a:p>
            <a:pPr algn="ctr"/>
            <a:endParaRPr lang="en-US" dirty="0" smtClean="0">
              <a:solidFill>
                <a:srgbClr val="C00000"/>
              </a:solidFill>
            </a:endParaRPr>
          </a:p>
          <a:p>
            <a:pPr algn="ctr"/>
            <a:r>
              <a:rPr lang="en-US" dirty="0" smtClean="0">
                <a:solidFill>
                  <a:srgbClr val="FFFF00"/>
                </a:solidFill>
              </a:rPr>
              <a:t>Use </a:t>
            </a:r>
            <a:r>
              <a:rPr lang="en-US" dirty="0">
                <a:solidFill>
                  <a:srgbClr val="FFFF00"/>
                </a:solidFill>
              </a:rPr>
              <a:t>paste option “use source formatting” to make sure slide formatting carries over</a:t>
            </a:r>
            <a:endParaRPr lang="en-US" dirty="0" smtClean="0">
              <a:solidFill>
                <a:srgbClr val="FFFF00"/>
              </a:solidFill>
            </a:endParaRPr>
          </a:p>
          <a:p>
            <a:pPr algn="ctr"/>
            <a:endParaRPr lang="en-US" dirty="0">
              <a:solidFill>
                <a:srgbClr val="C00000"/>
              </a:solidFill>
            </a:endParaRPr>
          </a:p>
          <a:p>
            <a:pPr algn="ctr"/>
            <a:r>
              <a:rPr lang="en-US" dirty="0" smtClean="0">
                <a:solidFill>
                  <a:srgbClr val="C00000"/>
                </a:solidFill>
              </a:rPr>
              <a:t>NOTE: Be sure to test </a:t>
            </a:r>
            <a:r>
              <a:rPr lang="en-US" dirty="0" smtClean="0">
                <a:solidFill>
                  <a:srgbClr val="FFFF00"/>
                </a:solidFill>
              </a:rPr>
              <a:t>slides</a:t>
            </a:r>
            <a:r>
              <a:rPr lang="en-US" dirty="0" smtClean="0">
                <a:solidFill>
                  <a:srgbClr val="C00000"/>
                </a:solidFill>
              </a:rPr>
              <a:t> once copied, to ensure that no hyperlinks broke in the transfer</a:t>
            </a:r>
          </a:p>
          <a:p>
            <a:pPr algn="ctr"/>
            <a:endParaRPr lang="en-US" dirty="0">
              <a:solidFill>
                <a:srgbClr val="C00000"/>
              </a:solidFill>
            </a:endParaRPr>
          </a:p>
          <a:p>
            <a:pPr algn="ctr"/>
            <a:r>
              <a:rPr lang="en-US" dirty="0" smtClean="0">
                <a:solidFill>
                  <a:srgbClr val="FFFF00"/>
                </a:solidFill>
              </a:rPr>
              <a:t>Each teammate should </a:t>
            </a:r>
            <a:r>
              <a:rPr lang="en-US" dirty="0" smtClean="0">
                <a:solidFill>
                  <a:srgbClr val="C00000"/>
                </a:solidFill>
              </a:rPr>
              <a:t>spend 1 minute walking us through </a:t>
            </a:r>
            <a:r>
              <a:rPr lang="en-US" dirty="0" smtClean="0">
                <a:solidFill>
                  <a:srgbClr val="FFFF00"/>
                </a:solidFill>
              </a:rPr>
              <a:t>his/her</a:t>
            </a:r>
            <a:r>
              <a:rPr lang="en-US" dirty="0" smtClean="0">
                <a:solidFill>
                  <a:srgbClr val="C00000"/>
                </a:solidFill>
              </a:rPr>
              <a:t> </a:t>
            </a:r>
            <a:r>
              <a:rPr lang="en-US" dirty="0" smtClean="0">
                <a:solidFill>
                  <a:srgbClr val="FFFF00"/>
                </a:solidFill>
              </a:rPr>
              <a:t>GUI for a total of 4 minutes per team!</a:t>
            </a:r>
            <a:endParaRPr lang="en-US" dirty="0">
              <a:solidFill>
                <a:srgbClr val="FFFF00"/>
              </a:solidFill>
            </a:endParaRPr>
          </a:p>
        </p:txBody>
      </p:sp>
      <p:pic>
        <p:nvPicPr>
          <p:cNvPr id="4" name="Picture 3" descr="Screen Shot 2015-03-22 at 5.41.1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0"/>
            <a:ext cx="8394700" cy="5638800"/>
          </a:xfrm>
          <a:prstGeom prst="rect">
            <a:avLst/>
          </a:prstGeom>
        </p:spPr>
      </p:pic>
    </p:spTree>
    <p:extLst>
      <p:ext uri="{BB962C8B-B14F-4D97-AF65-F5344CB8AC3E}">
        <p14:creationId xmlns:p14="http://schemas.microsoft.com/office/powerpoint/2010/main" val="10494818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62200" y="762000"/>
            <a:ext cx="4419600" cy="3429000"/>
          </a:xfrm>
          <a:prstGeom prst="rect">
            <a:avLst/>
          </a:prstGeom>
          <a:solidFill>
            <a:schemeClr val="tx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C00000"/>
                </a:solidFill>
              </a:rPr>
              <a:t>Insert your rapid prototype slides (M4)</a:t>
            </a:r>
          </a:p>
          <a:p>
            <a:pPr algn="ctr"/>
            <a:endParaRPr lang="en-US" dirty="0" smtClean="0">
              <a:solidFill>
                <a:srgbClr val="C00000"/>
              </a:solidFill>
            </a:endParaRPr>
          </a:p>
          <a:p>
            <a:pPr algn="ctr"/>
            <a:r>
              <a:rPr lang="en-US" dirty="0" smtClean="0">
                <a:solidFill>
                  <a:srgbClr val="FFFF00"/>
                </a:solidFill>
              </a:rPr>
              <a:t>Use </a:t>
            </a:r>
            <a:r>
              <a:rPr lang="en-US" dirty="0">
                <a:solidFill>
                  <a:srgbClr val="FFFF00"/>
                </a:solidFill>
              </a:rPr>
              <a:t>paste option “use source formatting” to make sure slide formatting carries over</a:t>
            </a:r>
            <a:endParaRPr lang="en-US" dirty="0" smtClean="0">
              <a:solidFill>
                <a:srgbClr val="FFFF00"/>
              </a:solidFill>
            </a:endParaRPr>
          </a:p>
          <a:p>
            <a:pPr algn="ctr"/>
            <a:endParaRPr lang="en-US" dirty="0">
              <a:solidFill>
                <a:srgbClr val="C00000"/>
              </a:solidFill>
            </a:endParaRPr>
          </a:p>
          <a:p>
            <a:pPr algn="ctr"/>
            <a:r>
              <a:rPr lang="en-US" dirty="0" smtClean="0">
                <a:solidFill>
                  <a:srgbClr val="C00000"/>
                </a:solidFill>
              </a:rPr>
              <a:t>NOTE: Be sure to test </a:t>
            </a:r>
            <a:r>
              <a:rPr lang="en-US" dirty="0" smtClean="0">
                <a:solidFill>
                  <a:srgbClr val="FFFF00"/>
                </a:solidFill>
              </a:rPr>
              <a:t>slides</a:t>
            </a:r>
            <a:r>
              <a:rPr lang="en-US" dirty="0" smtClean="0">
                <a:solidFill>
                  <a:srgbClr val="C00000"/>
                </a:solidFill>
              </a:rPr>
              <a:t> once copied, to ensure that no hyperlinks broke in the transfer</a:t>
            </a:r>
          </a:p>
          <a:p>
            <a:pPr algn="ctr"/>
            <a:endParaRPr lang="en-US" dirty="0">
              <a:solidFill>
                <a:srgbClr val="C00000"/>
              </a:solidFill>
            </a:endParaRPr>
          </a:p>
          <a:p>
            <a:pPr algn="ctr"/>
            <a:r>
              <a:rPr lang="en-US" dirty="0" smtClean="0">
                <a:solidFill>
                  <a:srgbClr val="FFFF00"/>
                </a:solidFill>
              </a:rPr>
              <a:t>Each teammate should </a:t>
            </a:r>
            <a:r>
              <a:rPr lang="en-US" dirty="0" smtClean="0">
                <a:solidFill>
                  <a:srgbClr val="C00000"/>
                </a:solidFill>
              </a:rPr>
              <a:t>spend 1 minute walking us through </a:t>
            </a:r>
            <a:r>
              <a:rPr lang="en-US" dirty="0" smtClean="0">
                <a:solidFill>
                  <a:srgbClr val="FFFF00"/>
                </a:solidFill>
              </a:rPr>
              <a:t>his/her</a:t>
            </a:r>
            <a:r>
              <a:rPr lang="en-US" dirty="0" smtClean="0">
                <a:solidFill>
                  <a:srgbClr val="C00000"/>
                </a:solidFill>
              </a:rPr>
              <a:t> </a:t>
            </a:r>
            <a:r>
              <a:rPr lang="en-US" dirty="0" smtClean="0">
                <a:solidFill>
                  <a:srgbClr val="FFFF00"/>
                </a:solidFill>
              </a:rPr>
              <a:t>GUI for a total of 4 minutes per team!</a:t>
            </a:r>
            <a:endParaRPr lang="en-US" dirty="0">
              <a:solidFill>
                <a:srgbClr val="FFFF00"/>
              </a:solidFill>
            </a:endParaRPr>
          </a:p>
        </p:txBody>
      </p:sp>
      <p:pic>
        <p:nvPicPr>
          <p:cNvPr id="3" name="Picture 2" descr="GUI#4.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836" y="0"/>
            <a:ext cx="8175099" cy="6858000"/>
          </a:xfrm>
          <a:prstGeom prst="rect">
            <a:avLst/>
          </a:prstGeom>
        </p:spPr>
      </p:pic>
      <p:graphicFrame>
        <p:nvGraphicFramePr>
          <p:cNvPr id="4" name="Object 3"/>
          <p:cNvGraphicFramePr>
            <a:graphicFrameLocks noChangeAspect="1"/>
          </p:cNvGraphicFramePr>
          <p:nvPr>
            <p:extLst>
              <p:ext uri="{D42A27DB-BD31-4B8C-83A1-F6EECF244321}">
                <p14:modId xmlns:p14="http://schemas.microsoft.com/office/powerpoint/2010/main" val="332689427"/>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1035" name="Equation" r:id="rId5" imgW="114300" imgH="165100" progId="Equation.3">
                  <p:embed/>
                </p:oleObj>
              </mc:Choice>
              <mc:Fallback>
                <p:oleObj name="Equation" r:id="rId5" imgW="114300" imgH="165100" progId="Equation.3">
                  <p:embed/>
                  <p:pic>
                    <p:nvPicPr>
                      <p:cNvPr id="0" name=""/>
                      <p:cNvPicPr/>
                      <p:nvPr/>
                    </p:nvPicPr>
                    <p:blipFill>
                      <a:blip r:embed="rId6"/>
                      <a:stretch>
                        <a:fillRect/>
                      </a:stretch>
                    </p:blipFill>
                    <p:spPr>
                      <a:xfrm>
                        <a:off x="4514850" y="3346450"/>
                        <a:ext cx="114300" cy="165100"/>
                      </a:xfrm>
                      <a:prstGeom prst="rect">
                        <a:avLst/>
                      </a:prstGeom>
                    </p:spPr>
                  </p:pic>
                </p:oleObj>
              </mc:Fallback>
            </mc:AlternateContent>
          </a:graphicData>
        </a:graphic>
      </p:graphicFrame>
    </p:spTree>
    <p:extLst>
      <p:ext uri="{BB962C8B-B14F-4D97-AF65-F5344CB8AC3E}">
        <p14:creationId xmlns:p14="http://schemas.microsoft.com/office/powerpoint/2010/main" val="2013861493"/>
      </p:ext>
    </p:extLst>
  </p:cSld>
  <p:clrMapOvr>
    <a:masterClrMapping/>
  </p:clrMapOvr>
  <p:timing>
    <p:tnLst>
      <p:par>
        <p:cTn id="1" dur="indefinite" restart="never" nodeType="tmRoot"/>
      </p:par>
    </p:tnLst>
  </p:timing>
</p:sld>
</file>

<file path=ppt/theme/theme1.xml><?xml version="1.0" encoding="utf-8"?>
<a:theme xmlns:a="http://schemas.openxmlformats.org/drawingml/2006/main" name="Monica13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9150</TotalTime>
  <Words>940</Words>
  <Application>Microsoft Office PowerPoint</Application>
  <PresentationFormat>On-screen Show (4:3)</PresentationFormat>
  <Paragraphs>53</Paragraphs>
  <Slides>4</Slides>
  <Notes>4</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4</vt:i4>
      </vt:variant>
    </vt:vector>
  </HeadingPairs>
  <TitlesOfParts>
    <vt:vector size="12" baseType="lpstr">
      <vt:lpstr>Arial</vt:lpstr>
      <vt:lpstr>Arial Narrow</vt:lpstr>
      <vt:lpstr>Calibri</vt:lpstr>
      <vt:lpstr>Impact</vt:lpstr>
      <vt:lpstr>Lucida Grande</vt:lpstr>
      <vt:lpstr>Monica131</vt:lpstr>
      <vt:lpstr>Office Theme</vt:lpstr>
      <vt:lpstr>Equation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Preliminary Design Review</dc:title>
  <dc:creator>hylton</dc:creator>
  <cp:lastModifiedBy>apporva kharche</cp:lastModifiedBy>
  <cp:revision>33</cp:revision>
  <dcterms:created xsi:type="dcterms:W3CDTF">2015-03-05T15:00:19Z</dcterms:created>
  <dcterms:modified xsi:type="dcterms:W3CDTF">2015-03-24T14:30:33Z</dcterms:modified>
</cp:coreProperties>
</file>