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9" r:id="rId4"/>
    <p:sldId id="271" r:id="rId5"/>
    <p:sldId id="272" r:id="rId6"/>
    <p:sldId id="269" r:id="rId7"/>
    <p:sldId id="260" r:id="rId8"/>
    <p:sldId id="261" r:id="rId9"/>
    <p:sldId id="262" r:id="rId10"/>
    <p:sldId id="263" r:id="rId11"/>
    <p:sldId id="264" r:id="rId12"/>
    <p:sldId id="266" r:id="rId13"/>
    <p:sldId id="265" r:id="rId14"/>
    <p:sldId id="267" r:id="rId15"/>
    <p:sldId id="270" r:id="rId16"/>
    <p:sldId id="268" r:id="rId17"/>
    <p:sldId id="25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36CA2A-9296-4F2B-AA61-6A9F1E6C35E7}" type="datetimeFigureOut">
              <a:rPr lang="en-US" smtClean="0"/>
              <a:t>8/25/2011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7AD1D1-33D0-43B7-BBE4-F47E185FADEE}"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7AD1D1-33D0-43B7-BBE4-F47E185FADEE}" type="slidenum">
              <a:rPr lang="en-US" smtClean="0"/>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C708FE17-D1C0-42D9-96D2-707D7056E406}" type="datetimeFigureOut">
              <a:rPr lang="en-US" smtClean="0"/>
              <a:t>8/25/2011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5406A9-166E-437C-8995-3AED0D7D6E7D}" type="slidenum">
              <a:rPr lang="en-US" smtClean="0"/>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708FE17-D1C0-42D9-96D2-707D7056E406}" type="datetimeFigureOut">
              <a:rPr lang="en-US" smtClean="0"/>
              <a:t>8/25/2011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5406A9-166E-437C-8995-3AED0D7D6E7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708FE17-D1C0-42D9-96D2-707D7056E406}" type="datetimeFigureOut">
              <a:rPr lang="en-US" smtClean="0"/>
              <a:t>8/25/2011</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FA5406A9-166E-437C-8995-3AED0D7D6E7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708FE17-D1C0-42D9-96D2-707D7056E406}" type="datetimeFigureOut">
              <a:rPr lang="en-US" smtClean="0"/>
              <a:t>8/25/2011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5406A9-166E-437C-8995-3AED0D7D6E7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708FE17-D1C0-42D9-96D2-707D7056E406}" type="datetimeFigureOut">
              <a:rPr lang="en-US" smtClean="0"/>
              <a:t>8/25/2011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5406A9-166E-437C-8995-3AED0D7D6E7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708FE17-D1C0-42D9-96D2-707D7056E406}" type="datetimeFigureOut">
              <a:rPr lang="en-US" smtClean="0"/>
              <a:t>8/25/2011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5406A9-166E-437C-8995-3AED0D7D6E7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708FE17-D1C0-42D9-96D2-707D7056E406}" type="datetimeFigureOut">
              <a:rPr lang="en-US" smtClean="0"/>
              <a:t>8/25/2011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5406A9-166E-437C-8995-3AED0D7D6E7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708FE17-D1C0-42D9-96D2-707D7056E406}" type="datetimeFigureOut">
              <a:rPr lang="en-US" smtClean="0"/>
              <a:t>8/25/2011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5406A9-166E-437C-8995-3AED0D7D6E7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08FE17-D1C0-42D9-96D2-707D7056E406}" type="datetimeFigureOut">
              <a:rPr lang="en-US" smtClean="0"/>
              <a:t>8/25/2011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5406A9-166E-437C-8995-3AED0D7D6E7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708FE17-D1C0-42D9-96D2-707D7056E406}" type="datetimeFigureOut">
              <a:rPr lang="en-US" smtClean="0"/>
              <a:t>8/25/2011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5406A9-166E-437C-8995-3AED0D7D6E7D}" type="slidenum">
              <a:rPr lang="en-US" smtClean="0"/>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C708FE17-D1C0-42D9-96D2-707D7056E406}" type="datetimeFigureOut">
              <a:rPr lang="en-US" smtClean="0"/>
              <a:t>8/25/2011</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FA5406A9-166E-437C-8995-3AED0D7D6E7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C708FE17-D1C0-42D9-96D2-707D7056E406}" type="datetimeFigureOut">
              <a:rPr lang="en-US" smtClean="0"/>
              <a:t>8/25/2011</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FA5406A9-166E-437C-8995-3AED0D7D6E7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omg.org/spec/BPMN/2.0/" TargetMode="External"/><Relationship Id="rId2" Type="http://schemas.openxmlformats.org/officeDocument/2006/relationships/hyperlink" Target="http://www.bpmn.org/" TargetMode="External"/><Relationship Id="rId1" Type="http://schemas.openxmlformats.org/officeDocument/2006/relationships/slideLayout" Target="../slideLayouts/slideLayout2.xml"/><Relationship Id="rId5" Type="http://schemas.openxmlformats.org/officeDocument/2006/relationships/hyperlink" Target="mailto:iam@qennix.com" TargetMode="External"/><Relationship Id="rId4" Type="http://schemas.openxmlformats.org/officeDocument/2006/relationships/hyperlink" Target="mailto:enrique@colosa.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BPMN 2.0 Fundamentals</a:t>
            </a:r>
            <a:endParaRPr lang="en-US" dirty="0"/>
          </a:p>
        </p:txBody>
      </p:sp>
      <p:sp>
        <p:nvSpPr>
          <p:cNvPr id="3" name="Subtitle 2"/>
          <p:cNvSpPr>
            <a:spLocks noGrp="1"/>
          </p:cNvSpPr>
          <p:nvPr>
            <p:ph type="subTitle" idx="1"/>
          </p:nvPr>
        </p:nvSpPr>
        <p:spPr/>
        <p:txBody>
          <a:bodyPr/>
          <a:lstStyle/>
          <a:p>
            <a:r>
              <a:rPr lang="en-US" dirty="0" err="1" smtClean="0"/>
              <a:t>ProcessMaker</a:t>
            </a:r>
            <a:r>
              <a:rPr lang="en-US" dirty="0" smtClean="0"/>
              <a:t>™ BPMN Designer</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Activities</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5029200" y="1752600"/>
            <a:ext cx="3810000" cy="4714875"/>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152400" y="1676400"/>
            <a:ext cx="276225" cy="314325"/>
          </a:xfrm>
          <a:prstGeom prst="rect">
            <a:avLst/>
          </a:prstGeom>
          <a:noFill/>
          <a:ln w="9525">
            <a:noFill/>
            <a:miter lim="800000"/>
            <a:headEnd/>
            <a:tailEnd/>
          </a:ln>
        </p:spPr>
      </p:pic>
      <p:sp>
        <p:nvSpPr>
          <p:cNvPr id="6" name="TextBox 5"/>
          <p:cNvSpPr txBox="1"/>
          <p:nvPr/>
        </p:nvSpPr>
        <p:spPr>
          <a:xfrm>
            <a:off x="304801" y="2057400"/>
            <a:ext cx="4495800" cy="4247317"/>
          </a:xfrm>
          <a:prstGeom prst="rect">
            <a:avLst/>
          </a:prstGeom>
          <a:noFill/>
        </p:spPr>
        <p:txBody>
          <a:bodyPr wrap="square" rtlCol="0">
            <a:spAutoFit/>
          </a:bodyPr>
          <a:lstStyle/>
          <a:p>
            <a:r>
              <a:rPr lang="en-US" b="1" dirty="0" smtClean="0"/>
              <a:t>Activity</a:t>
            </a:r>
            <a:r>
              <a:rPr lang="en-US" dirty="0" smtClean="0"/>
              <a:t> is a generic term for work that</a:t>
            </a:r>
          </a:p>
          <a:p>
            <a:r>
              <a:rPr lang="en-US" dirty="0" smtClean="0"/>
              <a:t>company performs in a Process. An Activity</a:t>
            </a:r>
          </a:p>
          <a:p>
            <a:r>
              <a:rPr lang="en-US" dirty="0" smtClean="0"/>
              <a:t>Can be atomic or non-atomic.</a:t>
            </a:r>
          </a:p>
          <a:p>
            <a:endParaRPr lang="en-US" dirty="0"/>
          </a:p>
          <a:p>
            <a:r>
              <a:rPr lang="en-US" dirty="0" smtClean="0"/>
              <a:t>The type of activities that are part of the process are: </a:t>
            </a:r>
            <a:r>
              <a:rPr lang="en-US" b="1" dirty="0" smtClean="0"/>
              <a:t>Task</a:t>
            </a:r>
            <a:r>
              <a:rPr lang="en-US" dirty="0" smtClean="0"/>
              <a:t> and </a:t>
            </a:r>
            <a:r>
              <a:rPr lang="en-US" b="1" dirty="0" smtClean="0"/>
              <a:t>Sub-Process</a:t>
            </a:r>
            <a:r>
              <a:rPr lang="en-US" dirty="0" smtClean="0"/>
              <a:t>.</a:t>
            </a:r>
          </a:p>
          <a:p>
            <a:endParaRPr lang="en-US" dirty="0"/>
          </a:p>
          <a:p>
            <a:r>
              <a:rPr lang="en-US" dirty="0" smtClean="0"/>
              <a:t>A task can be differenced by markers that represent its type or associated resource.</a:t>
            </a:r>
          </a:p>
          <a:p>
            <a:endParaRPr lang="en-US" dirty="0"/>
          </a:p>
          <a:p>
            <a:r>
              <a:rPr lang="en-US" dirty="0" smtClean="0"/>
              <a:t>Sub-Process can be Collapsed or Expanded, and can be differenced by the kind of elements that join in: </a:t>
            </a:r>
            <a:r>
              <a:rPr lang="en-US" b="1" dirty="0" smtClean="0"/>
              <a:t>Sub-process</a:t>
            </a:r>
            <a:r>
              <a:rPr lang="en-US" dirty="0" smtClean="0"/>
              <a:t>, </a:t>
            </a:r>
            <a:r>
              <a:rPr lang="en-US" b="1" dirty="0" smtClean="0"/>
              <a:t>Transactions</a:t>
            </a:r>
            <a:r>
              <a:rPr lang="en-US" dirty="0" smtClean="0"/>
              <a:t>, </a:t>
            </a:r>
            <a:r>
              <a:rPr lang="en-US" b="1" dirty="0" smtClean="0"/>
              <a:t>Event Sub Process</a:t>
            </a:r>
            <a:r>
              <a:rPr lang="en-US" dirty="0" smtClean="0"/>
              <a:t> and </a:t>
            </a:r>
            <a:r>
              <a:rPr lang="en-US" b="1" dirty="0" smtClean="0"/>
              <a:t>Call Activities</a:t>
            </a:r>
            <a:r>
              <a:rPr lang="en-US" dirty="0" smtClean="0"/>
              <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Gateways</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5410200" y="2895600"/>
            <a:ext cx="3245465" cy="2590800"/>
          </a:xfrm>
          <a:prstGeom prst="rect">
            <a:avLst/>
          </a:prstGeom>
          <a:noFill/>
          <a:ln w="9525">
            <a:noFill/>
            <a:miter lim="800000"/>
            <a:headEnd/>
            <a:tailEnd/>
          </a:ln>
        </p:spPr>
      </p:pic>
      <p:cxnSp>
        <p:nvCxnSpPr>
          <p:cNvPr id="6" name="Straight Connector 5"/>
          <p:cNvCxnSpPr/>
          <p:nvPr/>
        </p:nvCxnSpPr>
        <p:spPr>
          <a:xfrm rot="16200000" flipH="1">
            <a:off x="7772400" y="3124200"/>
            <a:ext cx="152400" cy="15240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7772400" y="3124200"/>
            <a:ext cx="152400" cy="15240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5123" name="Picture 3"/>
          <p:cNvPicPr>
            <a:picLocks noChangeAspect="1" noChangeArrowheads="1"/>
          </p:cNvPicPr>
          <p:nvPr/>
        </p:nvPicPr>
        <p:blipFill>
          <a:blip r:embed="rId3" cstate="print"/>
          <a:srcRect/>
          <a:stretch>
            <a:fillRect/>
          </a:stretch>
        </p:blipFill>
        <p:spPr bwMode="auto">
          <a:xfrm>
            <a:off x="152400" y="1676400"/>
            <a:ext cx="323850" cy="285750"/>
          </a:xfrm>
          <a:prstGeom prst="rect">
            <a:avLst/>
          </a:prstGeom>
          <a:noFill/>
          <a:ln w="9525">
            <a:noFill/>
            <a:miter lim="800000"/>
            <a:headEnd/>
            <a:tailEnd/>
          </a:ln>
        </p:spPr>
      </p:pic>
      <p:sp>
        <p:nvSpPr>
          <p:cNvPr id="11" name="TextBox 10"/>
          <p:cNvSpPr txBox="1"/>
          <p:nvPr/>
        </p:nvSpPr>
        <p:spPr>
          <a:xfrm>
            <a:off x="533400" y="2133600"/>
            <a:ext cx="3886200" cy="3693319"/>
          </a:xfrm>
          <a:prstGeom prst="rect">
            <a:avLst/>
          </a:prstGeom>
          <a:noFill/>
        </p:spPr>
        <p:txBody>
          <a:bodyPr wrap="square" rtlCol="0">
            <a:spAutoFit/>
          </a:bodyPr>
          <a:lstStyle/>
          <a:p>
            <a:r>
              <a:rPr lang="en-US" dirty="0" smtClean="0"/>
              <a:t>A </a:t>
            </a:r>
            <a:r>
              <a:rPr lang="en-US" b="1" dirty="0" smtClean="0"/>
              <a:t>Gateway</a:t>
            </a:r>
            <a:r>
              <a:rPr lang="en-US" dirty="0" smtClean="0"/>
              <a:t> is used to control the divergence and convergence of sequence flows in a Process or in a choreography.</a:t>
            </a:r>
          </a:p>
          <a:p>
            <a:endParaRPr lang="en-US" dirty="0"/>
          </a:p>
          <a:p>
            <a:r>
              <a:rPr lang="en-US" dirty="0" smtClean="0"/>
              <a:t>Gateway will determine branching, forking, merging or joining.</a:t>
            </a:r>
          </a:p>
          <a:p>
            <a:endParaRPr lang="en-US" dirty="0"/>
          </a:p>
          <a:p>
            <a:r>
              <a:rPr lang="en-US" dirty="0" smtClean="0"/>
              <a:t>There’s 7 kinds of gateways differed by its internal marker: </a:t>
            </a:r>
            <a:r>
              <a:rPr lang="en-US" b="1" dirty="0" smtClean="0"/>
              <a:t>Exclusive</a:t>
            </a:r>
            <a:r>
              <a:rPr lang="en-US" dirty="0" smtClean="0"/>
              <a:t>, </a:t>
            </a:r>
            <a:r>
              <a:rPr lang="en-US" b="1" dirty="0" smtClean="0"/>
              <a:t>Inclusive</a:t>
            </a:r>
            <a:r>
              <a:rPr lang="en-US" dirty="0" smtClean="0"/>
              <a:t>, </a:t>
            </a:r>
            <a:r>
              <a:rPr lang="en-US" b="1" dirty="0" smtClean="0"/>
              <a:t>Parallel</a:t>
            </a:r>
            <a:r>
              <a:rPr lang="en-US" dirty="0" smtClean="0"/>
              <a:t>, </a:t>
            </a:r>
            <a:r>
              <a:rPr lang="en-US" b="1" dirty="0" smtClean="0"/>
              <a:t>Complex</a:t>
            </a:r>
            <a:r>
              <a:rPr lang="en-US" dirty="0" smtClean="0"/>
              <a:t>, </a:t>
            </a:r>
            <a:r>
              <a:rPr lang="en-US" b="1" dirty="0" smtClean="0"/>
              <a:t>Event-based</a:t>
            </a:r>
            <a:r>
              <a:rPr lang="en-US" dirty="0" smtClean="0"/>
              <a:t>, </a:t>
            </a:r>
            <a:r>
              <a:rPr lang="en-US" b="1" dirty="0" smtClean="0"/>
              <a:t>Parallel Event-based</a:t>
            </a:r>
            <a:r>
              <a:rPr lang="en-US" dirty="0" smtClean="0"/>
              <a:t> and </a:t>
            </a:r>
            <a:r>
              <a:rPr lang="en-US" b="1" dirty="0" smtClean="0"/>
              <a:t>Exclusive Event-based</a:t>
            </a:r>
            <a:r>
              <a:rPr lang="en-US" dirty="0" smtClean="0"/>
              <a:t>.</a:t>
            </a:r>
            <a:endParaRPr lang="en-US" dirty="0"/>
          </a:p>
        </p:txBody>
      </p:sp>
      <p:sp>
        <p:nvSpPr>
          <p:cNvPr id="12" name="TextBox 11"/>
          <p:cNvSpPr txBox="1"/>
          <p:nvPr/>
        </p:nvSpPr>
        <p:spPr>
          <a:xfrm>
            <a:off x="7010400" y="3048000"/>
            <a:ext cx="306494" cy="369332"/>
          </a:xfrm>
          <a:prstGeom prst="rect">
            <a:avLst/>
          </a:prstGeom>
          <a:noFill/>
        </p:spPr>
        <p:txBody>
          <a:bodyPr wrap="none" rtlCol="0">
            <a:spAutoFit/>
          </a:bodyPr>
          <a:lstStyle/>
          <a:p>
            <a:r>
              <a:rPr lang="en-US" b="1" dirty="0" smtClean="0"/>
              <a:t>=</a:t>
            </a:r>
            <a:endParaRPr lang="en-US"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Connection Objects</a:t>
            </a:r>
            <a:endParaRPr lang="en-US" dirty="0"/>
          </a:p>
        </p:txBody>
      </p:sp>
      <p:pic>
        <p:nvPicPr>
          <p:cNvPr id="6146" name="Picture 2"/>
          <p:cNvPicPr>
            <a:picLocks noChangeAspect="1" noChangeArrowheads="1"/>
          </p:cNvPicPr>
          <p:nvPr/>
        </p:nvPicPr>
        <p:blipFill>
          <a:blip r:embed="rId3" cstate="print"/>
          <a:srcRect/>
          <a:stretch>
            <a:fillRect/>
          </a:stretch>
        </p:blipFill>
        <p:spPr bwMode="auto">
          <a:xfrm>
            <a:off x="4800600" y="2133600"/>
            <a:ext cx="3495675" cy="2181225"/>
          </a:xfrm>
          <a:prstGeom prst="rect">
            <a:avLst/>
          </a:prstGeom>
          <a:noFill/>
          <a:ln w="9525">
            <a:noFill/>
            <a:miter lim="800000"/>
            <a:headEnd/>
            <a:tailEnd/>
          </a:ln>
        </p:spPr>
      </p:pic>
      <p:pic>
        <p:nvPicPr>
          <p:cNvPr id="6147" name="Picture 3"/>
          <p:cNvPicPr>
            <a:picLocks noChangeAspect="1" noChangeArrowheads="1"/>
          </p:cNvPicPr>
          <p:nvPr/>
        </p:nvPicPr>
        <p:blipFill>
          <a:blip r:embed="rId4" cstate="print"/>
          <a:srcRect/>
          <a:stretch>
            <a:fillRect/>
          </a:stretch>
        </p:blipFill>
        <p:spPr bwMode="auto">
          <a:xfrm>
            <a:off x="3581400" y="5029200"/>
            <a:ext cx="2171700" cy="1581150"/>
          </a:xfrm>
          <a:prstGeom prst="rect">
            <a:avLst/>
          </a:prstGeom>
          <a:noFill/>
          <a:ln w="9525">
            <a:noFill/>
            <a:miter lim="800000"/>
            <a:headEnd/>
            <a:tailEnd/>
          </a:ln>
        </p:spPr>
      </p:pic>
      <p:pic>
        <p:nvPicPr>
          <p:cNvPr id="6148" name="Picture 4"/>
          <p:cNvPicPr>
            <a:picLocks noChangeAspect="1" noChangeArrowheads="1"/>
          </p:cNvPicPr>
          <p:nvPr/>
        </p:nvPicPr>
        <p:blipFill>
          <a:blip r:embed="rId5" cstate="print"/>
          <a:srcRect/>
          <a:stretch>
            <a:fillRect/>
          </a:stretch>
        </p:blipFill>
        <p:spPr bwMode="auto">
          <a:xfrm>
            <a:off x="6400800" y="4800600"/>
            <a:ext cx="2495550" cy="1495425"/>
          </a:xfrm>
          <a:prstGeom prst="rect">
            <a:avLst/>
          </a:prstGeom>
          <a:noFill/>
          <a:ln w="9525">
            <a:noFill/>
            <a:miter lim="800000"/>
            <a:headEnd/>
            <a:tailEnd/>
          </a:ln>
        </p:spPr>
      </p:pic>
      <p:pic>
        <p:nvPicPr>
          <p:cNvPr id="6149" name="Picture 5"/>
          <p:cNvPicPr>
            <a:picLocks noChangeAspect="1" noChangeArrowheads="1"/>
          </p:cNvPicPr>
          <p:nvPr/>
        </p:nvPicPr>
        <p:blipFill>
          <a:blip r:embed="rId6" cstate="print"/>
          <a:srcRect/>
          <a:stretch>
            <a:fillRect/>
          </a:stretch>
        </p:blipFill>
        <p:spPr bwMode="auto">
          <a:xfrm>
            <a:off x="381000" y="5791200"/>
            <a:ext cx="3143250" cy="885825"/>
          </a:xfrm>
          <a:prstGeom prst="rect">
            <a:avLst/>
          </a:prstGeom>
          <a:noFill/>
          <a:ln w="9525">
            <a:noFill/>
            <a:miter lim="800000"/>
            <a:headEnd/>
            <a:tailEnd/>
          </a:ln>
        </p:spPr>
      </p:pic>
      <p:sp>
        <p:nvSpPr>
          <p:cNvPr id="8" name="TextBox 7"/>
          <p:cNvSpPr txBox="1"/>
          <p:nvPr/>
        </p:nvSpPr>
        <p:spPr>
          <a:xfrm>
            <a:off x="0" y="1524000"/>
            <a:ext cx="5245410" cy="4524315"/>
          </a:xfrm>
          <a:prstGeom prst="rect">
            <a:avLst/>
          </a:prstGeom>
          <a:noFill/>
        </p:spPr>
        <p:txBody>
          <a:bodyPr wrap="none" rtlCol="0">
            <a:spAutoFit/>
          </a:bodyPr>
          <a:lstStyle/>
          <a:p>
            <a:r>
              <a:rPr lang="en-US" dirty="0" smtClean="0"/>
              <a:t>There’s 6 types or connection objects. All</a:t>
            </a:r>
          </a:p>
          <a:p>
            <a:r>
              <a:rPr lang="en-US" dirty="0" smtClean="0"/>
              <a:t>of them are represented for a line.</a:t>
            </a:r>
          </a:p>
          <a:p>
            <a:endParaRPr lang="en-US" dirty="0"/>
          </a:p>
          <a:p>
            <a:r>
              <a:rPr lang="en-US" b="1" dirty="0" smtClean="0"/>
              <a:t>Sequence</a:t>
            </a:r>
            <a:r>
              <a:rPr lang="en-US" dirty="0" smtClean="0"/>
              <a:t> Flow can be </a:t>
            </a:r>
            <a:r>
              <a:rPr lang="en-US" b="1" dirty="0" smtClean="0"/>
              <a:t>Normal</a:t>
            </a:r>
            <a:r>
              <a:rPr lang="en-US" dirty="0" smtClean="0"/>
              <a:t>, </a:t>
            </a:r>
            <a:r>
              <a:rPr lang="en-US" b="1" dirty="0" smtClean="0"/>
              <a:t>Default</a:t>
            </a:r>
          </a:p>
          <a:p>
            <a:r>
              <a:rPr lang="en-US" dirty="0" smtClean="0"/>
              <a:t>and </a:t>
            </a:r>
            <a:r>
              <a:rPr lang="en-US" b="1" dirty="0" smtClean="0"/>
              <a:t>Conditional</a:t>
            </a:r>
            <a:r>
              <a:rPr lang="en-US" dirty="0" smtClean="0"/>
              <a:t>, and always have direction,</a:t>
            </a:r>
          </a:p>
          <a:p>
            <a:r>
              <a:rPr lang="en-US" dirty="0" smtClean="0"/>
              <a:t>source and target.</a:t>
            </a:r>
          </a:p>
          <a:p>
            <a:endParaRPr lang="en-US" dirty="0"/>
          </a:p>
          <a:p>
            <a:r>
              <a:rPr lang="en-US" b="1" dirty="0" smtClean="0"/>
              <a:t>Message</a:t>
            </a:r>
            <a:r>
              <a:rPr lang="en-US" dirty="0" smtClean="0"/>
              <a:t> Flows are a type of connection object</a:t>
            </a:r>
          </a:p>
          <a:p>
            <a:r>
              <a:rPr lang="en-US" dirty="0" smtClean="0"/>
              <a:t>that is used to represent collaboration between </a:t>
            </a:r>
          </a:p>
          <a:p>
            <a:r>
              <a:rPr lang="en-US" dirty="0"/>
              <a:t>t</a:t>
            </a:r>
            <a:r>
              <a:rPr lang="en-US" dirty="0" smtClean="0"/>
              <a:t>wo process.</a:t>
            </a:r>
          </a:p>
          <a:p>
            <a:endParaRPr lang="en-US" dirty="0"/>
          </a:p>
          <a:p>
            <a:r>
              <a:rPr lang="en-US" b="1" dirty="0" smtClean="0"/>
              <a:t>Data Association</a:t>
            </a:r>
            <a:r>
              <a:rPr lang="en-US" dirty="0" smtClean="0"/>
              <a:t> is a line between a Data Object and</a:t>
            </a:r>
          </a:p>
          <a:p>
            <a:r>
              <a:rPr lang="en-US" dirty="0" smtClean="0"/>
              <a:t>An element.</a:t>
            </a:r>
          </a:p>
          <a:p>
            <a:r>
              <a:rPr lang="en-US" dirty="0" smtClean="0"/>
              <a:t> </a:t>
            </a:r>
          </a:p>
          <a:p>
            <a:endParaRPr lang="en-US" dirty="0"/>
          </a:p>
          <a:p>
            <a:endParaRPr lang="en-US" dirty="0" smtClean="0"/>
          </a:p>
        </p:txBody>
      </p:sp>
      <p:sp>
        <p:nvSpPr>
          <p:cNvPr id="9" name="TextBox 8"/>
          <p:cNvSpPr txBox="1"/>
          <p:nvPr/>
        </p:nvSpPr>
        <p:spPr>
          <a:xfrm>
            <a:off x="6019800" y="1981200"/>
            <a:ext cx="902811" cy="369332"/>
          </a:xfrm>
          <a:prstGeom prst="rect">
            <a:avLst/>
          </a:prstGeom>
          <a:noFill/>
        </p:spPr>
        <p:txBody>
          <a:bodyPr wrap="none" rtlCol="0">
            <a:spAutoFit/>
          </a:bodyPr>
          <a:lstStyle/>
          <a:p>
            <a:r>
              <a:rPr lang="en-US" dirty="0" smtClean="0"/>
              <a:t>Normal</a:t>
            </a:r>
            <a:endParaRPr lang="en-US" dirty="0"/>
          </a:p>
        </p:txBody>
      </p:sp>
      <p:sp>
        <p:nvSpPr>
          <p:cNvPr id="10" name="TextBox 9"/>
          <p:cNvSpPr txBox="1"/>
          <p:nvPr/>
        </p:nvSpPr>
        <p:spPr>
          <a:xfrm>
            <a:off x="6019800" y="2819400"/>
            <a:ext cx="896399" cy="369332"/>
          </a:xfrm>
          <a:prstGeom prst="rect">
            <a:avLst/>
          </a:prstGeom>
          <a:noFill/>
        </p:spPr>
        <p:txBody>
          <a:bodyPr wrap="none" rtlCol="0">
            <a:spAutoFit/>
          </a:bodyPr>
          <a:lstStyle/>
          <a:p>
            <a:r>
              <a:rPr lang="en-US" dirty="0" smtClean="0"/>
              <a:t>Default</a:t>
            </a:r>
            <a:endParaRPr lang="en-US" dirty="0"/>
          </a:p>
        </p:txBody>
      </p:sp>
      <p:sp>
        <p:nvSpPr>
          <p:cNvPr id="11" name="TextBox 10"/>
          <p:cNvSpPr txBox="1"/>
          <p:nvPr/>
        </p:nvSpPr>
        <p:spPr>
          <a:xfrm>
            <a:off x="5943600" y="3657600"/>
            <a:ext cx="1287532" cy="369332"/>
          </a:xfrm>
          <a:prstGeom prst="rect">
            <a:avLst/>
          </a:prstGeom>
          <a:noFill/>
        </p:spPr>
        <p:txBody>
          <a:bodyPr wrap="none" rtlCol="0">
            <a:spAutoFit/>
          </a:bodyPr>
          <a:lstStyle/>
          <a:p>
            <a:r>
              <a:rPr lang="en-US" dirty="0" smtClean="0"/>
              <a:t>Conditional</a:t>
            </a:r>
            <a:endParaRPr lang="en-US" dirty="0"/>
          </a:p>
        </p:txBody>
      </p:sp>
      <p:sp>
        <p:nvSpPr>
          <p:cNvPr id="12" name="TextBox 11"/>
          <p:cNvSpPr txBox="1"/>
          <p:nvPr/>
        </p:nvSpPr>
        <p:spPr>
          <a:xfrm>
            <a:off x="8117757" y="5410200"/>
            <a:ext cx="1026243" cy="369332"/>
          </a:xfrm>
          <a:prstGeom prst="rect">
            <a:avLst/>
          </a:prstGeom>
          <a:noFill/>
        </p:spPr>
        <p:txBody>
          <a:bodyPr wrap="none" rtlCol="0">
            <a:spAutoFit/>
          </a:bodyPr>
          <a:lstStyle/>
          <a:p>
            <a:r>
              <a:rPr lang="en-US" dirty="0" smtClean="0"/>
              <a:t>Message</a:t>
            </a:r>
            <a:endParaRPr lang="en-US" dirty="0"/>
          </a:p>
        </p:txBody>
      </p:sp>
      <p:sp>
        <p:nvSpPr>
          <p:cNvPr id="13" name="TextBox 12"/>
          <p:cNvSpPr txBox="1"/>
          <p:nvPr/>
        </p:nvSpPr>
        <p:spPr>
          <a:xfrm>
            <a:off x="4419600" y="5562600"/>
            <a:ext cx="1785553" cy="369332"/>
          </a:xfrm>
          <a:prstGeom prst="rect">
            <a:avLst/>
          </a:prstGeom>
          <a:noFill/>
        </p:spPr>
        <p:txBody>
          <a:bodyPr wrap="none" rtlCol="0">
            <a:spAutoFit/>
          </a:bodyPr>
          <a:lstStyle/>
          <a:p>
            <a:r>
              <a:rPr lang="en-US" dirty="0" smtClean="0"/>
              <a:t>Data Association</a:t>
            </a:r>
            <a:endParaRPr lang="en-US" dirty="0"/>
          </a:p>
        </p:txBody>
      </p:sp>
      <p:sp>
        <p:nvSpPr>
          <p:cNvPr id="14" name="TextBox 13"/>
          <p:cNvSpPr txBox="1"/>
          <p:nvPr/>
        </p:nvSpPr>
        <p:spPr>
          <a:xfrm>
            <a:off x="990600" y="5638800"/>
            <a:ext cx="1285929" cy="369332"/>
          </a:xfrm>
          <a:prstGeom prst="rect">
            <a:avLst/>
          </a:prstGeom>
          <a:noFill/>
        </p:spPr>
        <p:txBody>
          <a:bodyPr wrap="none" rtlCol="0">
            <a:spAutoFit/>
          </a:bodyPr>
          <a:lstStyle/>
          <a:p>
            <a:r>
              <a:rPr lang="en-US" dirty="0" smtClean="0"/>
              <a:t>Association</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Objects</a:t>
            </a:r>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6324600" y="1905000"/>
            <a:ext cx="1576387" cy="4184055"/>
          </a:xfrm>
          <a:prstGeom prst="rect">
            <a:avLst/>
          </a:prstGeom>
          <a:noFill/>
          <a:ln w="9525">
            <a:noFill/>
            <a:miter lim="800000"/>
            <a:headEnd/>
            <a:tailEnd/>
          </a:ln>
        </p:spPr>
      </p:pic>
      <p:pic>
        <p:nvPicPr>
          <p:cNvPr id="7171" name="Picture 3"/>
          <p:cNvPicPr>
            <a:picLocks noChangeAspect="1" noChangeArrowheads="1"/>
          </p:cNvPicPr>
          <p:nvPr/>
        </p:nvPicPr>
        <p:blipFill>
          <a:blip r:embed="rId3" cstate="print"/>
          <a:srcRect/>
          <a:stretch>
            <a:fillRect/>
          </a:stretch>
        </p:blipFill>
        <p:spPr bwMode="auto">
          <a:xfrm>
            <a:off x="152400" y="1752600"/>
            <a:ext cx="285750" cy="514350"/>
          </a:xfrm>
          <a:prstGeom prst="rect">
            <a:avLst/>
          </a:prstGeom>
          <a:noFill/>
          <a:ln w="9525">
            <a:noFill/>
            <a:miter lim="800000"/>
            <a:headEnd/>
            <a:tailEnd/>
          </a:ln>
        </p:spPr>
      </p:pic>
      <p:sp>
        <p:nvSpPr>
          <p:cNvPr id="6" name="TextBox 5"/>
          <p:cNvSpPr txBox="1"/>
          <p:nvPr/>
        </p:nvSpPr>
        <p:spPr>
          <a:xfrm>
            <a:off x="533401" y="1905000"/>
            <a:ext cx="5486400" cy="5078313"/>
          </a:xfrm>
          <a:prstGeom prst="rect">
            <a:avLst/>
          </a:prstGeom>
          <a:noFill/>
        </p:spPr>
        <p:txBody>
          <a:bodyPr wrap="square" rtlCol="0">
            <a:spAutoFit/>
          </a:bodyPr>
          <a:lstStyle/>
          <a:p>
            <a:r>
              <a:rPr lang="en-US" dirty="0" smtClean="0"/>
              <a:t>BPMN 2.0 can represent Data in two ways: </a:t>
            </a:r>
            <a:r>
              <a:rPr lang="en-US" b="1" dirty="0" smtClean="0"/>
              <a:t>Data Stores</a:t>
            </a:r>
            <a:r>
              <a:rPr lang="en-US" dirty="0" smtClean="0"/>
              <a:t> and </a:t>
            </a:r>
            <a:r>
              <a:rPr lang="en-US" b="1" dirty="0" smtClean="0"/>
              <a:t>Data Objects.</a:t>
            </a:r>
          </a:p>
          <a:p>
            <a:endParaRPr lang="en-US" b="1" dirty="0" smtClean="0"/>
          </a:p>
          <a:p>
            <a:r>
              <a:rPr lang="en-US" dirty="0" smtClean="0"/>
              <a:t>A</a:t>
            </a:r>
            <a:r>
              <a:rPr lang="en-US" b="1" dirty="0" smtClean="0"/>
              <a:t> Data Store</a:t>
            </a:r>
            <a:r>
              <a:rPr lang="en-US" dirty="0" smtClean="0"/>
              <a:t> provides a mechanism for Activities to retrieve or update stored information that will persist beyond the scope of the Process. The same Data Store can be visualized, through a Data Store Reference, in one or more places in the Process.</a:t>
            </a:r>
          </a:p>
          <a:p>
            <a:endParaRPr lang="en-US" dirty="0"/>
          </a:p>
          <a:p>
            <a:r>
              <a:rPr lang="en-US" b="1" dirty="0"/>
              <a:t>Data Objects</a:t>
            </a:r>
            <a:r>
              <a:rPr lang="en-US" dirty="0"/>
              <a:t> provide information about what Activities require to be performed and/or what they </a:t>
            </a:r>
            <a:r>
              <a:rPr lang="en-US" dirty="0" smtClean="0"/>
              <a:t>produce, </a:t>
            </a:r>
            <a:r>
              <a:rPr lang="en-US" dirty="0"/>
              <a:t>Data Objects can represent a singular object or a collection of objects. </a:t>
            </a:r>
            <a:endParaRPr lang="en-US" dirty="0" smtClean="0"/>
          </a:p>
          <a:p>
            <a:endParaRPr lang="en-US" dirty="0"/>
          </a:p>
          <a:p>
            <a:r>
              <a:rPr lang="en-US" dirty="0" smtClean="0"/>
              <a:t>Data Objects can be separated in </a:t>
            </a:r>
            <a:r>
              <a:rPr lang="en-US" b="1" dirty="0" smtClean="0"/>
              <a:t>Data </a:t>
            </a:r>
            <a:r>
              <a:rPr lang="en-US" b="1" dirty="0"/>
              <a:t>Input</a:t>
            </a:r>
            <a:r>
              <a:rPr lang="en-US" dirty="0"/>
              <a:t> and </a:t>
            </a:r>
            <a:r>
              <a:rPr lang="en-US" b="1" dirty="0" smtClean="0"/>
              <a:t>Data Output</a:t>
            </a:r>
            <a:r>
              <a:rPr lang="en-US" dirty="0" smtClean="0"/>
              <a:t> only considering direction of the information.</a:t>
            </a:r>
          </a:p>
          <a:p>
            <a:endParaRPr lang="en-US"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Artifacts</a:t>
            </a:r>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6019800" y="2438400"/>
            <a:ext cx="2476500" cy="2933700"/>
          </a:xfrm>
          <a:prstGeom prst="rect">
            <a:avLst/>
          </a:prstGeom>
          <a:noFill/>
          <a:ln w="9525">
            <a:noFill/>
            <a:miter lim="800000"/>
            <a:headEnd/>
            <a:tailEnd/>
          </a:ln>
        </p:spPr>
      </p:pic>
      <p:pic>
        <p:nvPicPr>
          <p:cNvPr id="8195" name="Picture 3"/>
          <p:cNvPicPr>
            <a:picLocks noChangeAspect="1" noChangeArrowheads="1"/>
          </p:cNvPicPr>
          <p:nvPr/>
        </p:nvPicPr>
        <p:blipFill>
          <a:blip r:embed="rId3" cstate="print"/>
          <a:srcRect/>
          <a:stretch>
            <a:fillRect/>
          </a:stretch>
        </p:blipFill>
        <p:spPr bwMode="auto">
          <a:xfrm>
            <a:off x="152400" y="1676400"/>
            <a:ext cx="266700" cy="476250"/>
          </a:xfrm>
          <a:prstGeom prst="rect">
            <a:avLst/>
          </a:prstGeom>
          <a:noFill/>
          <a:ln w="9525">
            <a:noFill/>
            <a:miter lim="800000"/>
            <a:headEnd/>
            <a:tailEnd/>
          </a:ln>
        </p:spPr>
      </p:pic>
      <p:sp>
        <p:nvSpPr>
          <p:cNvPr id="6" name="TextBox 5"/>
          <p:cNvSpPr txBox="1"/>
          <p:nvPr/>
        </p:nvSpPr>
        <p:spPr>
          <a:xfrm>
            <a:off x="609601" y="1828800"/>
            <a:ext cx="5105400" cy="4524315"/>
          </a:xfrm>
          <a:prstGeom prst="rect">
            <a:avLst/>
          </a:prstGeom>
          <a:noFill/>
        </p:spPr>
        <p:txBody>
          <a:bodyPr wrap="square" rtlCol="0">
            <a:spAutoFit/>
          </a:bodyPr>
          <a:lstStyle/>
          <a:p>
            <a:r>
              <a:rPr lang="en-US" dirty="0" smtClean="0"/>
              <a:t>BPMN 2.0 considers 2 types of artifacts: </a:t>
            </a:r>
            <a:r>
              <a:rPr lang="en-US" b="1" dirty="0" smtClean="0"/>
              <a:t>Groups</a:t>
            </a:r>
            <a:r>
              <a:rPr lang="en-US" dirty="0" smtClean="0"/>
              <a:t> and</a:t>
            </a:r>
          </a:p>
          <a:p>
            <a:r>
              <a:rPr lang="en-US" b="1" dirty="0" smtClean="0"/>
              <a:t>Text Annotations.</a:t>
            </a:r>
          </a:p>
          <a:p>
            <a:endParaRPr lang="en-US" b="1" dirty="0"/>
          </a:p>
          <a:p>
            <a:r>
              <a:rPr lang="en-US" dirty="0" smtClean="0"/>
              <a:t>A </a:t>
            </a:r>
            <a:r>
              <a:rPr lang="en-US" b="1" dirty="0" smtClean="0"/>
              <a:t>Group</a:t>
            </a:r>
            <a:r>
              <a:rPr lang="en-US" dirty="0" smtClean="0"/>
              <a:t> is a grouping of graphical elements that</a:t>
            </a:r>
          </a:p>
          <a:p>
            <a:r>
              <a:rPr lang="en-US" dirty="0" smtClean="0"/>
              <a:t>are within the same Category. This type of grouping does not affect the Sequence Flows within the Group. The Category name appears on the diagram as the group label. Categories can be used for documentation or analysis purposes. Groups are one way in which Categories of objects can be visually displayed on the diagram.</a:t>
            </a:r>
          </a:p>
          <a:p>
            <a:endParaRPr lang="en-US" dirty="0"/>
          </a:p>
          <a:p>
            <a:r>
              <a:rPr lang="en-US" b="1" dirty="0" smtClean="0"/>
              <a:t>Text Annotations</a:t>
            </a:r>
            <a:r>
              <a:rPr lang="en-US" dirty="0" smtClean="0"/>
              <a:t> are a mechanism for a modeler to</a:t>
            </a:r>
          </a:p>
          <a:p>
            <a:r>
              <a:rPr lang="en-US" dirty="0" smtClean="0"/>
              <a:t>provide additional text information for the reader of</a:t>
            </a:r>
          </a:p>
          <a:p>
            <a:r>
              <a:rPr lang="en-US" dirty="0" smtClean="0"/>
              <a:t>a BPMN Diagram.</a:t>
            </a:r>
            <a:endParaRPr lang="en-US" b="1" dirty="0" smtClean="0"/>
          </a:p>
          <a:p>
            <a:endParaRPr lang="en-US"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Diagram Sample</a:t>
            </a:r>
            <a:endParaRPr lang="en-US" dirty="0"/>
          </a:p>
        </p:txBody>
      </p:sp>
      <p:pic>
        <p:nvPicPr>
          <p:cNvPr id="10242" name="Picture 2"/>
          <p:cNvPicPr>
            <a:picLocks noChangeAspect="1" noChangeArrowheads="1"/>
          </p:cNvPicPr>
          <p:nvPr/>
        </p:nvPicPr>
        <p:blipFill>
          <a:blip r:embed="rId2" cstate="print"/>
          <a:srcRect/>
          <a:stretch>
            <a:fillRect/>
          </a:stretch>
        </p:blipFill>
        <p:spPr bwMode="auto">
          <a:xfrm>
            <a:off x="123825" y="2019300"/>
            <a:ext cx="8867775" cy="41529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Collaboration</a:t>
            </a:r>
            <a:endParaRPr lang="en-US" dirty="0"/>
          </a:p>
        </p:txBody>
      </p:sp>
      <p:pic>
        <p:nvPicPr>
          <p:cNvPr id="9218" name="Picture 2"/>
          <p:cNvPicPr>
            <a:picLocks noChangeAspect="1" noChangeArrowheads="1"/>
          </p:cNvPicPr>
          <p:nvPr/>
        </p:nvPicPr>
        <p:blipFill>
          <a:blip r:embed="rId2" cstate="print"/>
          <a:srcRect/>
          <a:stretch>
            <a:fillRect/>
          </a:stretch>
        </p:blipFill>
        <p:spPr bwMode="auto">
          <a:xfrm>
            <a:off x="1524000" y="2971800"/>
            <a:ext cx="7324725" cy="3538477"/>
          </a:xfrm>
          <a:prstGeom prst="rect">
            <a:avLst/>
          </a:prstGeom>
          <a:noFill/>
          <a:ln w="9525">
            <a:noFill/>
            <a:miter lim="800000"/>
            <a:headEnd/>
            <a:tailEnd/>
          </a:ln>
        </p:spPr>
      </p:pic>
      <p:sp>
        <p:nvSpPr>
          <p:cNvPr id="5" name="TextBox 4"/>
          <p:cNvSpPr txBox="1"/>
          <p:nvPr/>
        </p:nvSpPr>
        <p:spPr>
          <a:xfrm>
            <a:off x="304800" y="1905000"/>
            <a:ext cx="8512267" cy="646331"/>
          </a:xfrm>
          <a:prstGeom prst="rect">
            <a:avLst/>
          </a:prstGeom>
          <a:noFill/>
        </p:spPr>
        <p:txBody>
          <a:bodyPr wrap="none" rtlCol="0">
            <a:spAutoFit/>
          </a:bodyPr>
          <a:lstStyle/>
          <a:p>
            <a:r>
              <a:rPr lang="en-US" dirty="0" smtClean="0"/>
              <a:t>Into collaboration diagrams there’s  a main concept to consider: “A </a:t>
            </a:r>
            <a:r>
              <a:rPr lang="en-US" b="1" dirty="0" smtClean="0"/>
              <a:t>PARTICIPANT</a:t>
            </a:r>
            <a:r>
              <a:rPr lang="en-US" dirty="0" smtClean="0"/>
              <a:t>”.</a:t>
            </a:r>
          </a:p>
          <a:p>
            <a:r>
              <a:rPr lang="en-US" dirty="0" smtClean="0"/>
              <a:t>BPMN considers a participant an entity or process involved into a collaborative relation .</a:t>
            </a:r>
            <a:endParaRPr lang="en-US" dirty="0"/>
          </a:p>
        </p:txBody>
      </p:sp>
      <p:sp>
        <p:nvSpPr>
          <p:cNvPr id="6" name="TextBox 5"/>
          <p:cNvSpPr txBox="1"/>
          <p:nvPr/>
        </p:nvSpPr>
        <p:spPr>
          <a:xfrm>
            <a:off x="47198" y="3810000"/>
            <a:ext cx="1324402" cy="369332"/>
          </a:xfrm>
          <a:prstGeom prst="rect">
            <a:avLst/>
          </a:prstGeom>
          <a:noFill/>
        </p:spPr>
        <p:txBody>
          <a:bodyPr wrap="none" rtlCol="0">
            <a:spAutoFit/>
          </a:bodyPr>
          <a:lstStyle/>
          <a:p>
            <a:r>
              <a:rPr lang="en-US" dirty="0" smtClean="0"/>
              <a:t>Participants</a:t>
            </a:r>
            <a:endParaRPr lang="en-US" dirty="0"/>
          </a:p>
        </p:txBody>
      </p:sp>
      <p:cxnSp>
        <p:nvCxnSpPr>
          <p:cNvPr id="8" name="Straight Arrow Connector 7"/>
          <p:cNvCxnSpPr>
            <a:stCxn id="6" idx="0"/>
          </p:cNvCxnSpPr>
          <p:nvPr/>
        </p:nvCxnSpPr>
        <p:spPr>
          <a:xfrm rot="5400000" flipH="1" flipV="1">
            <a:off x="849999" y="3212200"/>
            <a:ext cx="457200" cy="7384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2"/>
          </p:cNvCxnSpPr>
          <p:nvPr/>
        </p:nvCxnSpPr>
        <p:spPr>
          <a:xfrm rot="16200000" flipH="1">
            <a:off x="386965" y="4501765"/>
            <a:ext cx="1307068" cy="6622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Useful References</a:t>
            </a:r>
            <a:endParaRPr lang="en-US" b="1" dirty="0"/>
          </a:p>
        </p:txBody>
      </p:sp>
      <p:sp>
        <p:nvSpPr>
          <p:cNvPr id="5" name="TextBox 4"/>
          <p:cNvSpPr txBox="1"/>
          <p:nvPr/>
        </p:nvSpPr>
        <p:spPr>
          <a:xfrm>
            <a:off x="228600" y="1828800"/>
            <a:ext cx="8610600" cy="3046988"/>
          </a:xfrm>
          <a:prstGeom prst="rect">
            <a:avLst/>
          </a:prstGeom>
          <a:noFill/>
        </p:spPr>
        <p:txBody>
          <a:bodyPr wrap="square" rtlCol="0">
            <a:spAutoFit/>
          </a:bodyPr>
          <a:lstStyle/>
          <a:p>
            <a:r>
              <a:rPr lang="en-US" sz="2400" dirty="0" smtClean="0"/>
              <a:t>Object Management Group/Business Process Management Initiative</a:t>
            </a:r>
          </a:p>
          <a:p>
            <a:r>
              <a:rPr lang="es-ES" sz="2400" dirty="0" smtClean="0">
                <a:hlinkClick r:id="rId2"/>
              </a:rPr>
              <a:t>www.bpmn.org</a:t>
            </a:r>
            <a:endParaRPr lang="es-ES" sz="2400" dirty="0" smtClean="0"/>
          </a:p>
          <a:p>
            <a:endParaRPr lang="es-ES" sz="2400" dirty="0" smtClean="0"/>
          </a:p>
          <a:p>
            <a:r>
              <a:rPr lang="en-US" sz="2400" dirty="0" smtClean="0"/>
              <a:t>Documents Associated with Business Process Model and </a:t>
            </a:r>
          </a:p>
          <a:p>
            <a:r>
              <a:rPr lang="en-US" sz="2400" dirty="0" smtClean="0"/>
              <a:t>Notation (BPMN) Version 2.0</a:t>
            </a:r>
          </a:p>
          <a:p>
            <a:r>
              <a:rPr lang="es-ES" sz="2400" dirty="0" smtClean="0">
                <a:hlinkClick r:id="rId3"/>
              </a:rPr>
              <a:t>http://www.omg.org/spec/BPMN/2.0/</a:t>
            </a:r>
            <a:endParaRPr lang="es-ES" sz="2400" dirty="0" smtClean="0"/>
          </a:p>
          <a:p>
            <a:endParaRPr lang="es-ES" sz="2400" dirty="0" smtClean="0"/>
          </a:p>
        </p:txBody>
      </p:sp>
      <p:sp>
        <p:nvSpPr>
          <p:cNvPr id="6" name="TextBox 5"/>
          <p:cNvSpPr txBox="1"/>
          <p:nvPr/>
        </p:nvSpPr>
        <p:spPr>
          <a:xfrm>
            <a:off x="4800600" y="5380672"/>
            <a:ext cx="4136069" cy="1200329"/>
          </a:xfrm>
          <a:prstGeom prst="rect">
            <a:avLst/>
          </a:prstGeom>
          <a:noFill/>
          <a:ln w="19050">
            <a:solidFill>
              <a:schemeClr val="tx1"/>
            </a:solidFill>
          </a:ln>
        </p:spPr>
        <p:txBody>
          <a:bodyPr wrap="square" rtlCol="0">
            <a:spAutoFit/>
          </a:bodyPr>
          <a:lstStyle/>
          <a:p>
            <a:r>
              <a:rPr lang="es-ES" dirty="0" smtClean="0"/>
              <a:t>Enrique Ponce de </a:t>
            </a:r>
            <a:r>
              <a:rPr lang="es-ES" dirty="0" err="1" smtClean="0"/>
              <a:t>Leon</a:t>
            </a:r>
            <a:r>
              <a:rPr lang="es-ES" dirty="0" smtClean="0"/>
              <a:t> (</a:t>
            </a:r>
            <a:r>
              <a:rPr lang="es-ES" dirty="0" err="1" smtClean="0"/>
              <a:t>qennix</a:t>
            </a:r>
            <a:r>
              <a:rPr lang="es-ES" dirty="0" smtClean="0"/>
              <a:t>)</a:t>
            </a:r>
          </a:p>
          <a:p>
            <a:r>
              <a:rPr lang="es-ES" dirty="0" err="1" smtClean="0"/>
              <a:t>Development</a:t>
            </a:r>
            <a:r>
              <a:rPr lang="es-ES" dirty="0" smtClean="0"/>
              <a:t> </a:t>
            </a:r>
            <a:r>
              <a:rPr lang="es-ES" dirty="0" err="1" smtClean="0"/>
              <a:t>Team</a:t>
            </a:r>
            <a:r>
              <a:rPr lang="es-ES" dirty="0" smtClean="0"/>
              <a:t> Leader – </a:t>
            </a:r>
            <a:r>
              <a:rPr lang="es-ES" dirty="0" err="1" smtClean="0"/>
              <a:t>Colosa</a:t>
            </a:r>
            <a:r>
              <a:rPr lang="es-ES" dirty="0" smtClean="0"/>
              <a:t> Inc.</a:t>
            </a:r>
          </a:p>
          <a:p>
            <a:r>
              <a:rPr lang="es-ES" dirty="0" smtClean="0">
                <a:hlinkClick r:id="rId4"/>
              </a:rPr>
              <a:t>enrique@colosa.com</a:t>
            </a:r>
            <a:r>
              <a:rPr lang="es-ES" dirty="0" smtClean="0"/>
              <a:t> – </a:t>
            </a:r>
            <a:r>
              <a:rPr lang="es-ES" dirty="0" smtClean="0">
                <a:hlinkClick r:id="rId5"/>
              </a:rPr>
              <a:t>iam@qennix.com</a:t>
            </a:r>
            <a:endParaRPr lang="es-ES" dirty="0" smtClean="0"/>
          </a:p>
          <a:p>
            <a:pPr algn="r"/>
            <a:r>
              <a:rPr lang="es-ES" dirty="0" err="1" smtClean="0"/>
              <a:t>August</a:t>
            </a:r>
            <a:r>
              <a:rPr lang="es-ES" dirty="0" smtClean="0"/>
              <a:t>, 2011</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BPMN </a:t>
            </a:r>
            <a:r>
              <a:rPr lang="en-US" dirty="0" smtClean="0"/>
              <a:t>c</a:t>
            </a:r>
            <a:r>
              <a:rPr lang="en-US" dirty="0" smtClean="0"/>
              <a:t>oncepts</a:t>
            </a:r>
            <a:endParaRPr lang="en-US" dirty="0"/>
          </a:p>
        </p:txBody>
      </p:sp>
      <p:sp>
        <p:nvSpPr>
          <p:cNvPr id="4" name="TextBox 3"/>
          <p:cNvSpPr txBox="1"/>
          <p:nvPr/>
        </p:nvSpPr>
        <p:spPr>
          <a:xfrm>
            <a:off x="228601" y="1828800"/>
            <a:ext cx="8686800" cy="4616648"/>
          </a:xfrm>
          <a:prstGeom prst="rect">
            <a:avLst/>
          </a:prstGeom>
          <a:noFill/>
        </p:spPr>
        <p:txBody>
          <a:bodyPr wrap="square" rtlCol="0">
            <a:spAutoFit/>
          </a:bodyPr>
          <a:lstStyle/>
          <a:p>
            <a:pPr algn="just"/>
            <a:r>
              <a:rPr lang="en-US" sz="3200" dirty="0" smtClean="0">
                <a:solidFill>
                  <a:schemeClr val="accent2">
                    <a:lumMod val="50000"/>
                  </a:schemeClr>
                </a:solidFill>
              </a:rPr>
              <a:t>What is BPMN?</a:t>
            </a:r>
          </a:p>
          <a:p>
            <a:pPr algn="just"/>
            <a:r>
              <a:rPr lang="en-US" dirty="0" smtClean="0"/>
              <a:t>Business Process Model and Notation (BPMN) is a standard for business process modeling, and provides a graphical notation for specifying business processes  based on a flowcharting technique.</a:t>
            </a:r>
          </a:p>
          <a:p>
            <a:pPr algn="just"/>
            <a:endParaRPr lang="en-US" dirty="0" smtClean="0"/>
          </a:p>
          <a:p>
            <a:pPr algn="just"/>
            <a:r>
              <a:rPr lang="en-US" sz="3200" dirty="0" smtClean="0">
                <a:solidFill>
                  <a:schemeClr val="accent2">
                    <a:lumMod val="50000"/>
                  </a:schemeClr>
                </a:solidFill>
              </a:rPr>
              <a:t>What </a:t>
            </a:r>
            <a:r>
              <a:rPr lang="en-US" sz="3200" dirty="0">
                <a:solidFill>
                  <a:schemeClr val="accent2">
                    <a:lumMod val="50000"/>
                  </a:schemeClr>
                </a:solidFill>
              </a:rPr>
              <a:t> </a:t>
            </a:r>
            <a:r>
              <a:rPr lang="en-US" sz="3200" dirty="0" smtClean="0">
                <a:solidFill>
                  <a:schemeClr val="accent2">
                    <a:lumMod val="50000"/>
                  </a:schemeClr>
                </a:solidFill>
              </a:rPr>
              <a:t>is Business Process Modeling?</a:t>
            </a:r>
          </a:p>
          <a:p>
            <a:pPr algn="just"/>
            <a:r>
              <a:rPr lang="en-US" dirty="0" smtClean="0"/>
              <a:t>Business Process Modeling </a:t>
            </a:r>
            <a:r>
              <a:rPr lang="en-US" dirty="0" smtClean="0"/>
              <a:t>is </a:t>
            </a:r>
            <a:r>
              <a:rPr lang="en-US" dirty="0"/>
              <a:t>the activity of representing processes of an enterprise, so that the current process may be analyzed and </a:t>
            </a:r>
            <a:r>
              <a:rPr lang="en-US" dirty="0" smtClean="0"/>
              <a:t>improved by other professionals.</a:t>
            </a:r>
          </a:p>
          <a:p>
            <a:pPr algn="just"/>
            <a:endParaRPr lang="en-US" dirty="0" smtClean="0"/>
          </a:p>
          <a:p>
            <a:pPr algn="just"/>
            <a:endParaRPr lang="en-US" dirty="0"/>
          </a:p>
          <a:p>
            <a:pPr algn="just"/>
            <a:r>
              <a:rPr lang="en-US" sz="3200" dirty="0" smtClean="0">
                <a:solidFill>
                  <a:schemeClr val="accent2">
                    <a:lumMod val="50000"/>
                  </a:schemeClr>
                </a:solidFill>
              </a:rPr>
              <a:t>Why use BPMN to design processes?</a:t>
            </a:r>
          </a:p>
          <a:p>
            <a:pPr algn="just"/>
            <a:r>
              <a:rPr lang="en-US" dirty="0" smtClean="0"/>
              <a:t>BPMN 2.0 is official way to design and share processes between almost all  BPMS in the market.  BPMN is a OMG Standard.</a:t>
            </a:r>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BPMN 2.0 Diagrams</a:t>
            </a:r>
            <a:endParaRPr lang="en-US" dirty="0"/>
          </a:p>
        </p:txBody>
      </p:sp>
      <p:sp>
        <p:nvSpPr>
          <p:cNvPr id="4" name="TextBox 3"/>
          <p:cNvSpPr txBox="1"/>
          <p:nvPr/>
        </p:nvSpPr>
        <p:spPr>
          <a:xfrm>
            <a:off x="304800" y="1502688"/>
            <a:ext cx="8534400" cy="5355312"/>
          </a:xfrm>
          <a:prstGeom prst="rect">
            <a:avLst/>
          </a:prstGeom>
          <a:noFill/>
        </p:spPr>
        <p:txBody>
          <a:bodyPr wrap="square" rtlCol="0">
            <a:spAutoFit/>
          </a:bodyPr>
          <a:lstStyle/>
          <a:p>
            <a:r>
              <a:rPr lang="en-US" dirty="0" smtClean="0"/>
              <a:t>BPMN can represent Business Models by 4 kinds of diagrams:</a:t>
            </a:r>
          </a:p>
          <a:p>
            <a:endParaRPr lang="en-US" dirty="0" smtClean="0"/>
          </a:p>
          <a:p>
            <a:pPr lvl="1">
              <a:buFont typeface="Courier New" pitchFamily="49" charset="0"/>
              <a:buChar char="o"/>
            </a:pPr>
            <a:r>
              <a:rPr lang="en-US" dirty="0" smtClean="0"/>
              <a:t> </a:t>
            </a:r>
            <a:r>
              <a:rPr lang="en-US" b="1" dirty="0" smtClean="0"/>
              <a:t>Process Diagrams</a:t>
            </a:r>
          </a:p>
          <a:p>
            <a:pPr lvl="2"/>
            <a:r>
              <a:rPr lang="en-US" dirty="0" smtClean="0"/>
              <a:t>Represents regular flow between tasks, events and decision points to complete </a:t>
            </a:r>
            <a:r>
              <a:rPr lang="en-US" dirty="0"/>
              <a:t>a</a:t>
            </a:r>
            <a:r>
              <a:rPr lang="en-US" dirty="0" smtClean="0"/>
              <a:t> process in the company.</a:t>
            </a:r>
          </a:p>
          <a:p>
            <a:pPr lvl="1">
              <a:buFont typeface="Courier New" pitchFamily="49" charset="0"/>
              <a:buChar char="o"/>
            </a:pPr>
            <a:endParaRPr lang="en-US" dirty="0" smtClean="0"/>
          </a:p>
          <a:p>
            <a:pPr lvl="1">
              <a:buFont typeface="Courier New" pitchFamily="49" charset="0"/>
              <a:buChar char="o"/>
            </a:pPr>
            <a:r>
              <a:rPr lang="en-US" b="1" dirty="0"/>
              <a:t> </a:t>
            </a:r>
            <a:r>
              <a:rPr lang="en-US" b="1" dirty="0" smtClean="0"/>
              <a:t>Collaboration Diagrams</a:t>
            </a:r>
          </a:p>
          <a:p>
            <a:pPr lvl="2"/>
            <a:r>
              <a:rPr lang="en-US" dirty="0" smtClean="0"/>
              <a:t>Represents message flows or communication routes between process or entities like customers or partners.</a:t>
            </a:r>
          </a:p>
          <a:p>
            <a:pPr lvl="1"/>
            <a:endParaRPr lang="en-US" b="1" dirty="0" smtClean="0"/>
          </a:p>
          <a:p>
            <a:pPr lvl="1">
              <a:buFont typeface="Courier New" pitchFamily="49" charset="0"/>
              <a:buChar char="o"/>
            </a:pPr>
            <a:r>
              <a:rPr lang="en-US" b="1" dirty="0"/>
              <a:t> </a:t>
            </a:r>
            <a:r>
              <a:rPr lang="en-US" b="1" dirty="0" smtClean="0"/>
              <a:t>Conversation Diagrams</a:t>
            </a:r>
          </a:p>
          <a:p>
            <a:pPr lvl="2"/>
            <a:r>
              <a:rPr lang="en-US" dirty="0" smtClean="0"/>
              <a:t>Represent groups of messages called “communications” and its relation between process and participants.</a:t>
            </a:r>
          </a:p>
          <a:p>
            <a:pPr lvl="2"/>
            <a:endParaRPr lang="en-US" dirty="0" smtClean="0"/>
          </a:p>
          <a:p>
            <a:pPr lvl="1">
              <a:buFont typeface="Courier New" pitchFamily="49" charset="0"/>
              <a:buChar char="o"/>
            </a:pPr>
            <a:r>
              <a:rPr lang="en-US" b="1" dirty="0"/>
              <a:t> </a:t>
            </a:r>
            <a:r>
              <a:rPr lang="en-US" b="1" dirty="0" smtClean="0"/>
              <a:t>Choreography Diagrams</a:t>
            </a:r>
          </a:p>
          <a:p>
            <a:pPr lvl="2"/>
            <a:r>
              <a:rPr lang="en-US" dirty="0" smtClean="0"/>
              <a:t>Represent participant interaction between task and users or resources and the messages result of this interaction.</a:t>
            </a:r>
            <a:endParaRPr lang="en-US" b="1" i="1" dirty="0" smtClean="0"/>
          </a:p>
          <a:p>
            <a:pPr algn="r"/>
            <a:endParaRPr lang="en-US" b="1" i="1" dirty="0"/>
          </a:p>
          <a:p>
            <a:pPr algn="r"/>
            <a:r>
              <a:rPr lang="en-US" b="1" i="1" dirty="0" smtClean="0"/>
              <a:t>Note: </a:t>
            </a:r>
            <a:r>
              <a:rPr lang="en-US" i="1" dirty="0" smtClean="0"/>
              <a:t>PM BPMN Designer supports Process and Collaboration diagram modeling.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BPMN Diagrams</a:t>
            </a:r>
            <a:endParaRPr lang="en-US" dirty="0"/>
          </a:p>
        </p:txBody>
      </p:sp>
      <p:pic>
        <p:nvPicPr>
          <p:cNvPr id="11266" name="Picture 2"/>
          <p:cNvPicPr>
            <a:picLocks noChangeAspect="1" noChangeArrowheads="1"/>
          </p:cNvPicPr>
          <p:nvPr/>
        </p:nvPicPr>
        <p:blipFill>
          <a:blip r:embed="rId2" cstate="print"/>
          <a:srcRect/>
          <a:stretch>
            <a:fillRect/>
          </a:stretch>
        </p:blipFill>
        <p:spPr bwMode="auto">
          <a:xfrm>
            <a:off x="257175" y="1981200"/>
            <a:ext cx="8505825" cy="1228725"/>
          </a:xfrm>
          <a:prstGeom prst="rect">
            <a:avLst/>
          </a:prstGeom>
          <a:noFill/>
          <a:ln w="9525">
            <a:noFill/>
            <a:miter lim="800000"/>
            <a:headEnd/>
            <a:tailEnd/>
          </a:ln>
        </p:spPr>
      </p:pic>
      <p:sp>
        <p:nvSpPr>
          <p:cNvPr id="5" name="TextBox 4"/>
          <p:cNvSpPr txBox="1"/>
          <p:nvPr/>
        </p:nvSpPr>
        <p:spPr>
          <a:xfrm>
            <a:off x="228600" y="1676400"/>
            <a:ext cx="1790875" cy="369332"/>
          </a:xfrm>
          <a:prstGeom prst="rect">
            <a:avLst/>
          </a:prstGeom>
          <a:noFill/>
        </p:spPr>
        <p:txBody>
          <a:bodyPr wrap="none" rtlCol="0">
            <a:spAutoFit/>
          </a:bodyPr>
          <a:lstStyle/>
          <a:p>
            <a:r>
              <a:rPr lang="en-US" dirty="0" smtClean="0"/>
              <a:t>Process Diagram</a:t>
            </a:r>
            <a:endParaRPr lang="en-US" dirty="0"/>
          </a:p>
        </p:txBody>
      </p:sp>
      <p:pic>
        <p:nvPicPr>
          <p:cNvPr id="11267" name="Picture 3"/>
          <p:cNvPicPr>
            <a:picLocks noChangeAspect="1" noChangeArrowheads="1"/>
          </p:cNvPicPr>
          <p:nvPr/>
        </p:nvPicPr>
        <p:blipFill>
          <a:blip r:embed="rId3" cstate="print"/>
          <a:srcRect/>
          <a:stretch>
            <a:fillRect/>
          </a:stretch>
        </p:blipFill>
        <p:spPr bwMode="auto">
          <a:xfrm>
            <a:off x="1143000" y="3661060"/>
            <a:ext cx="6705600" cy="3196940"/>
          </a:xfrm>
          <a:prstGeom prst="rect">
            <a:avLst/>
          </a:prstGeom>
          <a:noFill/>
          <a:ln w="9525">
            <a:noFill/>
            <a:miter lim="800000"/>
            <a:headEnd/>
            <a:tailEnd/>
          </a:ln>
        </p:spPr>
      </p:pic>
      <p:sp>
        <p:nvSpPr>
          <p:cNvPr id="6" name="TextBox 5"/>
          <p:cNvSpPr txBox="1"/>
          <p:nvPr/>
        </p:nvSpPr>
        <p:spPr>
          <a:xfrm>
            <a:off x="228600" y="3352800"/>
            <a:ext cx="2355132" cy="369332"/>
          </a:xfrm>
          <a:prstGeom prst="rect">
            <a:avLst/>
          </a:prstGeom>
          <a:noFill/>
        </p:spPr>
        <p:txBody>
          <a:bodyPr wrap="none" rtlCol="0">
            <a:spAutoFit/>
          </a:bodyPr>
          <a:lstStyle/>
          <a:p>
            <a:r>
              <a:rPr lang="en-US" dirty="0" smtClean="0"/>
              <a:t>Collaboration Diagram</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BPMN </a:t>
            </a:r>
            <a:r>
              <a:rPr lang="en-US" dirty="0" smtClean="0"/>
              <a:t>Diagrams (cont.)</a:t>
            </a:r>
            <a:endParaRPr lang="en-US" dirty="0"/>
          </a:p>
        </p:txBody>
      </p:sp>
      <p:pic>
        <p:nvPicPr>
          <p:cNvPr id="12290" name="Picture 2"/>
          <p:cNvPicPr>
            <a:picLocks noChangeAspect="1" noChangeArrowheads="1"/>
          </p:cNvPicPr>
          <p:nvPr/>
        </p:nvPicPr>
        <p:blipFill>
          <a:blip r:embed="rId2" cstate="print"/>
          <a:srcRect/>
          <a:stretch>
            <a:fillRect/>
          </a:stretch>
        </p:blipFill>
        <p:spPr bwMode="auto">
          <a:xfrm>
            <a:off x="1219200" y="1752600"/>
            <a:ext cx="6696075" cy="2254495"/>
          </a:xfrm>
          <a:prstGeom prst="rect">
            <a:avLst/>
          </a:prstGeom>
          <a:noFill/>
          <a:ln w="9525">
            <a:noFill/>
            <a:miter lim="800000"/>
            <a:headEnd/>
            <a:tailEnd/>
          </a:ln>
        </p:spPr>
      </p:pic>
      <p:sp>
        <p:nvSpPr>
          <p:cNvPr id="5" name="TextBox 4"/>
          <p:cNvSpPr txBox="1"/>
          <p:nvPr/>
        </p:nvSpPr>
        <p:spPr>
          <a:xfrm>
            <a:off x="228600" y="1600200"/>
            <a:ext cx="2424062" cy="369332"/>
          </a:xfrm>
          <a:prstGeom prst="rect">
            <a:avLst/>
          </a:prstGeom>
          <a:noFill/>
        </p:spPr>
        <p:txBody>
          <a:bodyPr wrap="none" rtlCol="0">
            <a:spAutoFit/>
          </a:bodyPr>
          <a:lstStyle/>
          <a:p>
            <a:r>
              <a:rPr lang="en-US" dirty="0" smtClean="0"/>
              <a:t>Choreography Diagram</a:t>
            </a:r>
            <a:endParaRPr lang="en-US" dirty="0"/>
          </a:p>
        </p:txBody>
      </p:sp>
      <p:sp>
        <p:nvSpPr>
          <p:cNvPr id="6" name="TextBox 5"/>
          <p:cNvSpPr txBox="1"/>
          <p:nvPr/>
        </p:nvSpPr>
        <p:spPr>
          <a:xfrm>
            <a:off x="304800" y="3962400"/>
            <a:ext cx="2323072" cy="369332"/>
          </a:xfrm>
          <a:prstGeom prst="rect">
            <a:avLst/>
          </a:prstGeom>
          <a:noFill/>
        </p:spPr>
        <p:txBody>
          <a:bodyPr wrap="none" rtlCol="0">
            <a:spAutoFit/>
          </a:bodyPr>
          <a:lstStyle/>
          <a:p>
            <a:r>
              <a:rPr lang="en-US" dirty="0" smtClean="0"/>
              <a:t>Conversation Diagram</a:t>
            </a:r>
            <a:endParaRPr lang="en-US" dirty="0"/>
          </a:p>
        </p:txBody>
      </p:sp>
      <p:pic>
        <p:nvPicPr>
          <p:cNvPr id="12291" name="Picture 3"/>
          <p:cNvPicPr>
            <a:picLocks noChangeAspect="1" noChangeArrowheads="1"/>
          </p:cNvPicPr>
          <p:nvPr/>
        </p:nvPicPr>
        <p:blipFill>
          <a:blip r:embed="rId3" cstate="print"/>
          <a:srcRect/>
          <a:stretch>
            <a:fillRect/>
          </a:stretch>
        </p:blipFill>
        <p:spPr bwMode="auto">
          <a:xfrm>
            <a:off x="1371600" y="4403672"/>
            <a:ext cx="6096000" cy="2454328"/>
          </a:xfrm>
          <a:prstGeom prst="rect">
            <a:avLst/>
          </a:prstGeom>
          <a:noFill/>
          <a:ln w="9525">
            <a:noFill/>
            <a:miter lim="800000"/>
            <a:headEnd/>
            <a:tailEnd/>
          </a:ln>
        </p:spPr>
      </p:pic>
      <p:sp>
        <p:nvSpPr>
          <p:cNvPr id="8" name="Rectangle 7"/>
          <p:cNvSpPr/>
          <p:nvPr/>
        </p:nvSpPr>
        <p:spPr>
          <a:xfrm>
            <a:off x="1905000" y="4301196"/>
            <a:ext cx="6858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114800" y="4114800"/>
            <a:ext cx="685800" cy="3387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324600" y="4287128"/>
            <a:ext cx="6858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ProcessMaker</a:t>
            </a:r>
            <a:r>
              <a:rPr lang="en-US" dirty="0" smtClean="0"/>
              <a:t>™ BPMN Project</a:t>
            </a:r>
            <a:endParaRPr lang="en-US" dirty="0"/>
          </a:p>
        </p:txBody>
      </p:sp>
      <p:sp>
        <p:nvSpPr>
          <p:cNvPr id="4" name="Rectangle 3"/>
          <p:cNvSpPr/>
          <p:nvPr/>
        </p:nvSpPr>
        <p:spPr>
          <a:xfrm>
            <a:off x="533400" y="1752600"/>
            <a:ext cx="8229600" cy="47244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533400" y="1828800"/>
            <a:ext cx="1588897" cy="369332"/>
          </a:xfrm>
          <a:prstGeom prst="rect">
            <a:avLst/>
          </a:prstGeom>
          <a:noFill/>
        </p:spPr>
        <p:txBody>
          <a:bodyPr wrap="none" rtlCol="0">
            <a:spAutoFit/>
          </a:bodyPr>
          <a:lstStyle/>
          <a:p>
            <a:r>
              <a:rPr lang="en-US" b="1" dirty="0" smtClean="0"/>
              <a:t>BPMN Project</a:t>
            </a:r>
            <a:endParaRPr lang="en-US" b="1" dirty="0"/>
          </a:p>
        </p:txBody>
      </p:sp>
      <p:sp>
        <p:nvSpPr>
          <p:cNvPr id="6" name="Rectangle 5"/>
          <p:cNvSpPr/>
          <p:nvPr/>
        </p:nvSpPr>
        <p:spPr>
          <a:xfrm>
            <a:off x="914400" y="2286000"/>
            <a:ext cx="74676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990600" y="2362200"/>
            <a:ext cx="1309974" cy="369332"/>
          </a:xfrm>
          <a:prstGeom prst="rect">
            <a:avLst/>
          </a:prstGeom>
          <a:noFill/>
        </p:spPr>
        <p:txBody>
          <a:bodyPr wrap="none" rtlCol="0">
            <a:spAutoFit/>
          </a:bodyPr>
          <a:lstStyle/>
          <a:p>
            <a:r>
              <a:rPr lang="en-US" b="1" dirty="0" smtClean="0"/>
              <a:t>Process # 1</a:t>
            </a:r>
            <a:endParaRPr lang="en-US" b="1" dirty="0"/>
          </a:p>
        </p:txBody>
      </p:sp>
      <p:sp>
        <p:nvSpPr>
          <p:cNvPr id="8" name="Rectangle 7"/>
          <p:cNvSpPr/>
          <p:nvPr/>
        </p:nvSpPr>
        <p:spPr>
          <a:xfrm>
            <a:off x="914400" y="4114800"/>
            <a:ext cx="7467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90600" y="4191000"/>
            <a:ext cx="1311578" cy="369332"/>
          </a:xfrm>
          <a:prstGeom prst="rect">
            <a:avLst/>
          </a:prstGeom>
          <a:noFill/>
        </p:spPr>
        <p:txBody>
          <a:bodyPr wrap="none" rtlCol="0">
            <a:spAutoFit/>
          </a:bodyPr>
          <a:lstStyle/>
          <a:p>
            <a:r>
              <a:rPr lang="en-US" b="1" dirty="0" smtClean="0"/>
              <a:t>Process # 2</a:t>
            </a:r>
            <a:endParaRPr lang="en-US" b="1" dirty="0"/>
          </a:p>
        </p:txBody>
      </p:sp>
      <p:sp>
        <p:nvSpPr>
          <p:cNvPr id="10" name="Rectangle 9"/>
          <p:cNvSpPr/>
          <p:nvPr/>
        </p:nvSpPr>
        <p:spPr>
          <a:xfrm>
            <a:off x="1143000" y="2743200"/>
            <a:ext cx="2209800" cy="9906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2">
                    <a:lumMod val="25000"/>
                  </a:schemeClr>
                </a:solidFill>
              </a:rPr>
              <a:t>Flow Objects</a:t>
            </a:r>
            <a:endParaRPr lang="en-US" b="1" dirty="0">
              <a:solidFill>
                <a:schemeClr val="bg2">
                  <a:lumMod val="25000"/>
                </a:schemeClr>
              </a:solidFill>
            </a:endParaRPr>
          </a:p>
        </p:txBody>
      </p:sp>
      <p:sp>
        <p:nvSpPr>
          <p:cNvPr id="11" name="Rectangle 10"/>
          <p:cNvSpPr/>
          <p:nvPr/>
        </p:nvSpPr>
        <p:spPr>
          <a:xfrm>
            <a:off x="3505200" y="2743200"/>
            <a:ext cx="2209800" cy="9906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2">
                    <a:lumMod val="25000"/>
                  </a:schemeClr>
                </a:solidFill>
              </a:rPr>
              <a:t>Data References</a:t>
            </a:r>
            <a:endParaRPr lang="en-US" b="1" dirty="0">
              <a:solidFill>
                <a:schemeClr val="bg2">
                  <a:lumMod val="25000"/>
                </a:schemeClr>
              </a:solidFill>
            </a:endParaRPr>
          </a:p>
        </p:txBody>
      </p:sp>
      <p:sp>
        <p:nvSpPr>
          <p:cNvPr id="12" name="Rectangle 11"/>
          <p:cNvSpPr/>
          <p:nvPr/>
        </p:nvSpPr>
        <p:spPr>
          <a:xfrm>
            <a:off x="5867400" y="2743200"/>
            <a:ext cx="2209800" cy="9906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2">
                    <a:lumMod val="25000"/>
                  </a:schemeClr>
                </a:solidFill>
              </a:rPr>
              <a:t>Connection Objects</a:t>
            </a:r>
            <a:endParaRPr lang="en-US" b="1" dirty="0">
              <a:solidFill>
                <a:schemeClr val="bg2">
                  <a:lumMod val="25000"/>
                </a:schemeClr>
              </a:solidFill>
            </a:endParaRPr>
          </a:p>
        </p:txBody>
      </p:sp>
      <p:sp>
        <p:nvSpPr>
          <p:cNvPr id="13" name="Rectangle 12"/>
          <p:cNvSpPr/>
          <p:nvPr/>
        </p:nvSpPr>
        <p:spPr>
          <a:xfrm>
            <a:off x="685800" y="2209800"/>
            <a:ext cx="7848600" cy="2895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914400" y="4648200"/>
            <a:ext cx="1406154" cy="369332"/>
          </a:xfrm>
          <a:prstGeom prst="rect">
            <a:avLst/>
          </a:prstGeom>
          <a:noFill/>
        </p:spPr>
        <p:txBody>
          <a:bodyPr wrap="none" rtlCol="0">
            <a:spAutoFit/>
          </a:bodyPr>
          <a:lstStyle/>
          <a:p>
            <a:r>
              <a:rPr lang="en-US" b="1" dirty="0" smtClean="0"/>
              <a:t>Diagram # 1</a:t>
            </a:r>
            <a:endParaRPr lang="en-US" b="1" dirty="0"/>
          </a:p>
        </p:txBody>
      </p:sp>
      <p:sp>
        <p:nvSpPr>
          <p:cNvPr id="15" name="Rectangle 14"/>
          <p:cNvSpPr/>
          <p:nvPr/>
        </p:nvSpPr>
        <p:spPr>
          <a:xfrm>
            <a:off x="685800" y="5257800"/>
            <a:ext cx="2362200" cy="990600"/>
          </a:xfrm>
          <a:prstGeom prst="rect">
            <a:avLst/>
          </a:prstGeom>
          <a:noFill/>
          <a:ln>
            <a:solidFill>
              <a:schemeClr val="bg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143000" y="5638800"/>
            <a:ext cx="1407758" cy="369332"/>
          </a:xfrm>
          <a:prstGeom prst="rect">
            <a:avLst/>
          </a:prstGeom>
          <a:noFill/>
        </p:spPr>
        <p:txBody>
          <a:bodyPr wrap="none" rtlCol="0">
            <a:spAutoFit/>
          </a:bodyPr>
          <a:lstStyle/>
          <a:p>
            <a:r>
              <a:rPr lang="en-US" b="1" dirty="0" smtClean="0"/>
              <a:t>Diagram # 2</a:t>
            </a:r>
            <a:endParaRPr lang="en-US" b="1" dirty="0"/>
          </a:p>
        </p:txBody>
      </p:sp>
      <p:sp>
        <p:nvSpPr>
          <p:cNvPr id="17" name="Rectangle 16"/>
          <p:cNvSpPr/>
          <p:nvPr/>
        </p:nvSpPr>
        <p:spPr>
          <a:xfrm>
            <a:off x="3352800" y="5257800"/>
            <a:ext cx="2438400" cy="990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Participants</a:t>
            </a:r>
            <a:endParaRPr lang="en-US" dirty="0"/>
          </a:p>
        </p:txBody>
      </p:sp>
      <p:sp>
        <p:nvSpPr>
          <p:cNvPr id="18" name="Rectangle 17"/>
          <p:cNvSpPr/>
          <p:nvPr/>
        </p:nvSpPr>
        <p:spPr>
          <a:xfrm>
            <a:off x="6019800" y="5257800"/>
            <a:ext cx="2514600" cy="9906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Data Objects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BPMN Design Elements</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457200" y="1952625"/>
            <a:ext cx="8115300" cy="4829175"/>
          </a:xfrm>
          <a:prstGeom prst="rect">
            <a:avLst/>
          </a:prstGeom>
          <a:noFill/>
          <a:ln w="9525">
            <a:noFill/>
            <a:miter lim="800000"/>
            <a:headEnd/>
            <a:tailEnd/>
          </a:ln>
        </p:spPr>
      </p:pic>
      <p:sp>
        <p:nvSpPr>
          <p:cNvPr id="5" name="TextBox 4"/>
          <p:cNvSpPr txBox="1"/>
          <p:nvPr/>
        </p:nvSpPr>
        <p:spPr>
          <a:xfrm>
            <a:off x="1143000" y="1524000"/>
            <a:ext cx="1600200" cy="369332"/>
          </a:xfrm>
          <a:prstGeom prst="rect">
            <a:avLst/>
          </a:prstGeom>
          <a:noFill/>
        </p:spPr>
        <p:txBody>
          <a:bodyPr wrap="square" rtlCol="0">
            <a:spAutoFit/>
          </a:bodyPr>
          <a:lstStyle/>
          <a:p>
            <a:r>
              <a:rPr lang="en-US" b="1" dirty="0" smtClean="0"/>
              <a:t>Flow Objects</a:t>
            </a:r>
            <a:endParaRPr lang="en-US" b="1" dirty="0"/>
          </a:p>
        </p:txBody>
      </p:sp>
      <p:sp>
        <p:nvSpPr>
          <p:cNvPr id="6" name="TextBox 5"/>
          <p:cNvSpPr txBox="1"/>
          <p:nvPr/>
        </p:nvSpPr>
        <p:spPr>
          <a:xfrm>
            <a:off x="228600" y="2971800"/>
            <a:ext cx="736099" cy="369332"/>
          </a:xfrm>
          <a:prstGeom prst="rect">
            <a:avLst/>
          </a:prstGeom>
          <a:noFill/>
        </p:spPr>
        <p:txBody>
          <a:bodyPr wrap="none" rtlCol="0">
            <a:spAutoFit/>
          </a:bodyPr>
          <a:lstStyle/>
          <a:p>
            <a:r>
              <a:rPr lang="en-US" dirty="0" smtClean="0"/>
              <a:t>Event</a:t>
            </a:r>
            <a:endParaRPr lang="en-US" dirty="0"/>
          </a:p>
        </p:txBody>
      </p:sp>
      <p:sp>
        <p:nvSpPr>
          <p:cNvPr id="7" name="TextBox 6"/>
          <p:cNvSpPr txBox="1"/>
          <p:nvPr/>
        </p:nvSpPr>
        <p:spPr>
          <a:xfrm>
            <a:off x="1219200" y="2971800"/>
            <a:ext cx="915635" cy="369332"/>
          </a:xfrm>
          <a:prstGeom prst="rect">
            <a:avLst/>
          </a:prstGeom>
          <a:noFill/>
        </p:spPr>
        <p:txBody>
          <a:bodyPr wrap="none" rtlCol="0">
            <a:spAutoFit/>
          </a:bodyPr>
          <a:lstStyle/>
          <a:p>
            <a:r>
              <a:rPr lang="en-US" dirty="0" smtClean="0"/>
              <a:t>Activity</a:t>
            </a:r>
            <a:endParaRPr lang="en-US" dirty="0"/>
          </a:p>
        </p:txBody>
      </p:sp>
      <p:sp>
        <p:nvSpPr>
          <p:cNvPr id="8" name="TextBox 7"/>
          <p:cNvSpPr txBox="1"/>
          <p:nvPr/>
        </p:nvSpPr>
        <p:spPr>
          <a:xfrm>
            <a:off x="2590800" y="2971800"/>
            <a:ext cx="1037463" cy="369332"/>
          </a:xfrm>
          <a:prstGeom prst="rect">
            <a:avLst/>
          </a:prstGeom>
          <a:noFill/>
        </p:spPr>
        <p:txBody>
          <a:bodyPr wrap="none" rtlCol="0">
            <a:spAutoFit/>
          </a:bodyPr>
          <a:lstStyle/>
          <a:p>
            <a:r>
              <a:rPr lang="en-US" dirty="0" smtClean="0"/>
              <a:t>Gateway</a:t>
            </a:r>
            <a:endParaRPr lang="en-US" dirty="0"/>
          </a:p>
        </p:txBody>
      </p:sp>
      <p:sp>
        <p:nvSpPr>
          <p:cNvPr id="9" name="TextBox 8"/>
          <p:cNvSpPr txBox="1"/>
          <p:nvPr/>
        </p:nvSpPr>
        <p:spPr>
          <a:xfrm>
            <a:off x="7564722" y="1828800"/>
            <a:ext cx="1579278" cy="369332"/>
          </a:xfrm>
          <a:prstGeom prst="rect">
            <a:avLst/>
          </a:prstGeom>
          <a:noFill/>
        </p:spPr>
        <p:txBody>
          <a:bodyPr wrap="none" rtlCol="0">
            <a:spAutoFit/>
          </a:bodyPr>
          <a:lstStyle/>
          <a:p>
            <a:r>
              <a:rPr lang="en-US" dirty="0" err="1" smtClean="0"/>
              <a:t>SequenceFlow</a:t>
            </a:r>
            <a:endParaRPr lang="en-US" dirty="0"/>
          </a:p>
        </p:txBody>
      </p:sp>
      <p:sp>
        <p:nvSpPr>
          <p:cNvPr id="10" name="TextBox 9"/>
          <p:cNvSpPr txBox="1"/>
          <p:nvPr/>
        </p:nvSpPr>
        <p:spPr>
          <a:xfrm>
            <a:off x="7543800" y="2286000"/>
            <a:ext cx="1484702" cy="369332"/>
          </a:xfrm>
          <a:prstGeom prst="rect">
            <a:avLst/>
          </a:prstGeom>
          <a:noFill/>
        </p:spPr>
        <p:txBody>
          <a:bodyPr wrap="none" rtlCol="0">
            <a:spAutoFit/>
          </a:bodyPr>
          <a:lstStyle/>
          <a:p>
            <a:r>
              <a:rPr lang="en-US" dirty="0" err="1" smtClean="0"/>
              <a:t>MessageFlow</a:t>
            </a:r>
            <a:endParaRPr lang="en-US" dirty="0"/>
          </a:p>
        </p:txBody>
      </p:sp>
      <p:sp>
        <p:nvSpPr>
          <p:cNvPr id="11" name="TextBox 10"/>
          <p:cNvSpPr txBox="1"/>
          <p:nvPr/>
        </p:nvSpPr>
        <p:spPr>
          <a:xfrm>
            <a:off x="7620000" y="2743200"/>
            <a:ext cx="1285929" cy="369332"/>
          </a:xfrm>
          <a:prstGeom prst="rect">
            <a:avLst/>
          </a:prstGeom>
          <a:noFill/>
        </p:spPr>
        <p:txBody>
          <a:bodyPr wrap="none" rtlCol="0">
            <a:spAutoFit/>
          </a:bodyPr>
          <a:lstStyle/>
          <a:p>
            <a:r>
              <a:rPr lang="en-US" dirty="0" smtClean="0"/>
              <a:t>Association</a:t>
            </a:r>
            <a:endParaRPr lang="en-US" dirty="0"/>
          </a:p>
        </p:txBody>
      </p:sp>
      <p:sp>
        <p:nvSpPr>
          <p:cNvPr id="12" name="TextBox 11"/>
          <p:cNvSpPr txBox="1"/>
          <p:nvPr/>
        </p:nvSpPr>
        <p:spPr>
          <a:xfrm>
            <a:off x="5943600" y="1524000"/>
            <a:ext cx="2128083" cy="369332"/>
          </a:xfrm>
          <a:prstGeom prst="rect">
            <a:avLst/>
          </a:prstGeom>
          <a:noFill/>
        </p:spPr>
        <p:txBody>
          <a:bodyPr wrap="none" rtlCol="0">
            <a:spAutoFit/>
          </a:bodyPr>
          <a:lstStyle/>
          <a:p>
            <a:r>
              <a:rPr lang="en-US" b="1" dirty="0" smtClean="0"/>
              <a:t>Connecting Objects</a:t>
            </a:r>
            <a:endParaRPr lang="en-US" b="1" dirty="0"/>
          </a:p>
        </p:txBody>
      </p:sp>
      <p:sp>
        <p:nvSpPr>
          <p:cNvPr id="13" name="TextBox 12"/>
          <p:cNvSpPr txBox="1"/>
          <p:nvPr/>
        </p:nvSpPr>
        <p:spPr>
          <a:xfrm>
            <a:off x="457200" y="3962400"/>
            <a:ext cx="2578013" cy="369332"/>
          </a:xfrm>
          <a:prstGeom prst="rect">
            <a:avLst/>
          </a:prstGeom>
          <a:noFill/>
        </p:spPr>
        <p:txBody>
          <a:bodyPr wrap="none" rtlCol="0">
            <a:spAutoFit/>
          </a:bodyPr>
          <a:lstStyle/>
          <a:p>
            <a:r>
              <a:rPr lang="en-US" b="1" dirty="0" smtClean="0"/>
              <a:t>Data Objects &amp; Artifacts</a:t>
            </a:r>
            <a:endParaRPr lang="en-US" b="1" dirty="0"/>
          </a:p>
        </p:txBody>
      </p:sp>
      <p:sp>
        <p:nvSpPr>
          <p:cNvPr id="14" name="TextBox 13"/>
          <p:cNvSpPr txBox="1"/>
          <p:nvPr/>
        </p:nvSpPr>
        <p:spPr>
          <a:xfrm>
            <a:off x="5867400" y="3962400"/>
            <a:ext cx="1266693" cy="369332"/>
          </a:xfrm>
          <a:prstGeom prst="rect">
            <a:avLst/>
          </a:prstGeom>
          <a:noFill/>
        </p:spPr>
        <p:txBody>
          <a:bodyPr wrap="none" rtlCol="0">
            <a:spAutoFit/>
          </a:bodyPr>
          <a:lstStyle/>
          <a:p>
            <a:r>
              <a:rPr lang="en-US" b="1" dirty="0" err="1" smtClean="0"/>
              <a:t>Swimlanes</a:t>
            </a:r>
            <a:endParaRPr lang="en-US" b="1" dirty="0"/>
          </a:p>
        </p:txBody>
      </p:sp>
      <p:sp>
        <p:nvSpPr>
          <p:cNvPr id="15" name="TextBox 14"/>
          <p:cNvSpPr txBox="1"/>
          <p:nvPr/>
        </p:nvSpPr>
        <p:spPr>
          <a:xfrm>
            <a:off x="0" y="4419600"/>
            <a:ext cx="1292341" cy="369332"/>
          </a:xfrm>
          <a:prstGeom prst="rect">
            <a:avLst/>
          </a:prstGeom>
          <a:noFill/>
        </p:spPr>
        <p:txBody>
          <a:bodyPr wrap="none" rtlCol="0">
            <a:spAutoFit/>
          </a:bodyPr>
          <a:lstStyle/>
          <a:p>
            <a:r>
              <a:rPr lang="en-US" dirty="0" err="1" smtClean="0"/>
              <a:t>DataObject</a:t>
            </a:r>
            <a:endParaRPr lang="en-US" dirty="0"/>
          </a:p>
        </p:txBody>
      </p:sp>
      <p:sp>
        <p:nvSpPr>
          <p:cNvPr id="16" name="TextBox 15"/>
          <p:cNvSpPr txBox="1"/>
          <p:nvPr/>
        </p:nvSpPr>
        <p:spPr>
          <a:xfrm>
            <a:off x="2286000" y="4572000"/>
            <a:ext cx="1170513" cy="369332"/>
          </a:xfrm>
          <a:prstGeom prst="rect">
            <a:avLst/>
          </a:prstGeom>
          <a:noFill/>
        </p:spPr>
        <p:txBody>
          <a:bodyPr wrap="none" rtlCol="0">
            <a:spAutoFit/>
          </a:bodyPr>
          <a:lstStyle/>
          <a:p>
            <a:r>
              <a:rPr lang="en-US" dirty="0" err="1" smtClean="0"/>
              <a:t>DataStore</a:t>
            </a:r>
            <a:endParaRPr lang="en-US" dirty="0"/>
          </a:p>
        </p:txBody>
      </p:sp>
      <p:sp>
        <p:nvSpPr>
          <p:cNvPr id="17" name="TextBox 16"/>
          <p:cNvSpPr txBox="1"/>
          <p:nvPr/>
        </p:nvSpPr>
        <p:spPr>
          <a:xfrm>
            <a:off x="2438400" y="5486400"/>
            <a:ext cx="780983" cy="369332"/>
          </a:xfrm>
          <a:prstGeom prst="rect">
            <a:avLst/>
          </a:prstGeom>
          <a:noFill/>
        </p:spPr>
        <p:txBody>
          <a:bodyPr wrap="none" rtlCol="0">
            <a:spAutoFit/>
          </a:bodyPr>
          <a:lstStyle/>
          <a:p>
            <a:r>
              <a:rPr lang="en-US" dirty="0" smtClean="0"/>
              <a:t>Group</a:t>
            </a:r>
            <a:endParaRPr lang="en-US" dirty="0"/>
          </a:p>
        </p:txBody>
      </p:sp>
      <p:sp>
        <p:nvSpPr>
          <p:cNvPr id="18" name="TextBox 17"/>
          <p:cNvSpPr txBox="1"/>
          <p:nvPr/>
        </p:nvSpPr>
        <p:spPr>
          <a:xfrm>
            <a:off x="6172200" y="4953000"/>
            <a:ext cx="605743" cy="369332"/>
          </a:xfrm>
          <a:prstGeom prst="rect">
            <a:avLst/>
          </a:prstGeom>
          <a:noFill/>
        </p:spPr>
        <p:txBody>
          <a:bodyPr wrap="none" rtlCol="0">
            <a:spAutoFit/>
          </a:bodyPr>
          <a:lstStyle/>
          <a:p>
            <a:r>
              <a:rPr lang="en-US" dirty="0" smtClean="0"/>
              <a:t>Pool</a:t>
            </a:r>
            <a:endParaRPr lang="en-US" dirty="0"/>
          </a:p>
        </p:txBody>
      </p:sp>
      <p:sp>
        <p:nvSpPr>
          <p:cNvPr id="19" name="TextBox 18"/>
          <p:cNvSpPr txBox="1"/>
          <p:nvPr/>
        </p:nvSpPr>
        <p:spPr>
          <a:xfrm>
            <a:off x="6172200" y="6172200"/>
            <a:ext cx="655949" cy="369332"/>
          </a:xfrm>
          <a:prstGeom prst="rect">
            <a:avLst/>
          </a:prstGeom>
          <a:noFill/>
        </p:spPr>
        <p:txBody>
          <a:bodyPr wrap="none" rtlCol="0">
            <a:spAutoFit/>
          </a:bodyPr>
          <a:lstStyle/>
          <a:p>
            <a:r>
              <a:rPr lang="en-US" dirty="0" smtClean="0"/>
              <a:t>Lane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Swimlanes</a:t>
            </a:r>
            <a:endParaRPr lang="en-US" dirty="0"/>
          </a:p>
        </p:txBody>
      </p:sp>
      <p:pic>
        <p:nvPicPr>
          <p:cNvPr id="2051" name="Picture 3"/>
          <p:cNvPicPr>
            <a:picLocks noChangeAspect="1" noChangeArrowheads="1"/>
          </p:cNvPicPr>
          <p:nvPr/>
        </p:nvPicPr>
        <p:blipFill>
          <a:blip r:embed="rId2" cstate="print"/>
          <a:srcRect/>
          <a:stretch>
            <a:fillRect/>
          </a:stretch>
        </p:blipFill>
        <p:spPr bwMode="auto">
          <a:xfrm>
            <a:off x="3429000" y="3581400"/>
            <a:ext cx="5943600" cy="1249350"/>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3514725" y="1676400"/>
            <a:ext cx="5553075" cy="1809750"/>
          </a:xfrm>
          <a:prstGeom prst="rect">
            <a:avLst/>
          </a:prstGeom>
          <a:noFill/>
          <a:ln w="9525">
            <a:noFill/>
            <a:miter lim="800000"/>
            <a:headEnd/>
            <a:tailEnd/>
          </a:ln>
        </p:spPr>
      </p:pic>
      <p:pic>
        <p:nvPicPr>
          <p:cNvPr id="2053" name="Picture 5"/>
          <p:cNvPicPr>
            <a:picLocks noChangeAspect="1" noChangeArrowheads="1"/>
          </p:cNvPicPr>
          <p:nvPr/>
        </p:nvPicPr>
        <p:blipFill>
          <a:blip r:embed="rId4" cstate="print"/>
          <a:srcRect/>
          <a:stretch>
            <a:fillRect/>
          </a:stretch>
        </p:blipFill>
        <p:spPr bwMode="auto">
          <a:xfrm>
            <a:off x="3505200" y="4876800"/>
            <a:ext cx="5562600" cy="1676400"/>
          </a:xfrm>
          <a:prstGeom prst="rect">
            <a:avLst/>
          </a:prstGeom>
          <a:noFill/>
          <a:ln w="9525">
            <a:noFill/>
            <a:miter lim="800000"/>
            <a:headEnd/>
            <a:tailEnd/>
          </a:ln>
        </p:spPr>
      </p:pic>
      <p:sp>
        <p:nvSpPr>
          <p:cNvPr id="8" name="TextBox 7"/>
          <p:cNvSpPr txBox="1"/>
          <p:nvPr/>
        </p:nvSpPr>
        <p:spPr>
          <a:xfrm>
            <a:off x="381000" y="2057400"/>
            <a:ext cx="3062057" cy="4247317"/>
          </a:xfrm>
          <a:prstGeom prst="rect">
            <a:avLst/>
          </a:prstGeom>
          <a:noFill/>
        </p:spPr>
        <p:txBody>
          <a:bodyPr wrap="none" rtlCol="0">
            <a:spAutoFit/>
          </a:bodyPr>
          <a:lstStyle/>
          <a:p>
            <a:r>
              <a:rPr lang="en-US" b="1" dirty="0" smtClean="0"/>
              <a:t>Pool</a:t>
            </a:r>
            <a:r>
              <a:rPr lang="en-US" dirty="0" smtClean="0"/>
              <a:t> or </a:t>
            </a:r>
            <a:r>
              <a:rPr lang="en-US" dirty="0" err="1" smtClean="0"/>
              <a:t>Laneset</a:t>
            </a:r>
            <a:r>
              <a:rPr lang="en-US" dirty="0" smtClean="0"/>
              <a:t> is an element </a:t>
            </a:r>
          </a:p>
          <a:p>
            <a:r>
              <a:rPr lang="en-US" dirty="0" smtClean="0"/>
              <a:t>representing a process into</a:t>
            </a:r>
          </a:p>
          <a:p>
            <a:r>
              <a:rPr lang="en-US" dirty="0" smtClean="0"/>
              <a:t>an organization or company.</a:t>
            </a:r>
          </a:p>
          <a:p>
            <a:endParaRPr lang="en-US" dirty="0"/>
          </a:p>
          <a:p>
            <a:r>
              <a:rPr lang="en-US" b="1" dirty="0" smtClean="0"/>
              <a:t>Lane</a:t>
            </a:r>
            <a:r>
              <a:rPr lang="en-US" dirty="0" smtClean="0"/>
              <a:t> is a representation of an</a:t>
            </a:r>
          </a:p>
          <a:p>
            <a:r>
              <a:rPr lang="en-US" dirty="0"/>
              <a:t>a</a:t>
            </a:r>
            <a:r>
              <a:rPr lang="en-US" dirty="0" smtClean="0"/>
              <a:t>rea or department of the </a:t>
            </a:r>
          </a:p>
          <a:p>
            <a:r>
              <a:rPr lang="en-US" dirty="0" smtClean="0"/>
              <a:t>company. Some times can  </a:t>
            </a:r>
          </a:p>
          <a:p>
            <a:r>
              <a:rPr lang="en-US" dirty="0" smtClean="0"/>
              <a:t>represent a role into a process</a:t>
            </a:r>
          </a:p>
          <a:p>
            <a:r>
              <a:rPr lang="en-US" dirty="0" smtClean="0"/>
              <a:t>scope.</a:t>
            </a:r>
          </a:p>
          <a:p>
            <a:endParaRPr lang="en-US" dirty="0"/>
          </a:p>
          <a:p>
            <a:r>
              <a:rPr lang="en-US" b="1" dirty="0" smtClean="0"/>
              <a:t>Participant</a:t>
            </a:r>
            <a:r>
              <a:rPr lang="en-US" dirty="0" smtClean="0"/>
              <a:t> or Empty Pool is a </a:t>
            </a:r>
          </a:p>
          <a:p>
            <a:r>
              <a:rPr lang="en-US" dirty="0"/>
              <a:t>r</a:t>
            </a:r>
            <a:r>
              <a:rPr lang="en-US" dirty="0" smtClean="0"/>
              <a:t>epresentation  of a process or</a:t>
            </a:r>
          </a:p>
          <a:p>
            <a:r>
              <a:rPr lang="en-US" dirty="0" smtClean="0"/>
              <a:t>entity that does not have any</a:t>
            </a:r>
          </a:p>
          <a:p>
            <a:r>
              <a:rPr lang="en-US" dirty="0" smtClean="0"/>
              <a:t>action  within the process. </a:t>
            </a:r>
          </a:p>
          <a:p>
            <a:r>
              <a:rPr lang="en-US" dirty="0" smtClean="0"/>
              <a:t>  </a:t>
            </a:r>
            <a:endParaRPr lang="en-US" dirty="0"/>
          </a:p>
        </p:txBody>
      </p:sp>
      <p:pic>
        <p:nvPicPr>
          <p:cNvPr id="2054" name="Picture 6"/>
          <p:cNvPicPr>
            <a:picLocks noChangeAspect="1" noChangeArrowheads="1"/>
          </p:cNvPicPr>
          <p:nvPr/>
        </p:nvPicPr>
        <p:blipFill>
          <a:blip r:embed="rId5" cstate="print"/>
          <a:srcRect/>
          <a:stretch>
            <a:fillRect/>
          </a:stretch>
        </p:blipFill>
        <p:spPr bwMode="auto">
          <a:xfrm>
            <a:off x="76200" y="1600200"/>
            <a:ext cx="361950" cy="78105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6095489" y="1824370"/>
            <a:ext cx="2819911" cy="2442830"/>
          </a:xfrm>
          <a:prstGeom prst="rect">
            <a:avLst/>
          </a:prstGeom>
          <a:noFill/>
          <a:ln w="9525">
            <a:noFill/>
            <a:miter lim="800000"/>
            <a:headEnd/>
            <a:tailEnd/>
          </a:ln>
        </p:spPr>
      </p:pic>
      <p:pic>
        <p:nvPicPr>
          <p:cNvPr id="3076" name="Picture 4"/>
          <p:cNvPicPr>
            <a:picLocks noChangeAspect="1" noChangeArrowheads="1"/>
          </p:cNvPicPr>
          <p:nvPr/>
        </p:nvPicPr>
        <p:blipFill>
          <a:blip r:embed="rId3" cstate="print"/>
          <a:srcRect/>
          <a:stretch>
            <a:fillRect/>
          </a:stretch>
        </p:blipFill>
        <p:spPr bwMode="auto">
          <a:xfrm>
            <a:off x="7010400" y="5334000"/>
            <a:ext cx="1524000" cy="571500"/>
          </a:xfrm>
          <a:prstGeom prst="rect">
            <a:avLst/>
          </a:prstGeom>
          <a:noFill/>
          <a:ln w="9525">
            <a:noFill/>
            <a:miter lim="800000"/>
            <a:headEnd/>
            <a:tailEnd/>
          </a:ln>
        </p:spPr>
      </p:pic>
      <p:sp>
        <p:nvSpPr>
          <p:cNvPr id="7" name="TextBox 6"/>
          <p:cNvSpPr txBox="1"/>
          <p:nvPr/>
        </p:nvSpPr>
        <p:spPr>
          <a:xfrm>
            <a:off x="457200" y="1981200"/>
            <a:ext cx="6070893" cy="4524315"/>
          </a:xfrm>
          <a:prstGeom prst="rect">
            <a:avLst/>
          </a:prstGeom>
          <a:noFill/>
        </p:spPr>
        <p:txBody>
          <a:bodyPr wrap="none" rtlCol="0">
            <a:spAutoFit/>
          </a:bodyPr>
          <a:lstStyle/>
          <a:p>
            <a:r>
              <a:rPr lang="en-US" dirty="0" smtClean="0"/>
              <a:t>An </a:t>
            </a:r>
            <a:r>
              <a:rPr lang="en-US" b="1" dirty="0" smtClean="0"/>
              <a:t>Event</a:t>
            </a:r>
            <a:r>
              <a:rPr lang="en-US" dirty="0" smtClean="0"/>
              <a:t> is something that “happens” during the course</a:t>
            </a:r>
          </a:p>
          <a:p>
            <a:r>
              <a:rPr lang="en-US" dirty="0"/>
              <a:t>o</a:t>
            </a:r>
            <a:r>
              <a:rPr lang="en-US" dirty="0" smtClean="0"/>
              <a:t>f a Process or a Choreography. An Event affects the</a:t>
            </a:r>
          </a:p>
          <a:p>
            <a:r>
              <a:rPr lang="en-US" dirty="0" smtClean="0"/>
              <a:t>flow  of the model and usually have a cause (Trigger) or</a:t>
            </a:r>
          </a:p>
          <a:p>
            <a:r>
              <a:rPr lang="en-US" dirty="0" smtClean="0"/>
              <a:t>an impact (Result).</a:t>
            </a:r>
          </a:p>
          <a:p>
            <a:r>
              <a:rPr lang="en-US" dirty="0" smtClean="0"/>
              <a:t> </a:t>
            </a:r>
            <a:endParaRPr lang="en-US" dirty="0"/>
          </a:p>
          <a:p>
            <a:r>
              <a:rPr lang="en-US" dirty="0" smtClean="0"/>
              <a:t>Event graphical representation is a circle.</a:t>
            </a:r>
          </a:p>
          <a:p>
            <a:endParaRPr lang="en-US" dirty="0"/>
          </a:p>
          <a:p>
            <a:r>
              <a:rPr lang="en-US" dirty="0" smtClean="0"/>
              <a:t>There’s 3 types of events: </a:t>
            </a:r>
            <a:r>
              <a:rPr lang="en-US" b="1" dirty="0" smtClean="0"/>
              <a:t>Start</a:t>
            </a:r>
            <a:r>
              <a:rPr lang="en-US" dirty="0" smtClean="0"/>
              <a:t> Events, </a:t>
            </a:r>
            <a:r>
              <a:rPr lang="en-US" b="1" dirty="0" smtClean="0"/>
              <a:t>Intermediate</a:t>
            </a:r>
          </a:p>
          <a:p>
            <a:r>
              <a:rPr lang="en-US" dirty="0" smtClean="0"/>
              <a:t>Events and </a:t>
            </a:r>
            <a:r>
              <a:rPr lang="en-US" b="1" dirty="0" smtClean="0"/>
              <a:t>End</a:t>
            </a:r>
            <a:r>
              <a:rPr lang="en-US" dirty="0" smtClean="0"/>
              <a:t> Event.</a:t>
            </a:r>
          </a:p>
          <a:p>
            <a:endParaRPr lang="en-US" dirty="0"/>
          </a:p>
          <a:p>
            <a:r>
              <a:rPr lang="en-US" dirty="0" smtClean="0"/>
              <a:t>Intermediate Events can be used in regular process</a:t>
            </a:r>
          </a:p>
          <a:p>
            <a:r>
              <a:rPr lang="en-US" dirty="0"/>
              <a:t>d</a:t>
            </a:r>
            <a:r>
              <a:rPr lang="en-US" dirty="0" smtClean="0"/>
              <a:t>iagrams and can be used as </a:t>
            </a:r>
            <a:r>
              <a:rPr lang="en-US" b="1" dirty="0" smtClean="0"/>
              <a:t>Boundary</a:t>
            </a:r>
            <a:r>
              <a:rPr lang="en-US" dirty="0" smtClean="0"/>
              <a:t> Events attached </a:t>
            </a:r>
          </a:p>
          <a:p>
            <a:r>
              <a:rPr lang="en-US" dirty="0"/>
              <a:t>t</a:t>
            </a:r>
            <a:r>
              <a:rPr lang="en-US" dirty="0" smtClean="0"/>
              <a:t>o an activity.</a:t>
            </a:r>
          </a:p>
          <a:p>
            <a:endParaRPr lang="en-US" dirty="0"/>
          </a:p>
          <a:p>
            <a:r>
              <a:rPr lang="en-US" dirty="0" smtClean="0"/>
              <a:t>Start Events and Intermediate Events can be </a:t>
            </a:r>
            <a:r>
              <a:rPr lang="en-US" b="1" dirty="0" smtClean="0"/>
              <a:t>Interrupting</a:t>
            </a:r>
            <a:r>
              <a:rPr lang="en-US" dirty="0" smtClean="0"/>
              <a:t> and</a:t>
            </a:r>
            <a:endParaRPr lang="en-US" b="1" dirty="0" smtClean="0"/>
          </a:p>
          <a:p>
            <a:r>
              <a:rPr lang="en-US" b="1" dirty="0" smtClean="0"/>
              <a:t>Non-interrupting</a:t>
            </a:r>
            <a:r>
              <a:rPr lang="en-US" dirty="0" smtClean="0"/>
              <a:t>. </a:t>
            </a:r>
            <a:endParaRPr lang="en-US" dirty="0"/>
          </a:p>
        </p:txBody>
      </p:sp>
      <p:pic>
        <p:nvPicPr>
          <p:cNvPr id="3077" name="Picture 5"/>
          <p:cNvPicPr>
            <a:picLocks noChangeAspect="1" noChangeArrowheads="1"/>
          </p:cNvPicPr>
          <p:nvPr/>
        </p:nvPicPr>
        <p:blipFill>
          <a:blip r:embed="rId4" cstate="print"/>
          <a:srcRect/>
          <a:stretch>
            <a:fillRect/>
          </a:stretch>
        </p:blipFill>
        <p:spPr bwMode="auto">
          <a:xfrm>
            <a:off x="76200" y="1676400"/>
            <a:ext cx="314325" cy="95250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297</TotalTime>
  <Words>907</Words>
  <Application>Microsoft Office PowerPoint</Application>
  <PresentationFormat>On-screen Show (4:3)</PresentationFormat>
  <Paragraphs>167</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Module</vt:lpstr>
      <vt:lpstr>BPMN 2.0 Fundamentals</vt:lpstr>
      <vt:lpstr>Basic BPMN concepts</vt:lpstr>
      <vt:lpstr>BPMN 2.0 Diagrams</vt:lpstr>
      <vt:lpstr>Types of BPMN Diagrams</vt:lpstr>
      <vt:lpstr>Types of BPMN Diagrams (cont.)</vt:lpstr>
      <vt:lpstr>ProcessMaker™ BPMN Project</vt:lpstr>
      <vt:lpstr>Core BPMN Design Elements</vt:lpstr>
      <vt:lpstr>Swimlanes</vt:lpstr>
      <vt:lpstr>Events</vt:lpstr>
      <vt:lpstr>Activities</vt:lpstr>
      <vt:lpstr>Gateways</vt:lpstr>
      <vt:lpstr>Connection Objects</vt:lpstr>
      <vt:lpstr>Data Objects</vt:lpstr>
      <vt:lpstr>Artifacts</vt:lpstr>
      <vt:lpstr>Process Diagram Sample</vt:lpstr>
      <vt:lpstr>Collaboration</vt:lpstr>
      <vt:lpstr>Useful 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BPMN 2.0 Fundamentals</dc:title>
  <dc:creator>enrique</dc:creator>
  <cp:lastModifiedBy>enrique</cp:lastModifiedBy>
  <cp:revision>30</cp:revision>
  <dcterms:created xsi:type="dcterms:W3CDTF">2011-08-25T14:55:16Z</dcterms:created>
  <dcterms:modified xsi:type="dcterms:W3CDTF">2011-08-25T19:52:38Z</dcterms:modified>
</cp:coreProperties>
</file>