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3" r:id="rId8"/>
    <p:sldId id="266" r:id="rId9"/>
    <p:sldId id="267" r:id="rId10"/>
    <p:sldId id="264" r:id="rId11"/>
    <p:sldId id="265"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85853-EB08-4283-A403-FA7EBD6B8FF3}" v="62" dt="2024-10-21T08:05:17.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avan" userId="55804059a09c030c" providerId="LiveId" clId="{57685853-EB08-4283-A403-FA7EBD6B8FF3}"/>
    <pc:docChg chg="undo custSel addSld modSld sldOrd">
      <pc:chgData name="Sai Pavan" userId="55804059a09c030c" providerId="LiveId" clId="{57685853-EB08-4283-A403-FA7EBD6B8FF3}" dt="2024-10-21T08:05:35.081" v="552" actId="1076"/>
      <pc:docMkLst>
        <pc:docMk/>
      </pc:docMkLst>
      <pc:sldChg chg="delSp mod">
        <pc:chgData name="Sai Pavan" userId="55804059a09c030c" providerId="LiveId" clId="{57685853-EB08-4283-A403-FA7EBD6B8FF3}" dt="2024-10-21T07:44:57.311" v="534" actId="478"/>
        <pc:sldMkLst>
          <pc:docMk/>
          <pc:sldMk cId="898957224" sldId="256"/>
        </pc:sldMkLst>
        <pc:spChg chg="del">
          <ac:chgData name="Sai Pavan" userId="55804059a09c030c" providerId="LiveId" clId="{57685853-EB08-4283-A403-FA7EBD6B8FF3}" dt="2024-10-21T07:44:57.311" v="534" actId="478"/>
          <ac:spMkLst>
            <pc:docMk/>
            <pc:sldMk cId="898957224" sldId="256"/>
            <ac:spMk id="3" creationId="{9BD67BA9-35B8-28D4-C6E3-5229BE804A55}"/>
          </ac:spMkLst>
        </pc:spChg>
      </pc:sldChg>
      <pc:sldChg chg="addSp delSp modSp mod">
        <pc:chgData name="Sai Pavan" userId="55804059a09c030c" providerId="LiveId" clId="{57685853-EB08-4283-A403-FA7EBD6B8FF3}" dt="2024-10-21T08:05:35.081" v="552" actId="1076"/>
        <pc:sldMkLst>
          <pc:docMk/>
          <pc:sldMk cId="2399221394" sldId="261"/>
        </pc:sldMkLst>
        <pc:spChg chg="mod">
          <ac:chgData name="Sai Pavan" userId="55804059a09c030c" providerId="LiveId" clId="{57685853-EB08-4283-A403-FA7EBD6B8FF3}" dt="2024-10-21T07:46:15.877" v="538" actId="14100"/>
          <ac:spMkLst>
            <pc:docMk/>
            <pc:sldMk cId="2399221394" sldId="261"/>
            <ac:spMk id="3" creationId="{7365B267-2800-0D23-3878-4F3C436A2599}"/>
          </ac:spMkLst>
        </pc:spChg>
        <pc:picChg chg="add del mod">
          <ac:chgData name="Sai Pavan" userId="55804059a09c030c" providerId="LiveId" clId="{57685853-EB08-4283-A403-FA7EBD6B8FF3}" dt="2024-10-21T08:03:31.017" v="541" actId="478"/>
          <ac:picMkLst>
            <pc:docMk/>
            <pc:sldMk cId="2399221394" sldId="261"/>
            <ac:picMk id="5" creationId="{8936829D-4865-5051-524F-6FA1EA7F4E6E}"/>
          </ac:picMkLst>
        </pc:picChg>
        <pc:picChg chg="add mod">
          <ac:chgData name="Sai Pavan" userId="55804059a09c030c" providerId="LiveId" clId="{57685853-EB08-4283-A403-FA7EBD6B8FF3}" dt="2024-10-21T08:05:33.337" v="551" actId="14100"/>
          <ac:picMkLst>
            <pc:docMk/>
            <pc:sldMk cId="2399221394" sldId="261"/>
            <ac:picMk id="7" creationId="{BBDAF1E4-BAE2-78EA-4D5A-CD715CAE20E5}"/>
          </ac:picMkLst>
        </pc:picChg>
        <pc:picChg chg="add mod">
          <ac:chgData name="Sai Pavan" userId="55804059a09c030c" providerId="LiveId" clId="{57685853-EB08-4283-A403-FA7EBD6B8FF3}" dt="2024-10-21T08:05:35.081" v="552" actId="1076"/>
          <ac:picMkLst>
            <pc:docMk/>
            <pc:sldMk cId="2399221394" sldId="261"/>
            <ac:picMk id="9" creationId="{130EEAF2-F03B-700F-AAD4-9FDC400AD624}"/>
          </ac:picMkLst>
        </pc:picChg>
      </pc:sldChg>
      <pc:sldChg chg="addSp delSp modSp new mod ord">
        <pc:chgData name="Sai Pavan" userId="55804059a09c030c" providerId="LiveId" clId="{57685853-EB08-4283-A403-FA7EBD6B8FF3}" dt="2024-10-21T07:22:12.737" v="270"/>
        <pc:sldMkLst>
          <pc:docMk/>
          <pc:sldMk cId="2481640316" sldId="262"/>
        </pc:sldMkLst>
        <pc:spChg chg="mod">
          <ac:chgData name="Sai Pavan" userId="55804059a09c030c" providerId="LiveId" clId="{57685853-EB08-4283-A403-FA7EBD6B8FF3}" dt="2024-10-21T07:19:14.435" v="188" actId="20577"/>
          <ac:spMkLst>
            <pc:docMk/>
            <pc:sldMk cId="2481640316" sldId="262"/>
            <ac:spMk id="2" creationId="{59754E59-5619-593B-EE35-74765165F9E9}"/>
          </ac:spMkLst>
        </pc:spChg>
        <pc:spChg chg="del">
          <ac:chgData name="Sai Pavan" userId="55804059a09c030c" providerId="LiveId" clId="{57685853-EB08-4283-A403-FA7EBD6B8FF3}" dt="2024-10-21T07:11:46.210" v="1" actId="22"/>
          <ac:spMkLst>
            <pc:docMk/>
            <pc:sldMk cId="2481640316" sldId="262"/>
            <ac:spMk id="3" creationId="{1A540401-A689-F452-9AAF-E79EC78C3D7B}"/>
          </ac:spMkLst>
        </pc:spChg>
        <pc:picChg chg="add mod ord">
          <ac:chgData name="Sai Pavan" userId="55804059a09c030c" providerId="LiveId" clId="{57685853-EB08-4283-A403-FA7EBD6B8FF3}" dt="2024-10-21T07:11:46.210" v="1" actId="22"/>
          <ac:picMkLst>
            <pc:docMk/>
            <pc:sldMk cId="2481640316" sldId="262"/>
            <ac:picMk id="5" creationId="{AEAC3484-7C63-31F9-8A27-B94AA66E89CD}"/>
          </ac:picMkLst>
        </pc:picChg>
      </pc:sldChg>
      <pc:sldChg chg="addSp delSp modSp new mod">
        <pc:chgData name="Sai Pavan" userId="55804059a09c030c" providerId="LiveId" clId="{57685853-EB08-4283-A403-FA7EBD6B8FF3}" dt="2024-10-21T07:24:09.278" v="288" actId="1076"/>
        <pc:sldMkLst>
          <pc:docMk/>
          <pc:sldMk cId="3068551958" sldId="263"/>
        </pc:sldMkLst>
        <pc:spChg chg="mod">
          <ac:chgData name="Sai Pavan" userId="55804059a09c030c" providerId="LiveId" clId="{57685853-EB08-4283-A403-FA7EBD6B8FF3}" dt="2024-10-21T07:13:09.459" v="53" actId="20577"/>
          <ac:spMkLst>
            <pc:docMk/>
            <pc:sldMk cId="3068551958" sldId="263"/>
            <ac:spMk id="2" creationId="{AAC5E9FC-D330-82C7-CB28-F634F3A9261B}"/>
          </ac:spMkLst>
        </pc:spChg>
        <pc:spChg chg="mod">
          <ac:chgData name="Sai Pavan" userId="55804059a09c030c" providerId="LiveId" clId="{57685853-EB08-4283-A403-FA7EBD6B8FF3}" dt="2024-10-21T07:24:06.710" v="287" actId="1076"/>
          <ac:spMkLst>
            <pc:docMk/>
            <pc:sldMk cId="3068551958" sldId="263"/>
            <ac:spMk id="3" creationId="{5F1B4B4E-7598-7CF9-19C5-DFB0D043866A}"/>
          </ac:spMkLst>
        </pc:spChg>
        <pc:spChg chg="add del mod">
          <ac:chgData name="Sai Pavan" userId="55804059a09c030c" providerId="LiveId" clId="{57685853-EB08-4283-A403-FA7EBD6B8FF3}" dt="2024-10-21T07:23:54.770" v="283" actId="478"/>
          <ac:spMkLst>
            <pc:docMk/>
            <pc:sldMk cId="3068551958" sldId="263"/>
            <ac:spMk id="6" creationId="{70814C29-F56B-0FF2-B2D8-CBF31BC73469}"/>
          </ac:spMkLst>
        </pc:spChg>
        <pc:picChg chg="add mod">
          <ac:chgData name="Sai Pavan" userId="55804059a09c030c" providerId="LiveId" clId="{57685853-EB08-4283-A403-FA7EBD6B8FF3}" dt="2024-10-21T07:24:09.278" v="288" actId="1076"/>
          <ac:picMkLst>
            <pc:docMk/>
            <pc:sldMk cId="3068551958" sldId="263"/>
            <ac:picMk id="5" creationId="{087DFEA5-3614-C83A-28B4-AE6DA56884B2}"/>
          </ac:picMkLst>
        </pc:picChg>
        <pc:picChg chg="add mod">
          <ac:chgData name="Sai Pavan" userId="55804059a09c030c" providerId="LiveId" clId="{57685853-EB08-4283-A403-FA7EBD6B8FF3}" dt="2024-10-21T07:24:01.727" v="286" actId="1076"/>
          <ac:picMkLst>
            <pc:docMk/>
            <pc:sldMk cId="3068551958" sldId="263"/>
            <ac:picMk id="8" creationId="{9ABFAB51-A31B-EE0D-B737-CDC025578B19}"/>
          </ac:picMkLst>
        </pc:picChg>
      </pc:sldChg>
      <pc:sldChg chg="addSp modSp new mod">
        <pc:chgData name="Sai Pavan" userId="55804059a09c030c" providerId="LiveId" clId="{57685853-EB08-4283-A403-FA7EBD6B8FF3}" dt="2024-10-21T07:27:51.581" v="334" actId="20577"/>
        <pc:sldMkLst>
          <pc:docMk/>
          <pc:sldMk cId="1562250746" sldId="264"/>
        </pc:sldMkLst>
        <pc:spChg chg="mod">
          <ac:chgData name="Sai Pavan" userId="55804059a09c030c" providerId="LiveId" clId="{57685853-EB08-4283-A403-FA7EBD6B8FF3}" dt="2024-10-21T07:15:48.759" v="130" actId="20577"/>
          <ac:spMkLst>
            <pc:docMk/>
            <pc:sldMk cId="1562250746" sldId="264"/>
            <ac:spMk id="2" creationId="{F56E1399-ADB8-C456-DE1B-F049EB52D2C6}"/>
          </ac:spMkLst>
        </pc:spChg>
        <pc:spChg chg="mod">
          <ac:chgData name="Sai Pavan" userId="55804059a09c030c" providerId="LiveId" clId="{57685853-EB08-4283-A403-FA7EBD6B8FF3}" dt="2024-10-21T07:27:51.581" v="334" actId="20577"/>
          <ac:spMkLst>
            <pc:docMk/>
            <pc:sldMk cId="1562250746" sldId="264"/>
            <ac:spMk id="3" creationId="{B806F9C8-B67E-E687-5A64-6E80EB7D6089}"/>
          </ac:spMkLst>
        </pc:spChg>
        <pc:picChg chg="add mod">
          <ac:chgData name="Sai Pavan" userId="55804059a09c030c" providerId="LiveId" clId="{57685853-EB08-4283-A403-FA7EBD6B8FF3}" dt="2024-10-21T07:25:33.091" v="300" actId="1076"/>
          <ac:picMkLst>
            <pc:docMk/>
            <pc:sldMk cId="1562250746" sldId="264"/>
            <ac:picMk id="5" creationId="{7623CA55-83A6-DB79-A7DE-FB97A7F63F8E}"/>
          </ac:picMkLst>
        </pc:picChg>
      </pc:sldChg>
      <pc:sldChg chg="addSp delSp modSp new mod ord">
        <pc:chgData name="Sai Pavan" userId="55804059a09c030c" providerId="LiveId" clId="{57685853-EB08-4283-A403-FA7EBD6B8FF3}" dt="2024-10-21T07:22:16.382" v="272"/>
        <pc:sldMkLst>
          <pc:docMk/>
          <pc:sldMk cId="1504647484" sldId="265"/>
        </pc:sldMkLst>
        <pc:spChg chg="mod">
          <ac:chgData name="Sai Pavan" userId="55804059a09c030c" providerId="LiveId" clId="{57685853-EB08-4283-A403-FA7EBD6B8FF3}" dt="2024-10-21T07:19:54.497" v="256" actId="20577"/>
          <ac:spMkLst>
            <pc:docMk/>
            <pc:sldMk cId="1504647484" sldId="265"/>
            <ac:spMk id="2" creationId="{0BFC3700-9207-C572-5E3F-46BCF82FB65F}"/>
          </ac:spMkLst>
        </pc:spChg>
        <pc:spChg chg="del">
          <ac:chgData name="Sai Pavan" userId="55804059a09c030c" providerId="LiveId" clId="{57685853-EB08-4283-A403-FA7EBD6B8FF3}" dt="2024-10-21T07:20:55.433" v="257" actId="931"/>
          <ac:spMkLst>
            <pc:docMk/>
            <pc:sldMk cId="1504647484" sldId="265"/>
            <ac:spMk id="3" creationId="{4284D66D-8F1E-2F47-B174-E796319ED873}"/>
          </ac:spMkLst>
        </pc:spChg>
        <pc:picChg chg="add mod">
          <ac:chgData name="Sai Pavan" userId="55804059a09c030c" providerId="LiveId" clId="{57685853-EB08-4283-A403-FA7EBD6B8FF3}" dt="2024-10-21T07:21:23.395" v="268" actId="14100"/>
          <ac:picMkLst>
            <pc:docMk/>
            <pc:sldMk cId="1504647484" sldId="265"/>
            <ac:picMk id="5" creationId="{D79D8111-3521-C583-A98C-705AF7CC9CF9}"/>
          </ac:picMkLst>
        </pc:picChg>
        <pc:picChg chg="add mod">
          <ac:chgData name="Sai Pavan" userId="55804059a09c030c" providerId="LiveId" clId="{57685853-EB08-4283-A403-FA7EBD6B8FF3}" dt="2024-10-21T07:21:18.859" v="266" actId="1076"/>
          <ac:picMkLst>
            <pc:docMk/>
            <pc:sldMk cId="1504647484" sldId="265"/>
            <ac:picMk id="7" creationId="{CF265FF6-8767-341D-B32F-9B3A1B9B493A}"/>
          </ac:picMkLst>
        </pc:picChg>
      </pc:sldChg>
      <pc:sldChg chg="addSp modSp new mod">
        <pc:chgData name="Sai Pavan" userId="55804059a09c030c" providerId="LiveId" clId="{57685853-EB08-4283-A403-FA7EBD6B8FF3}" dt="2024-10-21T07:32:11.378" v="359" actId="1076"/>
        <pc:sldMkLst>
          <pc:docMk/>
          <pc:sldMk cId="740670445" sldId="266"/>
        </pc:sldMkLst>
        <pc:spChg chg="mod">
          <ac:chgData name="Sai Pavan" userId="55804059a09c030c" providerId="LiveId" clId="{57685853-EB08-4283-A403-FA7EBD6B8FF3}" dt="2024-10-21T07:29:12.623" v="346" actId="20577"/>
          <ac:spMkLst>
            <pc:docMk/>
            <pc:sldMk cId="740670445" sldId="266"/>
            <ac:spMk id="2" creationId="{472AAF98-4F30-F538-B37E-005716CC2715}"/>
          </ac:spMkLst>
        </pc:spChg>
        <pc:spChg chg="mod">
          <ac:chgData name="Sai Pavan" userId="55804059a09c030c" providerId="LiveId" clId="{57685853-EB08-4283-A403-FA7EBD6B8FF3}" dt="2024-10-21T07:32:11.378" v="359" actId="1076"/>
          <ac:spMkLst>
            <pc:docMk/>
            <pc:sldMk cId="740670445" sldId="266"/>
            <ac:spMk id="3" creationId="{4256515E-F9F8-4208-7BFF-C2B48ACA1465}"/>
          </ac:spMkLst>
        </pc:spChg>
        <pc:picChg chg="add mod">
          <ac:chgData name="Sai Pavan" userId="55804059a09c030c" providerId="LiveId" clId="{57685853-EB08-4283-A403-FA7EBD6B8FF3}" dt="2024-10-21T07:32:06.305" v="358" actId="1076"/>
          <ac:picMkLst>
            <pc:docMk/>
            <pc:sldMk cId="740670445" sldId="266"/>
            <ac:picMk id="4" creationId="{3A3A5FE8-50F5-9A94-7CE4-8BF7C02086CC}"/>
          </ac:picMkLst>
        </pc:picChg>
      </pc:sldChg>
      <pc:sldChg chg="addSp delSp modSp new mod">
        <pc:chgData name="Sai Pavan" userId="55804059a09c030c" providerId="LiveId" clId="{57685853-EB08-4283-A403-FA7EBD6B8FF3}" dt="2024-10-21T07:42:54.903" v="533" actId="20577"/>
        <pc:sldMkLst>
          <pc:docMk/>
          <pc:sldMk cId="168391103" sldId="267"/>
        </pc:sldMkLst>
        <pc:spChg chg="del">
          <ac:chgData name="Sai Pavan" userId="55804059a09c030c" providerId="LiveId" clId="{57685853-EB08-4283-A403-FA7EBD6B8FF3}" dt="2024-10-21T07:35:37.529" v="387" actId="478"/>
          <ac:spMkLst>
            <pc:docMk/>
            <pc:sldMk cId="168391103" sldId="267"/>
            <ac:spMk id="2" creationId="{AF818006-522D-DA93-7458-AF9A3905BDE7}"/>
          </ac:spMkLst>
        </pc:spChg>
        <pc:spChg chg="mod">
          <ac:chgData name="Sai Pavan" userId="55804059a09c030c" providerId="LiveId" clId="{57685853-EB08-4283-A403-FA7EBD6B8FF3}" dt="2024-10-21T07:42:54.903" v="533" actId="20577"/>
          <ac:spMkLst>
            <pc:docMk/>
            <pc:sldMk cId="168391103" sldId="267"/>
            <ac:spMk id="3" creationId="{20E81C2A-DEEE-6685-823C-AAAB7AC0A73D}"/>
          </ac:spMkLst>
        </pc:spChg>
        <pc:picChg chg="add mod">
          <ac:chgData name="Sai Pavan" userId="55804059a09c030c" providerId="LiveId" clId="{57685853-EB08-4283-A403-FA7EBD6B8FF3}" dt="2024-10-21T07:39:55.027" v="437" actId="1076"/>
          <ac:picMkLst>
            <pc:docMk/>
            <pc:sldMk cId="168391103" sldId="267"/>
            <ac:picMk id="5" creationId="{4CC97BAA-A69D-D414-D36E-8DB2DA740D10}"/>
          </ac:picMkLst>
        </pc:picChg>
        <pc:picChg chg="add mod">
          <ac:chgData name="Sai Pavan" userId="55804059a09c030c" providerId="LiveId" clId="{57685853-EB08-4283-A403-FA7EBD6B8FF3}" dt="2024-10-21T07:40:47.936" v="454" actId="1076"/>
          <ac:picMkLst>
            <pc:docMk/>
            <pc:sldMk cId="168391103" sldId="267"/>
            <ac:picMk id="7" creationId="{D4D602D8-8554-8AA2-FEB7-BA21F0C8DA37}"/>
          </ac:picMkLst>
        </pc:picChg>
        <pc:picChg chg="add mod">
          <ac:chgData name="Sai Pavan" userId="55804059a09c030c" providerId="LiveId" clId="{57685853-EB08-4283-A403-FA7EBD6B8FF3}" dt="2024-10-21T07:40:45.564" v="453" actId="1076"/>
          <ac:picMkLst>
            <pc:docMk/>
            <pc:sldMk cId="168391103" sldId="267"/>
            <ac:picMk id="9" creationId="{D6F8D1B4-35A0-61FC-4E76-CAB8F4E05B1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8BDC-2642-ED73-05AA-16516CFD11F8}"/>
              </a:ext>
            </a:extLst>
          </p:cNvPr>
          <p:cNvSpPr>
            <a:spLocks noGrp="1"/>
          </p:cNvSpPr>
          <p:nvPr>
            <p:ph type="ctrTitle"/>
          </p:nvPr>
        </p:nvSpPr>
        <p:spPr>
          <a:xfrm>
            <a:off x="2418734" y="1066801"/>
            <a:ext cx="7197726" cy="2421464"/>
          </a:xfrm>
        </p:spPr>
        <p:txBody>
          <a:bodyPr>
            <a:normAutofit fontScale="90000"/>
          </a:bodyPr>
          <a:lstStyle/>
          <a:p>
            <a:r>
              <a:rPr lang="en-US" dirty="0"/>
              <a:t>Controlling Angular Velocity of a DC Motor Using PID Controller and Kalman Filter Observer</a:t>
            </a:r>
            <a:endParaRPr lang="en-IN" dirty="0"/>
          </a:p>
        </p:txBody>
      </p:sp>
    </p:spTree>
    <p:extLst>
      <p:ext uri="{BB962C8B-B14F-4D97-AF65-F5344CB8AC3E}">
        <p14:creationId xmlns:p14="http://schemas.microsoft.com/office/powerpoint/2010/main" val="898957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1399-ADB8-C456-DE1B-F049EB52D2C6}"/>
              </a:ext>
            </a:extLst>
          </p:cNvPr>
          <p:cNvSpPr>
            <a:spLocks noGrp="1"/>
          </p:cNvSpPr>
          <p:nvPr>
            <p:ph type="title"/>
          </p:nvPr>
        </p:nvSpPr>
        <p:spPr/>
        <p:txBody>
          <a:bodyPr/>
          <a:lstStyle/>
          <a:p>
            <a:r>
              <a:rPr lang="en-US" dirty="0"/>
              <a:t>Other works Using Ultrasonic Sensor</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06F9C8-B67E-E687-5A64-6E80EB7D6089}"/>
                  </a:ext>
                </a:extLst>
              </p:cNvPr>
              <p:cNvSpPr>
                <a:spLocks noGrp="1"/>
              </p:cNvSpPr>
              <p:nvPr>
                <p:ph idx="1"/>
              </p:nvPr>
            </p:nvSpPr>
            <p:spPr/>
            <p:txBody>
              <a:bodyPr>
                <a:normAutofit fontScale="85000" lnSpcReduction="20000"/>
              </a:bodyPr>
              <a:lstStyle/>
              <a:p>
                <a:r>
                  <a:rPr lang="en-US" b="1" dirty="0"/>
                  <a:t>Prediction Step: </a:t>
                </a:r>
                <a:r>
                  <a:rPr lang="en-US" dirty="0"/>
                  <a:t>The Kalman filter first predicts the state based on the previous state and assumes some level of process noise (Q).</a:t>
                </a:r>
              </a:p>
              <a:p>
                <a:r>
                  <a:rPr lang="en-US" b="1" dirty="0"/>
                  <a:t>Update Step: </a:t>
                </a:r>
                <a:r>
                  <a:rPr lang="en-US" dirty="0"/>
                  <a:t>The Kalman gain is computed to balance the trust between the predicted state and the new measurement. The filtered estimate is then updated by incorporating the measured distance, and the error covariance is updated accordingly.</a:t>
                </a:r>
              </a:p>
              <a:p>
                <a:r>
                  <a:rPr lang="en-US" dirty="0"/>
                  <a:t>This implementation will help reduce the noise in the ultrasonic sensor readings and provide smoother distance measurements.</a:t>
                </a:r>
              </a:p>
              <a:p>
                <a:r>
                  <a:rPr lang="en-US" dirty="0"/>
                  <a:t>The prediction also includes the error covariance update:</a:t>
                </a:r>
              </a:p>
              <a:p>
                <a:endParaRPr lang="en-IN" dirty="0"/>
              </a:p>
              <a:p>
                <a:r>
                  <a:rPr lang="en-IN" dirty="0"/>
                  <a:t>Where:</a:t>
                </a:r>
              </a:p>
              <a:p>
                <a:pPr>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IN" i="1" smtClean="0">
                                <a:latin typeface="Cambria Math" panose="02040503050406030204" pitchFamily="18" charset="0"/>
                              </a:rPr>
                            </m:ctrlPr>
                          </m:sSupPr>
                          <m:e>
                            <m:r>
                              <m:rPr>
                                <m:nor/>
                              </m:rPr>
                              <a:rPr lang="en-IN" dirty="0"/>
                              <m:t>k</m:t>
                            </m:r>
                            <m:r>
                              <m:rPr>
                                <m:nor/>
                              </m:rPr>
                              <a:rPr lang="en-IN" dirty="0"/>
                              <m:t>|</m:t>
                            </m:r>
                            <m:r>
                              <m:rPr>
                                <m:nor/>
                              </m:rPr>
                              <a:rPr lang="en-IN" dirty="0"/>
                              <m:t>k</m:t>
                            </m:r>
                            <m:r>
                              <m:rPr>
                                <m:nor/>
                              </m:rPr>
                              <a:rPr lang="en-IN" dirty="0"/>
                              <m:t>-1</m:t>
                            </m:r>
                          </m:e>
                          <m:sup/>
                        </m:sSup>
                      </m:sub>
                    </m:sSub>
                  </m:oMath>
                </a14:m>
                <a:r>
                  <a:rPr lang="en-IN" dirty="0"/>
                  <a:t>​: Predicted error covariance</a:t>
                </a:r>
              </a:p>
              <a:p>
                <a:pPr>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IN" i="1" smtClean="0">
                                <a:latin typeface="Cambria Math" panose="02040503050406030204" pitchFamily="18" charset="0"/>
                              </a:rPr>
                            </m:ctrlPr>
                          </m:sSupPr>
                          <m:e>
                            <m:r>
                              <m:rPr>
                                <m:nor/>
                              </m:rPr>
                              <a:rPr lang="en-IN" dirty="0"/>
                              <m:t>k</m:t>
                            </m:r>
                            <m:r>
                              <m:rPr>
                                <m:nor/>
                              </m:rPr>
                              <a:rPr lang="en-US" b="0" i="0" dirty="0" smtClean="0"/>
                              <m:t>-1</m:t>
                            </m:r>
                            <m:r>
                              <m:rPr>
                                <m:nor/>
                              </m:rPr>
                              <a:rPr lang="en-IN" dirty="0"/>
                              <m:t>|</m:t>
                            </m:r>
                            <m:r>
                              <m:rPr>
                                <m:nor/>
                              </m:rPr>
                              <a:rPr lang="en-IN" dirty="0"/>
                              <m:t>k</m:t>
                            </m:r>
                            <m:r>
                              <m:rPr>
                                <m:nor/>
                              </m:rPr>
                              <a:rPr lang="en-IN" dirty="0"/>
                              <m:t>−1</m:t>
                            </m:r>
                          </m:e>
                          <m:sup/>
                        </m:sSup>
                      </m:sub>
                    </m:sSub>
                    <m:r>
                      <a:rPr lang="en-IN" i="1" dirty="0">
                        <a:latin typeface="Cambria Math" panose="02040503050406030204" pitchFamily="18" charset="0"/>
                      </a:rPr>
                      <m:t> </m:t>
                    </m:r>
                  </m:oMath>
                </a14:m>
                <a:r>
                  <a:rPr lang="en-IN" dirty="0"/>
                  <a:t>: Previous error covariance</a:t>
                </a:r>
              </a:p>
              <a:p>
                <a:pPr>
                  <a:buFont typeface="Arial" panose="020B0604020202020204" pitchFamily="34" charset="0"/>
                  <a:buChar char="•"/>
                </a:pPr>
                <a:r>
                  <a:rPr lang="en-IN" dirty="0"/>
                  <a:t>Q : Process noise covariance (represents uncertainty in the model)</a:t>
                </a:r>
              </a:p>
              <a:p>
                <a:endParaRPr lang="en-IN" dirty="0"/>
              </a:p>
            </p:txBody>
          </p:sp>
        </mc:Choice>
        <mc:Fallback>
          <p:sp>
            <p:nvSpPr>
              <p:cNvPr id="3" name="Content Placeholder 2">
                <a:extLst>
                  <a:ext uri="{FF2B5EF4-FFF2-40B4-BE49-F238E27FC236}">
                    <a16:creationId xmlns:a16="http://schemas.microsoft.com/office/drawing/2014/main" id="{B806F9C8-B67E-E687-5A64-6E80EB7D6089}"/>
                  </a:ext>
                </a:extLst>
              </p:cNvPr>
              <p:cNvSpPr>
                <a:spLocks noGrp="1" noRot="1" noChangeAspect="1" noMove="1" noResize="1" noEditPoints="1" noAdjustHandles="1" noChangeArrowheads="1" noChangeShapeType="1" noTextEdit="1"/>
              </p:cNvSpPr>
              <p:nvPr>
                <p:ph idx="1"/>
              </p:nvPr>
            </p:nvSpPr>
            <p:spPr>
              <a:blipFill>
                <a:blip r:embed="rId2"/>
                <a:stretch>
                  <a:fillRect l="-181" t="-2003" r="-36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7623CA55-83A6-DB79-A7DE-FB97A7F63F8E}"/>
              </a:ext>
            </a:extLst>
          </p:cNvPr>
          <p:cNvPicPr>
            <a:picLocks noChangeAspect="1"/>
          </p:cNvPicPr>
          <p:nvPr/>
        </p:nvPicPr>
        <p:blipFill>
          <a:blip r:embed="rId3"/>
          <a:stretch>
            <a:fillRect/>
          </a:stretch>
        </p:blipFill>
        <p:spPr>
          <a:xfrm>
            <a:off x="4332090" y="3966633"/>
            <a:ext cx="2838846" cy="390580"/>
          </a:xfrm>
          <a:prstGeom prst="rect">
            <a:avLst/>
          </a:prstGeom>
        </p:spPr>
      </p:pic>
    </p:spTree>
    <p:extLst>
      <p:ext uri="{BB962C8B-B14F-4D97-AF65-F5344CB8AC3E}">
        <p14:creationId xmlns:p14="http://schemas.microsoft.com/office/powerpoint/2010/main" val="156225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3700-9207-C572-5E3F-46BCF82FB65F}"/>
              </a:ext>
            </a:extLst>
          </p:cNvPr>
          <p:cNvSpPr>
            <a:spLocks noGrp="1"/>
          </p:cNvSpPr>
          <p:nvPr>
            <p:ph type="title"/>
          </p:nvPr>
        </p:nvSpPr>
        <p:spPr/>
        <p:txBody>
          <a:bodyPr/>
          <a:lstStyle/>
          <a:p>
            <a:r>
              <a:rPr lang="en-US" dirty="0"/>
              <a:t>Result of Ultrasonic sensor where it reduces error using </a:t>
            </a:r>
            <a:r>
              <a:rPr lang="en-US" dirty="0" err="1"/>
              <a:t>itrations</a:t>
            </a:r>
            <a:endParaRPr lang="en-IN" dirty="0"/>
          </a:p>
        </p:txBody>
      </p:sp>
      <p:pic>
        <p:nvPicPr>
          <p:cNvPr id="5" name="Content Placeholder 4">
            <a:extLst>
              <a:ext uri="{FF2B5EF4-FFF2-40B4-BE49-F238E27FC236}">
                <a16:creationId xmlns:a16="http://schemas.microsoft.com/office/drawing/2014/main" id="{D79D8111-3521-C583-A98C-705AF7CC9CF9}"/>
              </a:ext>
            </a:extLst>
          </p:cNvPr>
          <p:cNvPicPr>
            <a:picLocks noGrp="1" noChangeAspect="1"/>
          </p:cNvPicPr>
          <p:nvPr>
            <p:ph idx="1"/>
          </p:nvPr>
        </p:nvPicPr>
        <p:blipFill>
          <a:blip r:embed="rId2"/>
          <a:stretch>
            <a:fillRect/>
          </a:stretch>
        </p:blipFill>
        <p:spPr>
          <a:xfrm>
            <a:off x="5102943" y="2564176"/>
            <a:ext cx="6774426" cy="3312997"/>
          </a:xfrm>
        </p:spPr>
      </p:pic>
      <p:pic>
        <p:nvPicPr>
          <p:cNvPr id="7" name="Picture 6">
            <a:extLst>
              <a:ext uri="{FF2B5EF4-FFF2-40B4-BE49-F238E27FC236}">
                <a16:creationId xmlns:a16="http://schemas.microsoft.com/office/drawing/2014/main" id="{CF265FF6-8767-341D-B32F-9B3A1B9B493A}"/>
              </a:ext>
            </a:extLst>
          </p:cNvPr>
          <p:cNvPicPr>
            <a:picLocks noChangeAspect="1"/>
          </p:cNvPicPr>
          <p:nvPr/>
        </p:nvPicPr>
        <p:blipFill>
          <a:blip r:embed="rId3"/>
          <a:stretch>
            <a:fillRect/>
          </a:stretch>
        </p:blipFill>
        <p:spPr>
          <a:xfrm>
            <a:off x="88490" y="2149166"/>
            <a:ext cx="4843170" cy="3954150"/>
          </a:xfrm>
          <a:prstGeom prst="rect">
            <a:avLst/>
          </a:prstGeom>
        </p:spPr>
      </p:pic>
    </p:spTree>
    <p:extLst>
      <p:ext uri="{BB962C8B-B14F-4D97-AF65-F5344CB8AC3E}">
        <p14:creationId xmlns:p14="http://schemas.microsoft.com/office/powerpoint/2010/main" val="150464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4E59-5619-593B-EE35-74765165F9E9}"/>
              </a:ext>
            </a:extLst>
          </p:cNvPr>
          <p:cNvSpPr>
            <a:spLocks noGrp="1"/>
          </p:cNvSpPr>
          <p:nvPr>
            <p:ph type="title"/>
          </p:nvPr>
        </p:nvSpPr>
        <p:spPr/>
        <p:txBody>
          <a:bodyPr/>
          <a:lstStyle/>
          <a:p>
            <a:r>
              <a:rPr lang="en-US" dirty="0"/>
              <a:t>Result of Controller and observer using </a:t>
            </a:r>
            <a:r>
              <a:rPr lang="en-US" dirty="0" err="1"/>
              <a:t>kalmans</a:t>
            </a:r>
            <a:r>
              <a:rPr lang="en-US" dirty="0"/>
              <a:t> filter</a:t>
            </a:r>
            <a:endParaRPr lang="en-IN" dirty="0"/>
          </a:p>
        </p:txBody>
      </p:sp>
      <p:pic>
        <p:nvPicPr>
          <p:cNvPr id="5" name="Content Placeholder 4">
            <a:extLst>
              <a:ext uri="{FF2B5EF4-FFF2-40B4-BE49-F238E27FC236}">
                <a16:creationId xmlns:a16="http://schemas.microsoft.com/office/drawing/2014/main" id="{AEAC3484-7C63-31F9-8A27-B94AA66E89CD}"/>
              </a:ext>
            </a:extLst>
          </p:cNvPr>
          <p:cNvPicPr>
            <a:picLocks noGrp="1" noChangeAspect="1"/>
          </p:cNvPicPr>
          <p:nvPr>
            <p:ph idx="1"/>
          </p:nvPr>
        </p:nvPicPr>
        <p:blipFill>
          <a:blip r:embed="rId2"/>
          <a:stretch>
            <a:fillRect/>
          </a:stretch>
        </p:blipFill>
        <p:spPr>
          <a:xfrm>
            <a:off x="2948042" y="2141538"/>
            <a:ext cx="5606940" cy="3649662"/>
          </a:xfrm>
        </p:spPr>
      </p:pic>
    </p:spTree>
    <p:extLst>
      <p:ext uri="{BB962C8B-B14F-4D97-AF65-F5344CB8AC3E}">
        <p14:creationId xmlns:p14="http://schemas.microsoft.com/office/powerpoint/2010/main" val="248164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952F-BF67-84E6-4792-82280F3EC90F}"/>
              </a:ext>
            </a:extLst>
          </p:cNvPr>
          <p:cNvSpPr>
            <a:spLocks noGrp="1"/>
          </p:cNvSpPr>
          <p:nvPr>
            <p:ph type="title"/>
          </p:nvPr>
        </p:nvSpPr>
        <p:spPr/>
        <p:txBody>
          <a:bodyPr/>
          <a:lstStyle/>
          <a:p>
            <a:r>
              <a:rPr lang="en-US" dirty="0"/>
              <a:t>System dynamics</a:t>
            </a:r>
            <a:endParaRPr lang="en-IN" dirty="0"/>
          </a:p>
        </p:txBody>
      </p:sp>
      <p:sp>
        <p:nvSpPr>
          <p:cNvPr id="3" name="Content Placeholder 2">
            <a:extLst>
              <a:ext uri="{FF2B5EF4-FFF2-40B4-BE49-F238E27FC236}">
                <a16:creationId xmlns:a16="http://schemas.microsoft.com/office/drawing/2014/main" id="{7365B267-2800-0D23-3878-4F3C436A2599}"/>
              </a:ext>
            </a:extLst>
          </p:cNvPr>
          <p:cNvSpPr>
            <a:spLocks noGrp="1"/>
          </p:cNvSpPr>
          <p:nvPr>
            <p:ph idx="1"/>
          </p:nvPr>
        </p:nvSpPr>
        <p:spPr>
          <a:xfrm>
            <a:off x="597311" y="709838"/>
            <a:ext cx="10131425" cy="3649133"/>
          </a:xfrm>
        </p:spPr>
        <p:txBody>
          <a:bodyPr/>
          <a:lstStyle/>
          <a:p>
            <a:r>
              <a:rPr lang="en-US" dirty="0"/>
              <a:t>The dynamics of a DC motor are typically described using the following differential equations, which relate the motor's input voltage V(t)V(t)V(t) to its angular velocity ω(t)\omega(t)ω(t) and current I(t):</a:t>
            </a:r>
          </a:p>
          <a:p>
            <a:endParaRPr lang="en-US" dirty="0"/>
          </a:p>
          <a:p>
            <a:endParaRPr lang="en-IN" dirty="0"/>
          </a:p>
        </p:txBody>
      </p:sp>
      <p:pic>
        <p:nvPicPr>
          <p:cNvPr id="7" name="Picture 6">
            <a:extLst>
              <a:ext uri="{FF2B5EF4-FFF2-40B4-BE49-F238E27FC236}">
                <a16:creationId xmlns:a16="http://schemas.microsoft.com/office/drawing/2014/main" id="{BBDAF1E4-BAE2-78EA-4D5A-CD715CAE20E5}"/>
              </a:ext>
            </a:extLst>
          </p:cNvPr>
          <p:cNvPicPr>
            <a:picLocks noChangeAspect="1"/>
          </p:cNvPicPr>
          <p:nvPr/>
        </p:nvPicPr>
        <p:blipFill>
          <a:blip r:embed="rId2"/>
          <a:stretch>
            <a:fillRect/>
          </a:stretch>
        </p:blipFill>
        <p:spPr>
          <a:xfrm rot="16200000">
            <a:off x="2536458" y="1633217"/>
            <a:ext cx="2317340" cy="4119716"/>
          </a:xfrm>
          <a:prstGeom prst="rect">
            <a:avLst/>
          </a:prstGeom>
        </p:spPr>
      </p:pic>
      <p:pic>
        <p:nvPicPr>
          <p:cNvPr id="9" name="Picture 8">
            <a:extLst>
              <a:ext uri="{FF2B5EF4-FFF2-40B4-BE49-F238E27FC236}">
                <a16:creationId xmlns:a16="http://schemas.microsoft.com/office/drawing/2014/main" id="{130EEAF2-F03B-700F-AAD4-9FDC400AD624}"/>
              </a:ext>
            </a:extLst>
          </p:cNvPr>
          <p:cNvPicPr>
            <a:picLocks noChangeAspect="1"/>
          </p:cNvPicPr>
          <p:nvPr/>
        </p:nvPicPr>
        <p:blipFill>
          <a:blip r:embed="rId3"/>
          <a:stretch>
            <a:fillRect/>
          </a:stretch>
        </p:blipFill>
        <p:spPr>
          <a:xfrm>
            <a:off x="5850195" y="2534405"/>
            <a:ext cx="4119716" cy="2317340"/>
          </a:xfrm>
          <a:prstGeom prst="rect">
            <a:avLst/>
          </a:prstGeom>
        </p:spPr>
      </p:pic>
    </p:spTree>
    <p:extLst>
      <p:ext uri="{BB962C8B-B14F-4D97-AF65-F5344CB8AC3E}">
        <p14:creationId xmlns:p14="http://schemas.microsoft.com/office/powerpoint/2010/main" val="239922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EC9B-FC5E-B7CF-8D44-4801482F959A}"/>
              </a:ext>
            </a:extLst>
          </p:cNvPr>
          <p:cNvSpPr>
            <a:spLocks noGrp="1"/>
          </p:cNvSpPr>
          <p:nvPr>
            <p:ph type="title"/>
          </p:nvPr>
        </p:nvSpPr>
        <p:spPr/>
        <p:txBody>
          <a:bodyPr/>
          <a:lstStyle/>
          <a:p>
            <a:r>
              <a:rPr lang="en-US" dirty="0" err="1"/>
              <a:t>Pid</a:t>
            </a:r>
            <a:r>
              <a:rPr lang="en-US" dirty="0"/>
              <a:t>  controller</a:t>
            </a:r>
            <a:endParaRPr lang="en-IN" dirty="0"/>
          </a:p>
        </p:txBody>
      </p:sp>
      <p:sp>
        <p:nvSpPr>
          <p:cNvPr id="3" name="Content Placeholder 2">
            <a:extLst>
              <a:ext uri="{FF2B5EF4-FFF2-40B4-BE49-F238E27FC236}">
                <a16:creationId xmlns:a16="http://schemas.microsoft.com/office/drawing/2014/main" id="{4554148E-7F29-D278-4527-B5779CF8980A}"/>
              </a:ext>
            </a:extLst>
          </p:cNvPr>
          <p:cNvSpPr>
            <a:spLocks noGrp="1"/>
          </p:cNvSpPr>
          <p:nvPr>
            <p:ph idx="1"/>
          </p:nvPr>
        </p:nvSpPr>
        <p:spPr>
          <a:xfrm>
            <a:off x="875071" y="1644447"/>
            <a:ext cx="9638071" cy="2209798"/>
          </a:xfrm>
        </p:spPr>
        <p:txBody>
          <a:bodyPr/>
          <a:lstStyle/>
          <a:p>
            <a:r>
              <a:rPr lang="en-US" dirty="0"/>
              <a:t>To control the motor's angular velocity, we use a PID controller. This controller adjusts the motor's input voltage based on the difference between the desired speed (setpoint) and the actual measured speed (feedback)</a:t>
            </a:r>
          </a:p>
          <a:p>
            <a:endParaRPr lang="en-US" dirty="0"/>
          </a:p>
          <a:p>
            <a:endParaRPr lang="en-IN" dirty="0"/>
          </a:p>
        </p:txBody>
      </p:sp>
      <p:sp>
        <p:nvSpPr>
          <p:cNvPr id="5" name="Rectangle 2">
            <a:extLst>
              <a:ext uri="{FF2B5EF4-FFF2-40B4-BE49-F238E27FC236}">
                <a16:creationId xmlns:a16="http://schemas.microsoft.com/office/drawing/2014/main" id="{6BF3C3C4-A609-8793-2506-D031B3507872}"/>
              </a:ext>
            </a:extLst>
          </p:cNvPr>
          <p:cNvSpPr>
            <a:spLocks noChangeArrowheads="1"/>
          </p:cNvSpPr>
          <p:nvPr/>
        </p:nvSpPr>
        <p:spPr bwMode="auto">
          <a:xfrm>
            <a:off x="0" y="-64532"/>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6" name="Rectangle 3">
            <a:extLst>
              <a:ext uri="{FF2B5EF4-FFF2-40B4-BE49-F238E27FC236}">
                <a16:creationId xmlns:a16="http://schemas.microsoft.com/office/drawing/2014/main" id="{B4F2F142-6F1B-9423-809F-88CD391C65E7}"/>
              </a:ext>
            </a:extLst>
          </p:cNvPr>
          <p:cNvSpPr>
            <a:spLocks noChangeArrowheads="1"/>
          </p:cNvSpPr>
          <p:nvPr/>
        </p:nvSpPr>
        <p:spPr bwMode="auto">
          <a:xfrm>
            <a:off x="1109595" y="3100714"/>
            <a:ext cx="97076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Proportional (P): Reacts to the current error, determining the immediate response to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Integral (I): Accumulates past errors over time to eliminate steady-state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Derivative (D): Predicts future error trends based on current rate of change. </a:t>
            </a:r>
          </a:p>
        </p:txBody>
      </p:sp>
    </p:spTree>
    <p:extLst>
      <p:ext uri="{BB962C8B-B14F-4D97-AF65-F5344CB8AC3E}">
        <p14:creationId xmlns:p14="http://schemas.microsoft.com/office/powerpoint/2010/main" val="56433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A8C8-31FA-7210-0761-29D34D871AB0}"/>
              </a:ext>
            </a:extLst>
          </p:cNvPr>
          <p:cNvSpPr>
            <a:spLocks noGrp="1"/>
          </p:cNvSpPr>
          <p:nvPr>
            <p:ph type="title"/>
          </p:nvPr>
        </p:nvSpPr>
        <p:spPr/>
        <p:txBody>
          <a:bodyPr/>
          <a:lstStyle/>
          <a:p>
            <a:r>
              <a:rPr lang="en-US" dirty="0"/>
              <a:t>Controller equations</a:t>
            </a:r>
            <a:endParaRPr lang="en-IN" dirty="0"/>
          </a:p>
        </p:txBody>
      </p:sp>
      <p:sp>
        <p:nvSpPr>
          <p:cNvPr id="3" name="Content Placeholder 2">
            <a:extLst>
              <a:ext uri="{FF2B5EF4-FFF2-40B4-BE49-F238E27FC236}">
                <a16:creationId xmlns:a16="http://schemas.microsoft.com/office/drawing/2014/main" id="{1FAFB0E4-D141-CDAA-D164-49404681143A}"/>
              </a:ext>
            </a:extLst>
          </p:cNvPr>
          <p:cNvSpPr>
            <a:spLocks noGrp="1"/>
          </p:cNvSpPr>
          <p:nvPr>
            <p:ph idx="1"/>
          </p:nvPr>
        </p:nvSpPr>
        <p:spPr>
          <a:xfrm>
            <a:off x="813620" y="1896261"/>
            <a:ext cx="10131425" cy="3649133"/>
          </a:xfrm>
        </p:spPr>
        <p:txBody>
          <a:bodyPr/>
          <a:lstStyle/>
          <a:p>
            <a:pPr marL="0" indent="0">
              <a:buNone/>
            </a:pPr>
            <a:r>
              <a:rPr lang="de-DE" sz="2400" b="1" dirty="0"/>
              <a:t>                                 </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err="1"/>
              <a:t>Kp</a:t>
            </a:r>
            <a:r>
              <a:rPr lang="en-IN" dirty="0"/>
              <a:t>​: Proportional gain</a:t>
            </a:r>
          </a:p>
          <a:p>
            <a:pPr>
              <a:buFont typeface="Arial" panose="020B0604020202020204" pitchFamily="34" charset="0"/>
              <a:buChar char="•"/>
            </a:pPr>
            <a:r>
              <a:rPr lang="en-IN" dirty="0"/>
              <a:t>Ki​: Integral gain</a:t>
            </a:r>
          </a:p>
          <a:p>
            <a:pPr>
              <a:buFont typeface="Arial" panose="020B0604020202020204" pitchFamily="34" charset="0"/>
              <a:buChar char="•"/>
            </a:pPr>
            <a:r>
              <a:rPr lang="en-IN" dirty="0" err="1"/>
              <a:t>Kd</a:t>
            </a:r>
            <a:r>
              <a:rPr lang="en-IN" dirty="0"/>
              <a:t>​: Derivative gain</a:t>
            </a:r>
          </a:p>
          <a:p>
            <a:pPr>
              <a:buFont typeface="Arial" panose="020B0604020202020204" pitchFamily="34" charset="0"/>
              <a:buChar char="•"/>
            </a:pPr>
            <a:r>
              <a:rPr lang="en-IN" dirty="0"/>
              <a:t>e(t)=r(t)−y(t)e(t) = r(t) - y(t)e(t)=r(t)−y(t): Error, i.e., the difference between the reference (setpoint) r(t)r(t)r(t) and the measured output y(t)y(t)y(t)</a:t>
            </a:r>
          </a:p>
          <a:p>
            <a:endParaRPr lang="en-IN" dirty="0"/>
          </a:p>
        </p:txBody>
      </p:sp>
      <p:pic>
        <p:nvPicPr>
          <p:cNvPr id="5" name="Picture 4">
            <a:extLst>
              <a:ext uri="{FF2B5EF4-FFF2-40B4-BE49-F238E27FC236}">
                <a16:creationId xmlns:a16="http://schemas.microsoft.com/office/drawing/2014/main" id="{1AA59FC4-2EA6-12FA-3AD8-2B3435A027C9}"/>
              </a:ext>
            </a:extLst>
          </p:cNvPr>
          <p:cNvPicPr>
            <a:picLocks noChangeAspect="1"/>
          </p:cNvPicPr>
          <p:nvPr/>
        </p:nvPicPr>
        <p:blipFill>
          <a:blip r:embed="rId2"/>
          <a:stretch>
            <a:fillRect/>
          </a:stretch>
        </p:blipFill>
        <p:spPr>
          <a:xfrm>
            <a:off x="2855777" y="2033911"/>
            <a:ext cx="4867954" cy="762106"/>
          </a:xfrm>
          <a:prstGeom prst="rect">
            <a:avLst/>
          </a:prstGeom>
        </p:spPr>
      </p:pic>
    </p:spTree>
    <p:extLst>
      <p:ext uri="{BB962C8B-B14F-4D97-AF65-F5344CB8AC3E}">
        <p14:creationId xmlns:p14="http://schemas.microsoft.com/office/powerpoint/2010/main" val="115827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9376-0C03-BE26-90F0-98094B625939}"/>
              </a:ext>
            </a:extLst>
          </p:cNvPr>
          <p:cNvSpPr>
            <a:spLocks noGrp="1"/>
          </p:cNvSpPr>
          <p:nvPr>
            <p:ph type="title"/>
          </p:nvPr>
        </p:nvSpPr>
        <p:spPr/>
        <p:txBody>
          <a:bodyPr/>
          <a:lstStyle/>
          <a:p>
            <a:r>
              <a:rPr lang="en-US" dirty="0"/>
              <a:t>explanation</a:t>
            </a:r>
            <a:endParaRPr lang="en-IN" dirty="0"/>
          </a:p>
        </p:txBody>
      </p:sp>
      <p:sp>
        <p:nvSpPr>
          <p:cNvPr id="7" name="Content Placeholder 6">
            <a:extLst>
              <a:ext uri="{FF2B5EF4-FFF2-40B4-BE49-F238E27FC236}">
                <a16:creationId xmlns:a16="http://schemas.microsoft.com/office/drawing/2014/main" id="{4FB03454-B245-F314-E773-6A4FD1584C4B}"/>
              </a:ext>
            </a:extLst>
          </p:cNvPr>
          <p:cNvSpPr>
            <a:spLocks noGrp="1"/>
          </p:cNvSpPr>
          <p:nvPr>
            <p:ph idx="1"/>
          </p:nvPr>
        </p:nvSpPr>
        <p:spPr/>
        <p:txBody>
          <a:bodyPr>
            <a:normAutofit lnSpcReduction="10000"/>
          </a:bodyPr>
          <a:lstStyle/>
          <a:p>
            <a:r>
              <a:rPr lang="en-US" b="1" dirty="0"/>
              <a:t>Proportional term:    </a:t>
            </a:r>
            <a:r>
              <a:rPr lang="en-US" dirty="0"/>
              <a:t>P(t) = </a:t>
            </a:r>
            <a:r>
              <a:rPr lang="en-US" dirty="0" err="1"/>
              <a:t>Kp</a:t>
            </a:r>
            <a:r>
              <a:rPr lang="en-US" dirty="0"/>
              <a:t> . e(t)</a:t>
            </a:r>
          </a:p>
          <a:p>
            <a:r>
              <a:rPr lang="en-US" dirty="0"/>
              <a:t>This term corrects the error in real-time, based on how far the current output is from the desired setpoint.</a:t>
            </a:r>
          </a:p>
          <a:p>
            <a:pPr marL="0" indent="0">
              <a:buNone/>
            </a:pPr>
            <a:endParaRPr lang="en-US" b="1" dirty="0"/>
          </a:p>
          <a:p>
            <a:r>
              <a:rPr lang="en-US" b="1" dirty="0"/>
              <a:t>Integral Term :      </a:t>
            </a:r>
            <a:r>
              <a:rPr lang="en-IN" dirty="0"/>
              <a:t>I(t)=Ki​∫​e(</a:t>
            </a:r>
            <a:r>
              <a:rPr lang="el-GR" dirty="0"/>
              <a:t>τ)</a:t>
            </a:r>
            <a:r>
              <a:rPr lang="en-IN" dirty="0"/>
              <a:t>d</a:t>
            </a:r>
            <a:r>
              <a:rPr lang="el-GR" dirty="0"/>
              <a:t>τ</a:t>
            </a:r>
            <a:endParaRPr lang="en-US" dirty="0"/>
          </a:p>
          <a:p>
            <a:r>
              <a:rPr lang="en-US" dirty="0"/>
              <a:t>This accumulates the error over time to eliminate any steady-state error.</a:t>
            </a:r>
          </a:p>
          <a:p>
            <a:endParaRPr lang="en-IN" b="1" dirty="0"/>
          </a:p>
          <a:p>
            <a:r>
              <a:rPr lang="en-IN" b="1" dirty="0"/>
              <a:t>Derivative Term :</a:t>
            </a:r>
            <a:r>
              <a:rPr lang="en-US" b="1" dirty="0"/>
              <a:t>     </a:t>
            </a:r>
            <a:r>
              <a:rPr lang="en-IN" dirty="0"/>
              <a:t>D(t)=</a:t>
            </a:r>
            <a:r>
              <a:rPr lang="en-IN" dirty="0" err="1"/>
              <a:t>Kd</a:t>
            </a:r>
            <a:r>
              <a:rPr lang="en-IN" dirty="0"/>
              <a:t>​. de(t)​/d(t)</a:t>
            </a:r>
          </a:p>
          <a:p>
            <a:r>
              <a:rPr lang="en-US" dirty="0"/>
              <a:t>This term predicts future errors based on the current rate of change of the error, helping to reduce overshoot.</a:t>
            </a:r>
            <a:endParaRPr lang="en-IN" dirty="0"/>
          </a:p>
        </p:txBody>
      </p:sp>
    </p:spTree>
    <p:extLst>
      <p:ext uri="{BB962C8B-B14F-4D97-AF65-F5344CB8AC3E}">
        <p14:creationId xmlns:p14="http://schemas.microsoft.com/office/powerpoint/2010/main" val="48723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C457-0913-ADC8-98F0-1039793FFD19}"/>
              </a:ext>
            </a:extLst>
          </p:cNvPr>
          <p:cNvSpPr>
            <a:spLocks noGrp="1"/>
          </p:cNvSpPr>
          <p:nvPr>
            <p:ph type="title"/>
          </p:nvPr>
        </p:nvSpPr>
        <p:spPr/>
        <p:txBody>
          <a:bodyPr/>
          <a:lstStyle/>
          <a:p>
            <a:r>
              <a:rPr lang="en-IN" dirty="0"/>
              <a:t>Kalman Filter Observer</a:t>
            </a:r>
          </a:p>
        </p:txBody>
      </p:sp>
      <p:sp>
        <p:nvSpPr>
          <p:cNvPr id="3" name="Content Placeholder 2">
            <a:extLst>
              <a:ext uri="{FF2B5EF4-FFF2-40B4-BE49-F238E27FC236}">
                <a16:creationId xmlns:a16="http://schemas.microsoft.com/office/drawing/2014/main" id="{B8500428-B154-21C8-28DB-6F4823FD39EB}"/>
              </a:ext>
            </a:extLst>
          </p:cNvPr>
          <p:cNvSpPr>
            <a:spLocks noGrp="1"/>
          </p:cNvSpPr>
          <p:nvPr>
            <p:ph idx="1"/>
          </p:nvPr>
        </p:nvSpPr>
        <p:spPr/>
        <p:txBody>
          <a:bodyPr/>
          <a:lstStyle/>
          <a:p>
            <a:r>
              <a:rPr lang="en-US" dirty="0"/>
              <a:t>Alongside the PID controller, we employ a Kalman filter observer. This advanced technique estimates the internal state variables of the motor, such as angular velocity, using noisy sensor measurements and system dynamics</a:t>
            </a:r>
          </a:p>
          <a:p>
            <a:pPr>
              <a:buFont typeface="Arial" panose="020B0604020202020204" pitchFamily="34" charset="0"/>
              <a:buChar char="•"/>
            </a:pPr>
            <a:r>
              <a:rPr lang="en-US" b="1" dirty="0"/>
              <a:t>Functionality</a:t>
            </a:r>
            <a:r>
              <a:rPr lang="en-US" dirty="0"/>
              <a:t>:</a:t>
            </a:r>
          </a:p>
          <a:p>
            <a:pPr marL="0" indent="0">
              <a:buNone/>
            </a:pPr>
            <a:endParaRPr lang="en-US" b="1" dirty="0"/>
          </a:p>
          <a:p>
            <a:pPr>
              <a:buFont typeface="Arial" panose="020B0604020202020204" pitchFamily="34" charset="0"/>
              <a:buChar char="•"/>
            </a:pPr>
            <a:r>
              <a:rPr lang="en-US" b="1" dirty="0"/>
              <a:t>State Estimation</a:t>
            </a:r>
            <a:r>
              <a:rPr lang="en-US" dirty="0"/>
              <a:t>: Provides accurate estimates of the motor's internal state.</a:t>
            </a:r>
          </a:p>
          <a:p>
            <a:pPr>
              <a:buFont typeface="Arial" panose="020B0604020202020204" pitchFamily="34" charset="0"/>
              <a:buChar char="•"/>
            </a:pPr>
            <a:r>
              <a:rPr lang="en-US" b="1" dirty="0"/>
              <a:t>Noise Handling</a:t>
            </a:r>
            <a:r>
              <a:rPr lang="en-US" dirty="0"/>
              <a:t>: Filters out sensor noise to improve measurement accuracy.</a:t>
            </a:r>
          </a:p>
          <a:p>
            <a:pPr>
              <a:buFont typeface="Arial" panose="020B0604020202020204" pitchFamily="34" charset="0"/>
              <a:buChar char="•"/>
            </a:pPr>
            <a:r>
              <a:rPr lang="en-US" b="1" dirty="0"/>
              <a:t>Adaptive</a:t>
            </a:r>
            <a:r>
              <a:rPr lang="en-US" dirty="0"/>
              <a:t>: Adjusts estimates based on both predictions and new measurements.</a:t>
            </a:r>
          </a:p>
          <a:p>
            <a:endParaRPr lang="en-IN" dirty="0"/>
          </a:p>
        </p:txBody>
      </p:sp>
    </p:spTree>
    <p:extLst>
      <p:ext uri="{BB962C8B-B14F-4D97-AF65-F5344CB8AC3E}">
        <p14:creationId xmlns:p14="http://schemas.microsoft.com/office/powerpoint/2010/main" val="302603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E9FC-D330-82C7-CB28-F634F3A9261B}"/>
              </a:ext>
            </a:extLst>
          </p:cNvPr>
          <p:cNvSpPr>
            <a:spLocks noGrp="1"/>
          </p:cNvSpPr>
          <p:nvPr>
            <p:ph type="title"/>
          </p:nvPr>
        </p:nvSpPr>
        <p:spPr/>
        <p:txBody>
          <a:bodyPr/>
          <a:lstStyle/>
          <a:p>
            <a:r>
              <a:rPr lang="en-US" dirty="0"/>
              <a:t>Observer equation</a:t>
            </a:r>
            <a:endParaRPr lang="en-IN" dirty="0"/>
          </a:p>
        </p:txBody>
      </p:sp>
      <p:sp>
        <p:nvSpPr>
          <p:cNvPr id="3" name="Content Placeholder 2">
            <a:extLst>
              <a:ext uri="{FF2B5EF4-FFF2-40B4-BE49-F238E27FC236}">
                <a16:creationId xmlns:a16="http://schemas.microsoft.com/office/drawing/2014/main" id="{5F1B4B4E-7598-7CF9-19C5-DFB0D043866A}"/>
              </a:ext>
            </a:extLst>
          </p:cNvPr>
          <p:cNvSpPr>
            <a:spLocks noGrp="1"/>
          </p:cNvSpPr>
          <p:nvPr>
            <p:ph idx="1"/>
          </p:nvPr>
        </p:nvSpPr>
        <p:spPr>
          <a:xfrm>
            <a:off x="764459" y="1956302"/>
            <a:ext cx="10131425" cy="3649133"/>
          </a:xfrm>
        </p:spPr>
        <p:txBody>
          <a:bodyPr>
            <a:normAutofit/>
          </a:bodyPr>
          <a:lstStyle/>
          <a:p>
            <a:pPr marL="0" indent="0">
              <a:buNone/>
            </a:pPr>
            <a:r>
              <a:rPr lang="en-US" b="1" dirty="0"/>
              <a:t>Prediction Step:</a:t>
            </a:r>
          </a:p>
          <a:p>
            <a:r>
              <a:rPr lang="en-US" dirty="0"/>
              <a:t>The Kalman filter first predicts the next state of the system (in this case, the angular velocity) based on the previous state estimate:</a:t>
            </a:r>
          </a:p>
          <a:p>
            <a:endParaRPr lang="en-US" dirty="0"/>
          </a:p>
          <a:p>
            <a:r>
              <a:rPr lang="en-IN" dirty="0"/>
              <a:t>Where:</a:t>
            </a:r>
          </a:p>
          <a:p>
            <a:endParaRPr lang="en-IN" dirty="0"/>
          </a:p>
          <a:p>
            <a:endParaRPr lang="en-US" dirty="0"/>
          </a:p>
          <a:p>
            <a:endParaRPr lang="en-IN" dirty="0"/>
          </a:p>
        </p:txBody>
      </p:sp>
      <p:pic>
        <p:nvPicPr>
          <p:cNvPr id="5" name="Picture 4">
            <a:extLst>
              <a:ext uri="{FF2B5EF4-FFF2-40B4-BE49-F238E27FC236}">
                <a16:creationId xmlns:a16="http://schemas.microsoft.com/office/drawing/2014/main" id="{087DFEA5-3614-C83A-28B4-AE6DA56884B2}"/>
              </a:ext>
            </a:extLst>
          </p:cNvPr>
          <p:cNvPicPr>
            <a:picLocks noChangeAspect="1"/>
          </p:cNvPicPr>
          <p:nvPr/>
        </p:nvPicPr>
        <p:blipFill>
          <a:blip r:embed="rId2"/>
          <a:stretch>
            <a:fillRect/>
          </a:stretch>
        </p:blipFill>
        <p:spPr>
          <a:xfrm>
            <a:off x="3711005" y="3395327"/>
            <a:ext cx="3019846" cy="371527"/>
          </a:xfrm>
          <a:prstGeom prst="rect">
            <a:avLst/>
          </a:prstGeom>
        </p:spPr>
      </p:pic>
      <p:pic>
        <p:nvPicPr>
          <p:cNvPr id="8" name="Picture 7">
            <a:extLst>
              <a:ext uri="{FF2B5EF4-FFF2-40B4-BE49-F238E27FC236}">
                <a16:creationId xmlns:a16="http://schemas.microsoft.com/office/drawing/2014/main" id="{9ABFAB51-A31B-EE0D-B737-CDC025578B19}"/>
              </a:ext>
            </a:extLst>
          </p:cNvPr>
          <p:cNvPicPr>
            <a:picLocks noChangeAspect="1"/>
          </p:cNvPicPr>
          <p:nvPr/>
        </p:nvPicPr>
        <p:blipFill>
          <a:blip r:embed="rId3"/>
          <a:stretch>
            <a:fillRect/>
          </a:stretch>
        </p:blipFill>
        <p:spPr>
          <a:xfrm>
            <a:off x="2007540" y="4162578"/>
            <a:ext cx="5620534" cy="2210108"/>
          </a:xfrm>
          <a:prstGeom prst="rect">
            <a:avLst/>
          </a:prstGeom>
        </p:spPr>
      </p:pic>
    </p:spTree>
    <p:extLst>
      <p:ext uri="{BB962C8B-B14F-4D97-AF65-F5344CB8AC3E}">
        <p14:creationId xmlns:p14="http://schemas.microsoft.com/office/powerpoint/2010/main" val="306855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AF98-4F30-F538-B37E-005716CC2715}"/>
              </a:ext>
            </a:extLst>
          </p:cNvPr>
          <p:cNvSpPr>
            <a:spLocks noGrp="1"/>
          </p:cNvSpPr>
          <p:nvPr>
            <p:ph type="title"/>
          </p:nvPr>
        </p:nvSpPr>
        <p:spPr/>
        <p:txBody>
          <a:bodyPr/>
          <a:lstStyle/>
          <a:p>
            <a:r>
              <a:rPr lang="en-US" dirty="0" err="1"/>
              <a:t>Cont</a:t>
            </a:r>
            <a:r>
              <a:rPr lang="en-US" dirty="0"/>
              <a: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56515E-F9F8-4208-7BFF-C2B48ACA1465}"/>
                  </a:ext>
                </a:extLst>
              </p:cNvPr>
              <p:cNvSpPr>
                <a:spLocks noGrp="1"/>
              </p:cNvSpPr>
              <p:nvPr>
                <p:ph idx="1"/>
              </p:nvPr>
            </p:nvSpPr>
            <p:spPr>
              <a:xfrm>
                <a:off x="902110" y="1945422"/>
                <a:ext cx="10131425" cy="3649133"/>
              </a:xfrm>
            </p:spPr>
            <p:txBody>
              <a:bodyPr/>
              <a:lstStyle/>
              <a:p>
                <a:r>
                  <a:rPr lang="en-US" dirty="0"/>
                  <a:t>The prediction also includes the error covariance update:</a:t>
                </a:r>
              </a:p>
              <a:p>
                <a:endParaRPr lang="en-US" dirty="0"/>
              </a:p>
              <a:p>
                <a:endParaRPr lang="en-US" dirty="0"/>
              </a:p>
              <a:p>
                <a:r>
                  <a:rPr lang="en-IN" dirty="0"/>
                  <a:t>Where:</a:t>
                </a:r>
              </a:p>
              <a:p>
                <a:pPr>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IN" i="1" smtClean="0">
                                <a:latin typeface="Cambria Math" panose="02040503050406030204" pitchFamily="18" charset="0"/>
                              </a:rPr>
                            </m:ctrlPr>
                          </m:sSupPr>
                          <m:e>
                            <m:r>
                              <m:rPr>
                                <m:nor/>
                              </m:rPr>
                              <a:rPr lang="en-IN" dirty="0"/>
                              <m:t>k</m:t>
                            </m:r>
                            <m:r>
                              <m:rPr>
                                <m:nor/>
                              </m:rPr>
                              <a:rPr lang="en-IN" dirty="0"/>
                              <m:t>|</m:t>
                            </m:r>
                            <m:r>
                              <m:rPr>
                                <m:nor/>
                              </m:rPr>
                              <a:rPr lang="en-IN" dirty="0"/>
                              <m:t>k</m:t>
                            </m:r>
                            <m:r>
                              <m:rPr>
                                <m:nor/>
                              </m:rPr>
                              <a:rPr lang="en-IN" dirty="0"/>
                              <m:t>−1</m:t>
                            </m:r>
                          </m:e>
                          <m:sup/>
                        </m:sSup>
                      </m:sub>
                    </m:sSub>
                  </m:oMath>
                </a14:m>
                <a:r>
                  <a:rPr lang="en-IN" dirty="0"/>
                  <a:t>​: Predicted error covariance</a:t>
                </a:r>
              </a:p>
              <a:p>
                <a:pPr>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IN" i="1" smtClean="0">
                                <a:latin typeface="Cambria Math" panose="02040503050406030204" pitchFamily="18" charset="0"/>
                              </a:rPr>
                            </m:ctrlPr>
                          </m:sSupPr>
                          <m:e>
                            <m:r>
                              <m:rPr>
                                <m:nor/>
                              </m:rPr>
                              <a:rPr lang="en-IN" dirty="0"/>
                              <m:t>k</m:t>
                            </m:r>
                            <m:r>
                              <m:rPr>
                                <m:nor/>
                              </m:rPr>
                              <a:rPr lang="en-US" b="0" i="0" dirty="0" smtClean="0"/>
                              <m:t>−1</m:t>
                            </m:r>
                            <m:r>
                              <m:rPr>
                                <m:nor/>
                              </m:rPr>
                              <a:rPr lang="en-IN" dirty="0"/>
                              <m:t>|</m:t>
                            </m:r>
                            <m:r>
                              <m:rPr>
                                <m:nor/>
                              </m:rPr>
                              <a:rPr lang="en-IN" dirty="0"/>
                              <m:t>k</m:t>
                            </m:r>
                            <m:r>
                              <m:rPr>
                                <m:nor/>
                              </m:rPr>
                              <a:rPr lang="en-IN" dirty="0"/>
                              <m:t>−1</m:t>
                            </m:r>
                          </m:e>
                          <m:sup/>
                        </m:sSup>
                      </m:sub>
                    </m:sSub>
                    <m:r>
                      <a:rPr lang="en-IN" i="1" dirty="0">
                        <a:latin typeface="Cambria Math" panose="02040503050406030204" pitchFamily="18" charset="0"/>
                      </a:rPr>
                      <m:t> </m:t>
                    </m:r>
                  </m:oMath>
                </a14:m>
                <a:r>
                  <a:rPr lang="en-IN" dirty="0"/>
                  <a:t>: Previous error covariance</a:t>
                </a:r>
              </a:p>
              <a:p>
                <a:pPr>
                  <a:buFont typeface="Arial" panose="020B0604020202020204" pitchFamily="34" charset="0"/>
                  <a:buChar char="•"/>
                </a:pPr>
                <a:r>
                  <a:rPr lang="en-IN" dirty="0"/>
                  <a:t>Q : Process noise covariance (represents uncertainty in the model)</a:t>
                </a:r>
              </a:p>
              <a:p>
                <a:endParaRPr lang="en-US" dirty="0"/>
              </a:p>
              <a:p>
                <a:endParaRPr lang="en-IN" dirty="0"/>
              </a:p>
            </p:txBody>
          </p:sp>
        </mc:Choice>
        <mc:Fallback>
          <p:sp>
            <p:nvSpPr>
              <p:cNvPr id="3" name="Content Placeholder 2">
                <a:extLst>
                  <a:ext uri="{FF2B5EF4-FFF2-40B4-BE49-F238E27FC236}">
                    <a16:creationId xmlns:a16="http://schemas.microsoft.com/office/drawing/2014/main" id="{4256515E-F9F8-4208-7BFF-C2B48ACA1465}"/>
                  </a:ext>
                </a:extLst>
              </p:cNvPr>
              <p:cNvSpPr>
                <a:spLocks noGrp="1" noRot="1" noChangeAspect="1" noMove="1" noResize="1" noEditPoints="1" noAdjustHandles="1" noChangeArrowheads="1" noChangeShapeType="1" noTextEdit="1"/>
              </p:cNvSpPr>
              <p:nvPr>
                <p:ph idx="1"/>
              </p:nvPr>
            </p:nvSpPr>
            <p:spPr>
              <a:xfrm>
                <a:off x="902110" y="1945422"/>
                <a:ext cx="10131425" cy="3649133"/>
              </a:xfrm>
              <a:blipFill>
                <a:blip r:embed="rId2"/>
                <a:stretch>
                  <a:fillRect l="-421" t="-1669"/>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A3A5FE8-50F5-9A94-7CE4-8BF7C02086CC}"/>
              </a:ext>
            </a:extLst>
          </p:cNvPr>
          <p:cNvPicPr>
            <a:picLocks noChangeAspect="1"/>
          </p:cNvPicPr>
          <p:nvPr/>
        </p:nvPicPr>
        <p:blipFill>
          <a:blip r:embed="rId3"/>
          <a:stretch>
            <a:fillRect/>
          </a:stretch>
        </p:blipFill>
        <p:spPr>
          <a:xfrm>
            <a:off x="4076452" y="2521291"/>
            <a:ext cx="2838846" cy="390580"/>
          </a:xfrm>
          <a:prstGeom prst="rect">
            <a:avLst/>
          </a:prstGeom>
        </p:spPr>
      </p:pic>
    </p:spTree>
    <p:extLst>
      <p:ext uri="{BB962C8B-B14F-4D97-AF65-F5344CB8AC3E}">
        <p14:creationId xmlns:p14="http://schemas.microsoft.com/office/powerpoint/2010/main" val="74067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E81C2A-DEEE-6685-823C-AAAB7AC0A73D}"/>
                  </a:ext>
                </a:extLst>
              </p:cNvPr>
              <p:cNvSpPr>
                <a:spLocks noGrp="1"/>
              </p:cNvSpPr>
              <p:nvPr>
                <p:ph idx="1"/>
              </p:nvPr>
            </p:nvSpPr>
            <p:spPr>
              <a:xfrm>
                <a:off x="530942" y="226142"/>
                <a:ext cx="11661058" cy="6631858"/>
              </a:xfrm>
            </p:spPr>
            <p:txBody>
              <a:bodyPr>
                <a:normAutofit fontScale="92500" lnSpcReduction="20000"/>
              </a:bodyPr>
              <a:lstStyle/>
              <a:p>
                <a:r>
                  <a:rPr lang="en-US" dirty="0"/>
                  <a:t>Updation Step:</a:t>
                </a:r>
              </a:p>
              <a:p>
                <a:r>
                  <a:rPr lang="en-US" dirty="0"/>
                  <a:t>Once a new measurement </a:t>
                </a:r>
                <a:r>
                  <a:rPr lang="en-US" dirty="0" err="1"/>
                  <a:t>zkz_kzk</a:t>
                </a:r>
                <a:r>
                  <a:rPr lang="en-US" dirty="0"/>
                  <a:t>​ is available, the Kalman filter updates its estimate:</a:t>
                </a:r>
              </a:p>
              <a:p>
                <a:endParaRPr lang="en-US" dirty="0"/>
              </a:p>
              <a:p>
                <a:pPr marL="0" indent="0">
                  <a:buNone/>
                </a:pPr>
                <a:r>
                  <a:rPr lang="en-US" dirty="0"/>
                  <a:t>Where:</a:t>
                </a:r>
              </a:p>
              <a:p>
                <a:pPr>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Kalman gain (determines the balance between prediction and measurement)</a:t>
                </a:r>
              </a:p>
              <a:p>
                <a:pPr>
                  <a:buFont typeface="Arial" panose="020B0604020202020204" pitchFamily="34" charset="0"/>
                  <a:buChar char="•"/>
                </a:pPr>
                <a:r>
                  <a:rPr lang="en-US" dirty="0"/>
                  <a:t>H: Measurement matrix (maps state to the measurement)</a:t>
                </a:r>
              </a:p>
              <a:p>
                <a:pPr>
                  <a:buFont typeface="Arial" panose="020B0604020202020204" pitchFamily="34" charset="0"/>
                  <a:buChar char="•"/>
                </a:pPr>
                <a:r>
                  <a:rPr lang="en-US" dirty="0"/>
                  <a:t>R: Measurement noise covariance</a:t>
                </a:r>
              </a:p>
              <a:p>
                <a:pPr marL="0" indent="0">
                  <a:buNone/>
                </a:pPr>
                <a:endParaRPr lang="en-US" dirty="0"/>
              </a:p>
              <a:p>
                <a:pPr marL="0" indent="0">
                  <a:buNone/>
                </a:pPr>
                <a:r>
                  <a:rPr lang="en-US" dirty="0"/>
                  <a:t>The state estimate is then updated:</a:t>
                </a:r>
              </a:p>
              <a:p>
                <a:endParaRPr lang="en-US" dirty="0"/>
              </a:p>
              <a:p>
                <a:endParaRPr lang="en-US" dirty="0"/>
              </a:p>
              <a:p>
                <a:pPr marL="0" indent="0">
                  <a:buNone/>
                </a:pPr>
                <a:r>
                  <a:rPr lang="en-US" dirty="0"/>
                  <a:t>And the error covariance is updated as well:</a:t>
                </a:r>
              </a:p>
              <a:p>
                <a:pPr marL="0" indent="0">
                  <a:buNone/>
                </a:pPr>
                <a:endParaRPr lang="en-US" dirty="0"/>
              </a:p>
              <a:p>
                <a:pPr marL="0" indent="0">
                  <a:buNone/>
                </a:pPr>
                <a:endParaRPr lang="en-US" dirty="0"/>
              </a:p>
              <a:p>
                <a:r>
                  <a:rPr lang="en-IN" dirty="0"/>
                  <a:t>Where:</a:t>
                </a:r>
              </a:p>
              <a:p>
                <a:pPr>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IN" dirty="0"/>
                  <a:t>: Updated state estimate</a:t>
                </a:r>
              </a:p>
              <a:p>
                <a:pPr>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 </m:t>
                    </m:r>
                  </m:oMath>
                </a14:m>
                <a:r>
                  <a:rPr lang="en-IN" dirty="0"/>
                  <a:t>: Updated error covariance</a:t>
                </a:r>
              </a:p>
              <a:p>
                <a:pPr>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r>
                  <a:rPr lang="en-IN" dirty="0"/>
                  <a:t>: Measured state (e.g., angular velocity)</a:t>
                </a:r>
              </a:p>
              <a:p>
                <a:pPr>
                  <a:buFont typeface="Arial" panose="020B0604020202020204" pitchFamily="34" charset="0"/>
                  <a:buChar char="•"/>
                </a:pPr>
                <a:r>
                  <a:rPr lang="en-IN" dirty="0"/>
                  <a:t>I: Identity matrix</a:t>
                </a:r>
              </a:p>
              <a:p>
                <a:pPr marL="0" indent="0">
                  <a:buNone/>
                </a:pPr>
                <a:endParaRPr lang="en-US" dirty="0"/>
              </a:p>
              <a:p>
                <a:pPr marL="0" indent="0">
                  <a:buNone/>
                </a:pPr>
                <a:endParaRPr lang="en-US" dirty="0"/>
              </a:p>
              <a:p>
                <a:pPr marL="0" indent="0">
                  <a:buNone/>
                </a:pPr>
                <a:endParaRPr lang="en-US" dirty="0"/>
              </a:p>
              <a:p>
                <a:endParaRPr lang="en-IN" dirty="0"/>
              </a:p>
            </p:txBody>
          </p:sp>
        </mc:Choice>
        <mc:Fallback>
          <p:sp>
            <p:nvSpPr>
              <p:cNvPr id="3" name="Content Placeholder 2">
                <a:extLst>
                  <a:ext uri="{FF2B5EF4-FFF2-40B4-BE49-F238E27FC236}">
                    <a16:creationId xmlns:a16="http://schemas.microsoft.com/office/drawing/2014/main" id="{20E81C2A-DEEE-6685-823C-AAAB7AC0A73D}"/>
                  </a:ext>
                </a:extLst>
              </p:cNvPr>
              <p:cNvSpPr>
                <a:spLocks noGrp="1" noRot="1" noChangeAspect="1" noMove="1" noResize="1" noEditPoints="1" noAdjustHandles="1" noChangeArrowheads="1" noChangeShapeType="1" noTextEdit="1"/>
              </p:cNvSpPr>
              <p:nvPr>
                <p:ph idx="1"/>
              </p:nvPr>
            </p:nvSpPr>
            <p:spPr>
              <a:xfrm>
                <a:off x="530942" y="226142"/>
                <a:ext cx="11661058" cy="6631858"/>
              </a:xfrm>
              <a:blipFill>
                <a:blip r:embed="rId2"/>
                <a:stretch>
                  <a:fillRect l="-314" t="-9007"/>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CC97BAA-A69D-D414-D36E-8DB2DA740D10}"/>
              </a:ext>
            </a:extLst>
          </p:cNvPr>
          <p:cNvPicPr>
            <a:picLocks noChangeAspect="1"/>
          </p:cNvPicPr>
          <p:nvPr/>
        </p:nvPicPr>
        <p:blipFill>
          <a:blip r:embed="rId3"/>
          <a:stretch>
            <a:fillRect/>
          </a:stretch>
        </p:blipFill>
        <p:spPr>
          <a:xfrm>
            <a:off x="3924256" y="1080271"/>
            <a:ext cx="2829320" cy="685896"/>
          </a:xfrm>
          <a:prstGeom prst="rect">
            <a:avLst/>
          </a:prstGeom>
        </p:spPr>
      </p:pic>
      <p:pic>
        <p:nvPicPr>
          <p:cNvPr id="7" name="Picture 6">
            <a:extLst>
              <a:ext uri="{FF2B5EF4-FFF2-40B4-BE49-F238E27FC236}">
                <a16:creationId xmlns:a16="http://schemas.microsoft.com/office/drawing/2014/main" id="{D4D602D8-8554-8AA2-FEB7-BA21F0C8DA37}"/>
              </a:ext>
            </a:extLst>
          </p:cNvPr>
          <p:cNvPicPr>
            <a:picLocks noChangeAspect="1"/>
          </p:cNvPicPr>
          <p:nvPr/>
        </p:nvPicPr>
        <p:blipFill>
          <a:blip r:embed="rId4"/>
          <a:stretch>
            <a:fillRect/>
          </a:stretch>
        </p:blipFill>
        <p:spPr>
          <a:xfrm>
            <a:off x="3650355" y="2703812"/>
            <a:ext cx="3848637" cy="609685"/>
          </a:xfrm>
          <a:prstGeom prst="rect">
            <a:avLst/>
          </a:prstGeom>
        </p:spPr>
      </p:pic>
      <p:pic>
        <p:nvPicPr>
          <p:cNvPr id="9" name="Picture 8">
            <a:extLst>
              <a:ext uri="{FF2B5EF4-FFF2-40B4-BE49-F238E27FC236}">
                <a16:creationId xmlns:a16="http://schemas.microsoft.com/office/drawing/2014/main" id="{D6F8D1B4-35A0-61FC-4E76-CAB8F4E05B12}"/>
              </a:ext>
            </a:extLst>
          </p:cNvPr>
          <p:cNvPicPr>
            <a:picLocks noChangeAspect="1"/>
          </p:cNvPicPr>
          <p:nvPr/>
        </p:nvPicPr>
        <p:blipFill>
          <a:blip r:embed="rId5"/>
          <a:stretch>
            <a:fillRect/>
          </a:stretch>
        </p:blipFill>
        <p:spPr>
          <a:xfrm>
            <a:off x="4102856" y="3733842"/>
            <a:ext cx="2943636" cy="609685"/>
          </a:xfrm>
          <a:prstGeom prst="rect">
            <a:avLst/>
          </a:prstGeom>
        </p:spPr>
      </p:pic>
    </p:spTree>
    <p:extLst>
      <p:ext uri="{BB962C8B-B14F-4D97-AF65-F5344CB8AC3E}">
        <p14:creationId xmlns:p14="http://schemas.microsoft.com/office/powerpoint/2010/main" val="16839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{05373F4B-1513-4545-A534-6EDE2BECDFD5}tf03457452</Template>
  <TotalTime>75</TotalTime>
  <Words>748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Celestial</vt:lpstr>
      <vt:lpstr>Controlling Angular Velocity of a DC Motor Using PID Controller and Kalman Filter Observer</vt:lpstr>
      <vt:lpstr>System dynamics</vt:lpstr>
      <vt:lpstr>Pid  controller</vt:lpstr>
      <vt:lpstr>Controller equations</vt:lpstr>
      <vt:lpstr>explanation</vt:lpstr>
      <vt:lpstr>Kalman Filter Observer</vt:lpstr>
      <vt:lpstr>Observer equation</vt:lpstr>
      <vt:lpstr>Cont…..</vt:lpstr>
      <vt:lpstr>PowerPoint Presentation</vt:lpstr>
      <vt:lpstr>Other works Using Ultrasonic Sensor</vt:lpstr>
      <vt:lpstr>Result of Ultrasonic sensor where it reduces error using itrations</vt:lpstr>
      <vt:lpstr>Result of Controller and observer using kalmans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Pavan</dc:creator>
  <cp:lastModifiedBy>Sai Pavan</cp:lastModifiedBy>
  <cp:revision>2</cp:revision>
  <dcterms:created xsi:type="dcterms:W3CDTF">2024-10-21T03:47:56Z</dcterms:created>
  <dcterms:modified xsi:type="dcterms:W3CDTF">2024-10-21T08:05:37Z</dcterms:modified>
</cp:coreProperties>
</file>