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53" autoAdjust="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EBFA8-2302-4239-AB49-C5D0BEEAEFA2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EEF06-D3EC-4005-A66E-EB23D30F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EF06-D3EC-4005-A66E-EB23D30F4A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5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442B-F23F-4FD9-9DD5-6FB15E01333B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2743200"/>
            <a:ext cx="3657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Alex’ Portfolio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3200400"/>
            <a:ext cx="36576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Natalia’s Portfolio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3657600"/>
            <a:ext cx="3657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Julia’s Portfolio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4267200"/>
            <a:ext cx="36576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Create new portfolio…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"/>
            <a:ext cx="8763000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Investment Portfolio Manager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2743200"/>
            <a:ext cx="3657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Alex’ Portfolio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3200400"/>
            <a:ext cx="36576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Natalia’s Portfolio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3657600"/>
            <a:ext cx="3657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Julia’s Portfolio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4267200"/>
            <a:ext cx="3657600" cy="381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Max’s Port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"/>
            <a:ext cx="8763000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Investment Portfolio Manager</a:t>
            </a:r>
            <a:endParaRPr lang="en-US" sz="4800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3696494" y="4456906"/>
            <a:ext cx="22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48006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480953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52400"/>
            <a:ext cx="88392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Max’s Portfolio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52400" y="2895600"/>
            <a:ext cx="85344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8763000" y="1066800"/>
            <a:ext cx="228600" cy="5562600"/>
            <a:chOff x="8763000" y="1066800"/>
            <a:chExt cx="228600" cy="5562600"/>
          </a:xfrm>
        </p:grpSpPr>
        <p:sp>
          <p:nvSpPr>
            <p:cNvPr id="14" name="Rectangle 13"/>
            <p:cNvSpPr/>
            <p:nvPr/>
          </p:nvSpPr>
          <p:spPr>
            <a:xfrm>
              <a:off x="8763000" y="1371600"/>
              <a:ext cx="228600" cy="495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763000" y="1066800"/>
              <a:ext cx="228600" cy="228600"/>
              <a:chOff x="8763000" y="762000"/>
              <a:chExt cx="228600" cy="2286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8763000" y="7620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8839200" y="8382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8763000" y="6400800"/>
              <a:ext cx="228600" cy="228600"/>
              <a:chOff x="8915400" y="914400"/>
              <a:chExt cx="228600" cy="228600"/>
            </a:xfrm>
          </p:grpSpPr>
          <p:sp>
            <p:nvSpPr>
              <p:cNvPr id="17" name="Rectangle 16"/>
              <p:cNvSpPr/>
              <p:nvPr/>
            </p:nvSpPr>
            <p:spPr>
              <a:xfrm rot="10800000">
                <a:off x="8915400" y="9144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0800000">
                <a:off x="8991600" y="9906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8763000" y="2743200"/>
              <a:ext cx="228600" cy="358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4800" y="297180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 account…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400" y="1066800"/>
            <a:ext cx="85344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28600" y="1143000"/>
            <a:ext cx="1524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RBC RESP DI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1371600"/>
            <a:ext cx="3352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RESP Direct Investment 4518012254882447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971800" y="1143000"/>
            <a:ext cx="5334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CAD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4290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$502.04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505200" y="762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Cash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1816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$622,055.04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257800" y="762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Market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181600" y="1371600"/>
            <a:ext cx="1066800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n 2015-OCT-23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48400" y="762000"/>
            <a:ext cx="609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Yield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172200" y="1143000"/>
            <a:ext cx="762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10.00%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1910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$522,055.04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267200" y="762000"/>
            <a:ext cx="609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Book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934200" y="762000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Return, %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934200" y="1143000"/>
            <a:ext cx="685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11.3%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772400" y="762000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Return, $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6962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$100,000.00</a:t>
            </a:r>
            <a:endParaRPr lang="en-US" sz="12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304800" y="1600200"/>
            <a:ext cx="3048000" cy="1143794"/>
            <a:chOff x="5486400" y="1600200"/>
            <a:chExt cx="3048000" cy="1143794"/>
          </a:xfrm>
        </p:grpSpPr>
        <p:sp>
          <p:nvSpPr>
            <p:cNvPr id="70" name="Rectangle 69"/>
            <p:cNvSpPr/>
            <p:nvPr/>
          </p:nvSpPr>
          <p:spPr>
            <a:xfrm>
              <a:off x="5486400" y="1600200"/>
              <a:ext cx="3048000" cy="1143000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5534025" y="1719263"/>
              <a:ext cx="2994025" cy="785812"/>
            </a:xfrm>
            <a:custGeom>
              <a:avLst/>
              <a:gdLst>
                <a:gd name="connsiteX0" fmla="*/ 0 w 2994025"/>
                <a:gd name="connsiteY0" fmla="*/ 785812 h 785812"/>
                <a:gd name="connsiteX1" fmla="*/ 476250 w 2994025"/>
                <a:gd name="connsiteY1" fmla="*/ 681037 h 785812"/>
                <a:gd name="connsiteX2" fmla="*/ 809625 w 2994025"/>
                <a:gd name="connsiteY2" fmla="*/ 500062 h 785812"/>
                <a:gd name="connsiteX3" fmla="*/ 1304925 w 2994025"/>
                <a:gd name="connsiteY3" fmla="*/ 442912 h 785812"/>
                <a:gd name="connsiteX4" fmla="*/ 1714500 w 2994025"/>
                <a:gd name="connsiteY4" fmla="*/ 404812 h 785812"/>
                <a:gd name="connsiteX5" fmla="*/ 2181225 w 2994025"/>
                <a:gd name="connsiteY5" fmla="*/ 300037 h 785812"/>
                <a:gd name="connsiteX6" fmla="*/ 2695575 w 2994025"/>
                <a:gd name="connsiteY6" fmla="*/ 157162 h 785812"/>
                <a:gd name="connsiteX7" fmla="*/ 2771775 w 2994025"/>
                <a:gd name="connsiteY7" fmla="*/ 80962 h 785812"/>
                <a:gd name="connsiteX8" fmla="*/ 2962275 w 2994025"/>
                <a:gd name="connsiteY8" fmla="*/ 23812 h 785812"/>
                <a:gd name="connsiteX9" fmla="*/ 2962275 w 2994025"/>
                <a:gd name="connsiteY9" fmla="*/ 33337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4025" h="785812">
                  <a:moveTo>
                    <a:pt x="0" y="785812"/>
                  </a:moveTo>
                  <a:cubicBezTo>
                    <a:pt x="170656" y="757237"/>
                    <a:pt x="341312" y="728662"/>
                    <a:pt x="476250" y="681037"/>
                  </a:cubicBezTo>
                  <a:cubicBezTo>
                    <a:pt x="611188" y="633412"/>
                    <a:pt x="671513" y="539749"/>
                    <a:pt x="809625" y="500062"/>
                  </a:cubicBezTo>
                  <a:cubicBezTo>
                    <a:pt x="947737" y="460375"/>
                    <a:pt x="1154113" y="458787"/>
                    <a:pt x="1304925" y="442912"/>
                  </a:cubicBezTo>
                  <a:cubicBezTo>
                    <a:pt x="1455737" y="427037"/>
                    <a:pt x="1568450" y="428624"/>
                    <a:pt x="1714500" y="404812"/>
                  </a:cubicBezTo>
                  <a:cubicBezTo>
                    <a:pt x="1860550" y="381000"/>
                    <a:pt x="2017713" y="341312"/>
                    <a:pt x="2181225" y="300037"/>
                  </a:cubicBezTo>
                  <a:cubicBezTo>
                    <a:pt x="2344737" y="258762"/>
                    <a:pt x="2597150" y="193674"/>
                    <a:pt x="2695575" y="157162"/>
                  </a:cubicBezTo>
                  <a:cubicBezTo>
                    <a:pt x="2794000" y="120650"/>
                    <a:pt x="2727325" y="103187"/>
                    <a:pt x="2771775" y="80962"/>
                  </a:cubicBezTo>
                  <a:cubicBezTo>
                    <a:pt x="2816225" y="58737"/>
                    <a:pt x="2930525" y="31749"/>
                    <a:pt x="2962275" y="23812"/>
                  </a:cubicBezTo>
                  <a:cubicBezTo>
                    <a:pt x="2994025" y="15875"/>
                    <a:pt x="2914650" y="0"/>
                    <a:pt x="2962275" y="3333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70" idx="0"/>
              <a:endCxn id="70" idx="2"/>
            </p:cNvCxnSpPr>
            <p:nvPr/>
          </p:nvCxnSpPr>
          <p:spPr>
            <a:xfrm rot="16200000" flipH="1">
              <a:off x="6438900" y="2171700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7201694" y="2170906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677694" y="2170906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>
              <a:off x="5486400" y="22860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0800000" flipH="1">
              <a:off x="5486400" y="20574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>
              <a:off x="5486400" y="18288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7772400" y="23622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52400"/>
            <a:ext cx="88392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Max’s Portfolio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52400" y="2895600"/>
            <a:ext cx="85344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3200400"/>
            <a:ext cx="3352800" cy="3693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TD TFSA DI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297180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Account name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33800" y="3200400"/>
            <a:ext cx="4876800" cy="3693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TFSA Direct Investment 450196448855668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33800" y="297180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600" y="3886200"/>
            <a:ext cx="990600" cy="3693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365760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Currency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 flipV="1">
            <a:off x="1066800" y="4038600"/>
            <a:ext cx="76200" cy="7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0" y="3886200"/>
            <a:ext cx="1828800" cy="3693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$25335.04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24000" y="36576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balance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9900" y="41910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72400" y="41910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52400" y="1066800"/>
            <a:ext cx="85344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8600" y="1143000"/>
            <a:ext cx="1524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RBC RESP DI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28600" y="1371600"/>
            <a:ext cx="3352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RESP Direct Investment 4518012254882447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971800" y="1143000"/>
            <a:ext cx="5334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CAD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90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$502.04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505200" y="762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Cash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1816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$622,055.04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57800" y="762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Market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181600" y="1371600"/>
            <a:ext cx="1066800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n 2015-OCT-23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48400" y="762000"/>
            <a:ext cx="609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Yield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172200" y="1143000"/>
            <a:ext cx="762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10.00%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1910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$522,055.04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267200" y="762000"/>
            <a:ext cx="609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Book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934200" y="762000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Return, %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934200" y="1143000"/>
            <a:ext cx="685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11.3%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772400" y="762000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Return, $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6962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$100,000.00</a:t>
            </a:r>
            <a:endParaRPr lang="en-US" sz="1200" dirty="0"/>
          </a:p>
        </p:txBody>
      </p:sp>
      <p:cxnSp>
        <p:nvCxnSpPr>
          <p:cNvPr id="58" name="Straight Connector 57"/>
          <p:cNvCxnSpPr/>
          <p:nvPr/>
        </p:nvCxnSpPr>
        <p:spPr>
          <a:xfrm rot="10800000" flipH="1">
            <a:off x="5486400" y="2819400"/>
            <a:ext cx="3048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04800" y="1600200"/>
            <a:ext cx="3048000" cy="1143794"/>
            <a:chOff x="5486400" y="1600200"/>
            <a:chExt cx="3048000" cy="1143794"/>
          </a:xfrm>
        </p:grpSpPr>
        <p:sp>
          <p:nvSpPr>
            <p:cNvPr id="51" name="Rectangle 50"/>
            <p:cNvSpPr/>
            <p:nvPr/>
          </p:nvSpPr>
          <p:spPr>
            <a:xfrm>
              <a:off x="5486400" y="1600200"/>
              <a:ext cx="3048000" cy="1143000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34025" y="1719263"/>
              <a:ext cx="2994025" cy="785812"/>
            </a:xfrm>
            <a:custGeom>
              <a:avLst/>
              <a:gdLst>
                <a:gd name="connsiteX0" fmla="*/ 0 w 2994025"/>
                <a:gd name="connsiteY0" fmla="*/ 785812 h 785812"/>
                <a:gd name="connsiteX1" fmla="*/ 476250 w 2994025"/>
                <a:gd name="connsiteY1" fmla="*/ 681037 h 785812"/>
                <a:gd name="connsiteX2" fmla="*/ 809625 w 2994025"/>
                <a:gd name="connsiteY2" fmla="*/ 500062 h 785812"/>
                <a:gd name="connsiteX3" fmla="*/ 1304925 w 2994025"/>
                <a:gd name="connsiteY3" fmla="*/ 442912 h 785812"/>
                <a:gd name="connsiteX4" fmla="*/ 1714500 w 2994025"/>
                <a:gd name="connsiteY4" fmla="*/ 404812 h 785812"/>
                <a:gd name="connsiteX5" fmla="*/ 2181225 w 2994025"/>
                <a:gd name="connsiteY5" fmla="*/ 300037 h 785812"/>
                <a:gd name="connsiteX6" fmla="*/ 2695575 w 2994025"/>
                <a:gd name="connsiteY6" fmla="*/ 157162 h 785812"/>
                <a:gd name="connsiteX7" fmla="*/ 2771775 w 2994025"/>
                <a:gd name="connsiteY7" fmla="*/ 80962 h 785812"/>
                <a:gd name="connsiteX8" fmla="*/ 2962275 w 2994025"/>
                <a:gd name="connsiteY8" fmla="*/ 23812 h 785812"/>
                <a:gd name="connsiteX9" fmla="*/ 2962275 w 2994025"/>
                <a:gd name="connsiteY9" fmla="*/ 33337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4025" h="785812">
                  <a:moveTo>
                    <a:pt x="0" y="785812"/>
                  </a:moveTo>
                  <a:cubicBezTo>
                    <a:pt x="170656" y="757237"/>
                    <a:pt x="341312" y="728662"/>
                    <a:pt x="476250" y="681037"/>
                  </a:cubicBezTo>
                  <a:cubicBezTo>
                    <a:pt x="611188" y="633412"/>
                    <a:pt x="671513" y="539749"/>
                    <a:pt x="809625" y="500062"/>
                  </a:cubicBezTo>
                  <a:cubicBezTo>
                    <a:pt x="947737" y="460375"/>
                    <a:pt x="1154113" y="458787"/>
                    <a:pt x="1304925" y="442912"/>
                  </a:cubicBezTo>
                  <a:cubicBezTo>
                    <a:pt x="1455737" y="427037"/>
                    <a:pt x="1568450" y="428624"/>
                    <a:pt x="1714500" y="404812"/>
                  </a:cubicBezTo>
                  <a:cubicBezTo>
                    <a:pt x="1860550" y="381000"/>
                    <a:pt x="2017713" y="341312"/>
                    <a:pt x="2181225" y="300037"/>
                  </a:cubicBezTo>
                  <a:cubicBezTo>
                    <a:pt x="2344737" y="258762"/>
                    <a:pt x="2597150" y="193674"/>
                    <a:pt x="2695575" y="157162"/>
                  </a:cubicBezTo>
                  <a:cubicBezTo>
                    <a:pt x="2794000" y="120650"/>
                    <a:pt x="2727325" y="103187"/>
                    <a:pt x="2771775" y="80962"/>
                  </a:cubicBezTo>
                  <a:cubicBezTo>
                    <a:pt x="2816225" y="58737"/>
                    <a:pt x="2930525" y="31749"/>
                    <a:pt x="2962275" y="23812"/>
                  </a:cubicBezTo>
                  <a:cubicBezTo>
                    <a:pt x="2994025" y="15875"/>
                    <a:pt x="2914650" y="0"/>
                    <a:pt x="2962275" y="3333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1" idx="0"/>
              <a:endCxn id="51" idx="2"/>
            </p:cNvCxnSpPr>
            <p:nvPr/>
          </p:nvCxnSpPr>
          <p:spPr>
            <a:xfrm rot="16200000" flipH="1">
              <a:off x="6438900" y="2171700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7201694" y="2170906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5677694" y="2170906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 flipH="1">
              <a:off x="5486400" y="22860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0800000" flipH="1">
              <a:off x="5486400" y="20574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 flipH="1">
              <a:off x="5486400" y="18288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8763000" y="1066800"/>
            <a:ext cx="228600" cy="5562600"/>
            <a:chOff x="8763000" y="1066800"/>
            <a:chExt cx="228600" cy="5562600"/>
          </a:xfrm>
        </p:grpSpPr>
        <p:sp>
          <p:nvSpPr>
            <p:cNvPr id="61" name="Rectangle 60"/>
            <p:cNvSpPr/>
            <p:nvPr/>
          </p:nvSpPr>
          <p:spPr>
            <a:xfrm>
              <a:off x="8763000" y="1371600"/>
              <a:ext cx="228600" cy="495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19"/>
            <p:cNvGrpSpPr/>
            <p:nvPr/>
          </p:nvGrpSpPr>
          <p:grpSpPr>
            <a:xfrm>
              <a:off x="8763000" y="1066800"/>
              <a:ext cx="228600" cy="228600"/>
              <a:chOff x="8763000" y="762000"/>
              <a:chExt cx="228600" cy="2286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8763000" y="7620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>
                <a:off x="8839200" y="8382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18"/>
            <p:cNvGrpSpPr/>
            <p:nvPr/>
          </p:nvGrpSpPr>
          <p:grpSpPr>
            <a:xfrm>
              <a:off x="8763000" y="6400800"/>
              <a:ext cx="228600" cy="228600"/>
              <a:chOff x="8915400" y="914400"/>
              <a:chExt cx="228600" cy="228600"/>
            </a:xfrm>
          </p:grpSpPr>
          <p:sp>
            <p:nvSpPr>
              <p:cNvPr id="65" name="Rectangle 64"/>
              <p:cNvSpPr/>
              <p:nvPr/>
            </p:nvSpPr>
            <p:spPr>
              <a:xfrm rot="10800000">
                <a:off x="8915400" y="9144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rot="10800000">
                <a:off x="8991600" y="9906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8763000" y="2743200"/>
              <a:ext cx="228600" cy="358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772400" y="23622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52400"/>
            <a:ext cx="88392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Max’s Portfolio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152400" y="1066800"/>
            <a:ext cx="85344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8600" y="1143000"/>
            <a:ext cx="1524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RBC RESP DI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28600" y="1371600"/>
            <a:ext cx="3352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RESP Direct Investment 4518012254882447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971800" y="1143000"/>
            <a:ext cx="5334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CAD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90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$502.04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505200" y="762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Cash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1816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$622,055.04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57800" y="762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Market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181600" y="1371600"/>
            <a:ext cx="1066800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n 2015-OCT-23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48400" y="762000"/>
            <a:ext cx="609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Yield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172200" y="1143000"/>
            <a:ext cx="762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10.00%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1910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$522,055.04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267200" y="762000"/>
            <a:ext cx="609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Book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934200" y="762000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Return, %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934200" y="1143000"/>
            <a:ext cx="685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11.3%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772400" y="762000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Return, $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6962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$100,000.00</a:t>
            </a:r>
            <a:endParaRPr lang="en-US" sz="1200" dirty="0"/>
          </a:p>
        </p:txBody>
      </p:sp>
      <p:cxnSp>
        <p:nvCxnSpPr>
          <p:cNvPr id="58" name="Straight Connector 57"/>
          <p:cNvCxnSpPr/>
          <p:nvPr/>
        </p:nvCxnSpPr>
        <p:spPr>
          <a:xfrm rot="10800000" flipH="1">
            <a:off x="5486400" y="2819400"/>
            <a:ext cx="3048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68"/>
          <p:cNvGrpSpPr/>
          <p:nvPr/>
        </p:nvGrpSpPr>
        <p:grpSpPr>
          <a:xfrm>
            <a:off x="304800" y="1600200"/>
            <a:ext cx="3048000" cy="1143794"/>
            <a:chOff x="5486400" y="1600200"/>
            <a:chExt cx="3048000" cy="1143794"/>
          </a:xfrm>
        </p:grpSpPr>
        <p:sp>
          <p:nvSpPr>
            <p:cNvPr id="51" name="Rectangle 50"/>
            <p:cNvSpPr/>
            <p:nvPr/>
          </p:nvSpPr>
          <p:spPr>
            <a:xfrm>
              <a:off x="5486400" y="1600200"/>
              <a:ext cx="3048000" cy="1143000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34025" y="1719263"/>
              <a:ext cx="2994025" cy="785812"/>
            </a:xfrm>
            <a:custGeom>
              <a:avLst/>
              <a:gdLst>
                <a:gd name="connsiteX0" fmla="*/ 0 w 2994025"/>
                <a:gd name="connsiteY0" fmla="*/ 785812 h 785812"/>
                <a:gd name="connsiteX1" fmla="*/ 476250 w 2994025"/>
                <a:gd name="connsiteY1" fmla="*/ 681037 h 785812"/>
                <a:gd name="connsiteX2" fmla="*/ 809625 w 2994025"/>
                <a:gd name="connsiteY2" fmla="*/ 500062 h 785812"/>
                <a:gd name="connsiteX3" fmla="*/ 1304925 w 2994025"/>
                <a:gd name="connsiteY3" fmla="*/ 442912 h 785812"/>
                <a:gd name="connsiteX4" fmla="*/ 1714500 w 2994025"/>
                <a:gd name="connsiteY4" fmla="*/ 404812 h 785812"/>
                <a:gd name="connsiteX5" fmla="*/ 2181225 w 2994025"/>
                <a:gd name="connsiteY5" fmla="*/ 300037 h 785812"/>
                <a:gd name="connsiteX6" fmla="*/ 2695575 w 2994025"/>
                <a:gd name="connsiteY6" fmla="*/ 157162 h 785812"/>
                <a:gd name="connsiteX7" fmla="*/ 2771775 w 2994025"/>
                <a:gd name="connsiteY7" fmla="*/ 80962 h 785812"/>
                <a:gd name="connsiteX8" fmla="*/ 2962275 w 2994025"/>
                <a:gd name="connsiteY8" fmla="*/ 23812 h 785812"/>
                <a:gd name="connsiteX9" fmla="*/ 2962275 w 2994025"/>
                <a:gd name="connsiteY9" fmla="*/ 33337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4025" h="785812">
                  <a:moveTo>
                    <a:pt x="0" y="785812"/>
                  </a:moveTo>
                  <a:cubicBezTo>
                    <a:pt x="170656" y="757237"/>
                    <a:pt x="341312" y="728662"/>
                    <a:pt x="476250" y="681037"/>
                  </a:cubicBezTo>
                  <a:cubicBezTo>
                    <a:pt x="611188" y="633412"/>
                    <a:pt x="671513" y="539749"/>
                    <a:pt x="809625" y="500062"/>
                  </a:cubicBezTo>
                  <a:cubicBezTo>
                    <a:pt x="947737" y="460375"/>
                    <a:pt x="1154113" y="458787"/>
                    <a:pt x="1304925" y="442912"/>
                  </a:cubicBezTo>
                  <a:cubicBezTo>
                    <a:pt x="1455737" y="427037"/>
                    <a:pt x="1568450" y="428624"/>
                    <a:pt x="1714500" y="404812"/>
                  </a:cubicBezTo>
                  <a:cubicBezTo>
                    <a:pt x="1860550" y="381000"/>
                    <a:pt x="2017713" y="341312"/>
                    <a:pt x="2181225" y="300037"/>
                  </a:cubicBezTo>
                  <a:cubicBezTo>
                    <a:pt x="2344737" y="258762"/>
                    <a:pt x="2597150" y="193674"/>
                    <a:pt x="2695575" y="157162"/>
                  </a:cubicBezTo>
                  <a:cubicBezTo>
                    <a:pt x="2794000" y="120650"/>
                    <a:pt x="2727325" y="103187"/>
                    <a:pt x="2771775" y="80962"/>
                  </a:cubicBezTo>
                  <a:cubicBezTo>
                    <a:pt x="2816225" y="58737"/>
                    <a:pt x="2930525" y="31749"/>
                    <a:pt x="2962275" y="23812"/>
                  </a:cubicBezTo>
                  <a:cubicBezTo>
                    <a:pt x="2994025" y="15875"/>
                    <a:pt x="2914650" y="0"/>
                    <a:pt x="2962275" y="3333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1" idx="0"/>
              <a:endCxn id="51" idx="2"/>
            </p:cNvCxnSpPr>
            <p:nvPr/>
          </p:nvCxnSpPr>
          <p:spPr>
            <a:xfrm rot="16200000" flipH="1">
              <a:off x="6438900" y="2171700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7201694" y="2170906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5677694" y="2170906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 flipH="1">
              <a:off x="5486400" y="22860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0800000" flipH="1">
              <a:off x="5486400" y="20574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 flipH="1">
              <a:off x="5486400" y="18288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59"/>
          <p:cNvGrpSpPr/>
          <p:nvPr/>
        </p:nvGrpSpPr>
        <p:grpSpPr>
          <a:xfrm>
            <a:off x="8763000" y="1066800"/>
            <a:ext cx="228600" cy="5562600"/>
            <a:chOff x="8763000" y="1066800"/>
            <a:chExt cx="228600" cy="5562600"/>
          </a:xfrm>
        </p:grpSpPr>
        <p:sp>
          <p:nvSpPr>
            <p:cNvPr id="61" name="Rectangle 60"/>
            <p:cNvSpPr/>
            <p:nvPr/>
          </p:nvSpPr>
          <p:spPr>
            <a:xfrm>
              <a:off x="8763000" y="1371600"/>
              <a:ext cx="228600" cy="495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19"/>
            <p:cNvGrpSpPr/>
            <p:nvPr/>
          </p:nvGrpSpPr>
          <p:grpSpPr>
            <a:xfrm>
              <a:off x="8763000" y="1066800"/>
              <a:ext cx="228600" cy="228600"/>
              <a:chOff x="8763000" y="762000"/>
              <a:chExt cx="228600" cy="2286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8763000" y="7620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>
                <a:off x="8839200" y="8382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18"/>
            <p:cNvGrpSpPr/>
            <p:nvPr/>
          </p:nvGrpSpPr>
          <p:grpSpPr>
            <a:xfrm>
              <a:off x="8763000" y="6400800"/>
              <a:ext cx="228600" cy="228600"/>
              <a:chOff x="8915400" y="914400"/>
              <a:chExt cx="228600" cy="228600"/>
            </a:xfrm>
          </p:grpSpPr>
          <p:sp>
            <p:nvSpPr>
              <p:cNvPr id="65" name="Rectangle 64"/>
              <p:cNvSpPr/>
              <p:nvPr/>
            </p:nvSpPr>
            <p:spPr>
              <a:xfrm rot="10800000">
                <a:off x="8915400" y="9144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rot="10800000">
                <a:off x="8991600" y="9906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8763000" y="2743200"/>
              <a:ext cx="228600" cy="358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772400" y="23622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52400" y="2895600"/>
            <a:ext cx="85344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28600" y="2971800"/>
            <a:ext cx="1524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TD TFSA DI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28600" y="3200400"/>
            <a:ext cx="3352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TFSA Direct Investment 450196448855668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2971800" y="2971800"/>
            <a:ext cx="5334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CAD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429000" y="29718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$25,335.4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181600" y="29718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$0.00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5181600" y="3200400"/>
            <a:ext cx="1066800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n 2015-OCT-23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172200" y="2971800"/>
            <a:ext cx="762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0.00%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191000" y="29718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$0.00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934200" y="2971800"/>
            <a:ext cx="685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0.00%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7696200" y="29718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$0.00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304800" y="3429000"/>
            <a:ext cx="3048000" cy="1143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0" idx="0"/>
            <a:endCxn id="80" idx="2"/>
          </p:cNvCxnSpPr>
          <p:nvPr/>
        </p:nvCxnSpPr>
        <p:spPr>
          <a:xfrm rot="16200000" flipH="1">
            <a:off x="1257300" y="4000500"/>
            <a:ext cx="1143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 flipH="1">
            <a:off x="2020094" y="3999706"/>
            <a:ext cx="1143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 flipH="1">
            <a:off x="496094" y="3999706"/>
            <a:ext cx="1143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0800000" flipH="1">
            <a:off x="304800" y="4114800"/>
            <a:ext cx="3048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0800000" flipH="1">
            <a:off x="304800" y="3886200"/>
            <a:ext cx="3048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 flipH="1">
            <a:off x="304800" y="3657600"/>
            <a:ext cx="3048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772400" y="41910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52400" y="4724400"/>
            <a:ext cx="85344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04800" y="480060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 account…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2895600" y="9144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895600" y="13716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895600" y="18288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895600" y="22860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895600" y="27432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895600" y="32004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895600" y="36576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895600" y="41148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895600" y="45720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895600" y="50292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895600" y="54864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895600" y="59436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52400" y="685800"/>
            <a:ext cx="1905000" cy="60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1905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Max’s Portfolio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2133600" y="152400"/>
            <a:ext cx="6858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RBC RESP DI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152400" y="685800"/>
            <a:ext cx="1905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Balance book</a:t>
            </a:r>
            <a:endParaRPr lang="en-US" sz="1400" dirty="0"/>
          </a:p>
        </p:txBody>
      </p:sp>
      <p:sp>
        <p:nvSpPr>
          <p:cNvPr id="102" name="Rectangle 101"/>
          <p:cNvSpPr/>
          <p:nvPr/>
        </p:nvSpPr>
        <p:spPr>
          <a:xfrm>
            <a:off x="2895600" y="685800"/>
            <a:ext cx="2514600" cy="5791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5638800" y="685800"/>
            <a:ext cx="3048000" cy="5791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133600" y="68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10/01/2015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895600" y="6858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Deposit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495800" y="6858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$200,000.00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133600" y="9144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12/01/2015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895600" y="9144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 purchase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495800" y="9144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0000"/>
                </a:solidFill>
              </a:rPr>
              <a:t>-$17,898.95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134100" y="9144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72400" y="9144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$17,898.95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667500" y="9144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300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200900" y="9144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$59.63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8763000" y="685800"/>
            <a:ext cx="228600" cy="5791200"/>
            <a:chOff x="8763000" y="685800"/>
            <a:chExt cx="228600" cy="5791200"/>
          </a:xfrm>
        </p:grpSpPr>
        <p:sp>
          <p:nvSpPr>
            <p:cNvPr id="121" name="Rectangle 120"/>
            <p:cNvSpPr/>
            <p:nvPr/>
          </p:nvSpPr>
          <p:spPr>
            <a:xfrm>
              <a:off x="8763000" y="990600"/>
              <a:ext cx="228600" cy="5181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9"/>
            <p:cNvGrpSpPr/>
            <p:nvPr/>
          </p:nvGrpSpPr>
          <p:grpSpPr>
            <a:xfrm>
              <a:off x="8763000" y="685800"/>
              <a:ext cx="228600" cy="228600"/>
              <a:chOff x="8763000" y="762000"/>
              <a:chExt cx="228600" cy="2286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8763000" y="7620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Isosceles Triangle 127"/>
              <p:cNvSpPr/>
              <p:nvPr/>
            </p:nvSpPr>
            <p:spPr>
              <a:xfrm>
                <a:off x="8839200" y="8382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8"/>
            <p:cNvGrpSpPr/>
            <p:nvPr/>
          </p:nvGrpSpPr>
          <p:grpSpPr>
            <a:xfrm>
              <a:off x="8763000" y="6248400"/>
              <a:ext cx="228600" cy="228600"/>
              <a:chOff x="8915400" y="914400"/>
              <a:chExt cx="228600" cy="228600"/>
            </a:xfrm>
          </p:grpSpPr>
          <p:sp>
            <p:nvSpPr>
              <p:cNvPr id="125" name="Rectangle 124"/>
              <p:cNvSpPr/>
              <p:nvPr/>
            </p:nvSpPr>
            <p:spPr>
              <a:xfrm rot="10800000">
                <a:off x="8915400" y="9144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Isosceles Triangle 125"/>
              <p:cNvSpPr/>
              <p:nvPr/>
            </p:nvSpPr>
            <p:spPr>
              <a:xfrm rot="10800000">
                <a:off x="8991600" y="9906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Rectangle 123"/>
            <p:cNvSpPr/>
            <p:nvPr/>
          </p:nvSpPr>
          <p:spPr>
            <a:xfrm>
              <a:off x="8763000" y="2743200"/>
              <a:ext cx="2286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2895600" y="647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Total</a:t>
            </a:r>
            <a:endParaRPr lang="en-US" sz="12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114800" y="647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$182,102.00</a:t>
            </a:r>
            <a:endParaRPr lang="en-US" sz="12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5638800" y="647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Total</a:t>
            </a:r>
            <a:endParaRPr lang="en-US" sz="12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7391400" y="647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$17,898.95</a:t>
            </a:r>
            <a:endParaRPr 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152400" y="1066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Cash transactions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52400" y="1447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Asset transactions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34100" y="11430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72400" y="11430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$489.00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6667500" y="11430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300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7200900" y="11430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$1.63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133600" y="1141214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12/04/2015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5638800" y="914400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BUY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657850" y="1150382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DIV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895600" y="1150381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 dividend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1150381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$489.00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491162" y="1008221"/>
            <a:ext cx="76200" cy="5857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flipH="1">
            <a:off x="5481637" y="1236820"/>
            <a:ext cx="76200" cy="5857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52400" y="58674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Buy/Sell assets…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" y="6247368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Other transactions…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5791200"/>
            <a:ext cx="1752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34100" y="1373742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7772400" y="1373742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$6,422.00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6667500" y="1373742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100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7200900" y="1373742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$64.22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146300" y="13539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17/04/2015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5657850" y="1381124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SELL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895600" y="1381123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 sell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4495800" y="1381123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$6,422.00</a:t>
            </a:r>
          </a:p>
        </p:txBody>
      </p:sp>
      <p:sp>
        <p:nvSpPr>
          <p:cNvPr id="75" name="Right Arrow 74"/>
          <p:cNvSpPr/>
          <p:nvPr/>
        </p:nvSpPr>
        <p:spPr>
          <a:xfrm flipH="1">
            <a:off x="5481637" y="1467562"/>
            <a:ext cx="76200" cy="5857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150533" y="16002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10/10/2015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2912533" y="16002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Withdraw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4512733" y="16002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0000"/>
                </a:solidFill>
              </a:rPr>
              <a:t>-$100,000.00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152400" y="685800"/>
            <a:ext cx="1905000" cy="60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1905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Max’s Portfolio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2133600" y="152400"/>
            <a:ext cx="6858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RBC RESP DI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152400" y="685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Balance book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133601" y="905588"/>
            <a:ext cx="6553200" cy="5571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2150533" y="9144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131907" y="90558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10/01/2015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733800" y="90558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Deposit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753774" y="90558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$0.00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131907" y="113418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12/01/2015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733800" y="113418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 purchase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53774" y="113418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$182,101.05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150533" y="13716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150533" y="18288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150533" y="22860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150533" y="27432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8763000" y="685800"/>
            <a:ext cx="228600" cy="5791200"/>
            <a:chOff x="8763000" y="685800"/>
            <a:chExt cx="228600" cy="5791200"/>
          </a:xfrm>
        </p:grpSpPr>
        <p:sp>
          <p:nvSpPr>
            <p:cNvPr id="121" name="Rectangle 120"/>
            <p:cNvSpPr/>
            <p:nvPr/>
          </p:nvSpPr>
          <p:spPr>
            <a:xfrm>
              <a:off x="8763000" y="990600"/>
              <a:ext cx="228600" cy="5181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9"/>
            <p:cNvGrpSpPr/>
            <p:nvPr/>
          </p:nvGrpSpPr>
          <p:grpSpPr>
            <a:xfrm>
              <a:off x="8763000" y="685800"/>
              <a:ext cx="228600" cy="228600"/>
              <a:chOff x="8763000" y="762000"/>
              <a:chExt cx="228600" cy="2286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8763000" y="7620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Isosceles Triangle 127"/>
              <p:cNvSpPr/>
              <p:nvPr/>
            </p:nvSpPr>
            <p:spPr>
              <a:xfrm>
                <a:off x="8839200" y="8382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8"/>
            <p:cNvGrpSpPr/>
            <p:nvPr/>
          </p:nvGrpSpPr>
          <p:grpSpPr>
            <a:xfrm>
              <a:off x="8763000" y="6248400"/>
              <a:ext cx="228600" cy="228600"/>
              <a:chOff x="8915400" y="914400"/>
              <a:chExt cx="228600" cy="228600"/>
            </a:xfrm>
          </p:grpSpPr>
          <p:sp>
            <p:nvSpPr>
              <p:cNvPr id="125" name="Rectangle 124"/>
              <p:cNvSpPr/>
              <p:nvPr/>
            </p:nvSpPr>
            <p:spPr>
              <a:xfrm rot="10800000">
                <a:off x="8915400" y="9144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Isosceles Triangle 125"/>
              <p:cNvSpPr/>
              <p:nvPr/>
            </p:nvSpPr>
            <p:spPr>
              <a:xfrm rot="10800000">
                <a:off x="8991600" y="9906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Rectangle 123"/>
            <p:cNvSpPr/>
            <p:nvPr/>
          </p:nvSpPr>
          <p:spPr>
            <a:xfrm>
              <a:off x="8763000" y="2743200"/>
              <a:ext cx="2286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239000" y="647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Total</a:t>
            </a:r>
            <a:endParaRPr lang="en-US" sz="12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7391400" y="647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$89,012.05</a:t>
            </a:r>
            <a:endParaRPr 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152400" y="1066800"/>
            <a:ext cx="1905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Cash transactions</a:t>
            </a:r>
            <a:endParaRPr 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52400" y="1447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Asset transactions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31907" y="1361003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12/04/2015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3733800" y="137017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 dividend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7753774" y="137017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$182,590.05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2400" y="58674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Buy/Sell assets…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" y="6247368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Other transactions…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5791200"/>
            <a:ext cx="1752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44607" y="157376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17/04/2015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3733800" y="1600912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 sell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7753774" y="1600912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$189,012.05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48840" y="181998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10/10/2015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3750733" y="181998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Withdraw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0707" y="181998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$89,012.05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2910840" y="90558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10/01/2015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2910840" y="113418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12/01/2015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2910840" y="1361003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12/04/2015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2923540" y="157376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17/04/2015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2927773" y="181998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10/10/2015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4762500" y="914400"/>
            <a:ext cx="2360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First deposit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4762500" y="1143000"/>
            <a:ext cx="2360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Price was too good to pass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4762500" y="1378981"/>
            <a:ext cx="2360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Wow, first dividend payments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762500" y="1609723"/>
            <a:ext cx="2360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Capital gain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779433" y="1828800"/>
            <a:ext cx="2360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Take the profit and make some </a:t>
            </a:r>
            <a:r>
              <a:rPr lang="en-US" sz="1000" dirty="0" err="1" smtClean="0"/>
              <a:t>contribu</a:t>
            </a:r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220807" y="665202"/>
            <a:ext cx="4953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Date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3733800" y="665202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4779433" y="661600"/>
            <a:ext cx="12954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Comment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2910840" y="665202"/>
            <a:ext cx="914401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Settlement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7086600" y="665202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Amount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7848600" y="665202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Balance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6957060" y="91439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$200,000.00</a:t>
            </a:r>
            <a:endParaRPr 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6957060" y="114299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0000"/>
                </a:solidFill>
              </a:rPr>
              <a:t>-$17,898.95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957060" y="137898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$489.00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57060" y="1609722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$6,422.00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973993" y="182879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0000"/>
                </a:solidFill>
              </a:rPr>
              <a:t>-$100,000.00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150533" y="32004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150533" y="36576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103120" y="41148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103120" y="45720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121747" y="50292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121747" y="54864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133601" y="5954197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2131906" y="2058114"/>
            <a:ext cx="1830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</a:rPr>
              <a:t>Create new transaction…</a:t>
            </a:r>
            <a:endParaRPr lang="en-US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15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152400" y="685800"/>
            <a:ext cx="1905000" cy="60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1905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Max’s Portfolio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2133600" y="152400"/>
            <a:ext cx="6858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RBC RESP DI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152400" y="685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Balance book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133601" y="905588"/>
            <a:ext cx="6553200" cy="5571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2150533" y="9144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131907" y="90558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10/01/2015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733800" y="90558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Deposit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753774" y="90558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$0.00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131907" y="113418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12/01/2015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733800" y="113418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 purchase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53774" y="113418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$182,101.05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150533" y="13716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150533" y="18288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150533" y="22860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150533" y="27432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8763000" y="685800"/>
            <a:ext cx="228600" cy="5791200"/>
            <a:chOff x="8763000" y="685800"/>
            <a:chExt cx="228600" cy="5791200"/>
          </a:xfrm>
        </p:grpSpPr>
        <p:sp>
          <p:nvSpPr>
            <p:cNvPr id="121" name="Rectangle 120"/>
            <p:cNvSpPr/>
            <p:nvPr/>
          </p:nvSpPr>
          <p:spPr>
            <a:xfrm>
              <a:off x="8763000" y="990600"/>
              <a:ext cx="228600" cy="5181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9"/>
            <p:cNvGrpSpPr/>
            <p:nvPr/>
          </p:nvGrpSpPr>
          <p:grpSpPr>
            <a:xfrm>
              <a:off x="8763000" y="685800"/>
              <a:ext cx="228600" cy="228600"/>
              <a:chOff x="8763000" y="762000"/>
              <a:chExt cx="228600" cy="2286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8763000" y="7620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Isosceles Triangle 127"/>
              <p:cNvSpPr/>
              <p:nvPr/>
            </p:nvSpPr>
            <p:spPr>
              <a:xfrm>
                <a:off x="8839200" y="8382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8"/>
            <p:cNvGrpSpPr/>
            <p:nvPr/>
          </p:nvGrpSpPr>
          <p:grpSpPr>
            <a:xfrm>
              <a:off x="8763000" y="6248400"/>
              <a:ext cx="228600" cy="228600"/>
              <a:chOff x="8915400" y="914400"/>
              <a:chExt cx="228600" cy="228600"/>
            </a:xfrm>
          </p:grpSpPr>
          <p:sp>
            <p:nvSpPr>
              <p:cNvPr id="125" name="Rectangle 124"/>
              <p:cNvSpPr/>
              <p:nvPr/>
            </p:nvSpPr>
            <p:spPr>
              <a:xfrm rot="10800000">
                <a:off x="8915400" y="9144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Isosceles Triangle 125"/>
              <p:cNvSpPr/>
              <p:nvPr/>
            </p:nvSpPr>
            <p:spPr>
              <a:xfrm rot="10800000">
                <a:off x="8991600" y="9906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Rectangle 123"/>
            <p:cNvSpPr/>
            <p:nvPr/>
          </p:nvSpPr>
          <p:spPr>
            <a:xfrm>
              <a:off x="8763000" y="2743200"/>
              <a:ext cx="2286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239000" y="647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Total</a:t>
            </a:r>
            <a:endParaRPr lang="en-US" sz="12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7391400" y="647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$89,012.05</a:t>
            </a:r>
            <a:endParaRPr 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152400" y="1066800"/>
            <a:ext cx="1905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Cash transactions</a:t>
            </a:r>
            <a:endParaRPr 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52400" y="1447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Asset transactions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31907" y="1361003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12/04/2015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3733800" y="137017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 dividend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7753774" y="137017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$182,590.05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2400" y="58674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Buy/Sell assets…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" y="6247368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Other transactions…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5791200"/>
            <a:ext cx="1752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44607" y="157376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17/04/2015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3733800" y="1600912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 sell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7753774" y="1600912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$189,012.05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0840" y="90558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10/01/2015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2910840" y="113418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12/01/2015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2910840" y="1361003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12/04/2015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2923540" y="157376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17/04/2015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4762500" y="914400"/>
            <a:ext cx="2360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First deposit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4762500" y="1143000"/>
            <a:ext cx="2360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Price was too good to pass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4762500" y="1378981"/>
            <a:ext cx="2360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Wow, first dividend payments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762500" y="1609723"/>
            <a:ext cx="2360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Capital gain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220807" y="665202"/>
            <a:ext cx="4953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Date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3733800" y="665202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4779433" y="661600"/>
            <a:ext cx="12954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Comment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2910840" y="665202"/>
            <a:ext cx="914401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Settlement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7086600" y="665202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Amount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7848600" y="665202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Balance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6957060" y="91439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$200,000.00</a:t>
            </a:r>
            <a:endParaRPr 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6957060" y="114299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0000"/>
                </a:solidFill>
              </a:rPr>
              <a:t>-$17,898.95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957060" y="137898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$489.00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57060" y="1609722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$6,422.00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150533" y="32004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150533" y="36576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121747" y="41148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103120" y="45720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121747" y="50292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121747" y="54864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133601" y="5954197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130637" y="1814630"/>
            <a:ext cx="6542193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17843" y="2516146"/>
            <a:ext cx="2252317" cy="597932"/>
            <a:chOff x="2220806" y="2987516"/>
            <a:chExt cx="2252317" cy="597932"/>
          </a:xfrm>
        </p:grpSpPr>
        <p:sp>
          <p:nvSpPr>
            <p:cNvPr id="75" name="TextBox 74"/>
            <p:cNvSpPr txBox="1"/>
            <p:nvPr/>
          </p:nvSpPr>
          <p:spPr>
            <a:xfrm>
              <a:off x="2220806" y="3216116"/>
              <a:ext cx="2252317" cy="369332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Withdraw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220806" y="2987516"/>
              <a:ext cx="1893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Description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81524" y="2516146"/>
            <a:ext cx="4026113" cy="597932"/>
            <a:chOff x="4584487" y="2987516"/>
            <a:chExt cx="4026113" cy="597932"/>
          </a:xfrm>
        </p:grpSpPr>
        <p:sp>
          <p:nvSpPr>
            <p:cNvPr id="111" name="TextBox 110"/>
            <p:cNvSpPr txBox="1"/>
            <p:nvPr/>
          </p:nvSpPr>
          <p:spPr>
            <a:xfrm>
              <a:off x="4584487" y="3216116"/>
              <a:ext cx="4026113" cy="369332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Time to take profit and make some </a:t>
              </a:r>
              <a:r>
                <a:rPr lang="en-US" dirty="0" err="1" smtClean="0"/>
                <a:t>contri</a:t>
              </a:r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584487" y="2987516"/>
              <a:ext cx="2327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Comment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17843" y="1832131"/>
            <a:ext cx="1512994" cy="624365"/>
            <a:chOff x="2220806" y="2303501"/>
            <a:chExt cx="1512994" cy="624365"/>
          </a:xfrm>
        </p:grpSpPr>
        <p:sp>
          <p:nvSpPr>
            <p:cNvPr id="114" name="TextBox 113"/>
            <p:cNvSpPr txBox="1"/>
            <p:nvPr/>
          </p:nvSpPr>
          <p:spPr>
            <a:xfrm>
              <a:off x="2220807" y="2303501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Transaction date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220806" y="2558534"/>
              <a:ext cx="1512994" cy="369332"/>
              <a:chOff x="2220806" y="2558534"/>
              <a:chExt cx="1512994" cy="369332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2220806" y="2558534"/>
                <a:ext cx="1512994" cy="369332"/>
              </a:xfrm>
              <a:prstGeom prst="rect">
                <a:avLst/>
              </a:prstGeom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10/10/2015</a:t>
                </a:r>
                <a:endParaRPr lang="en-US" dirty="0"/>
              </a:p>
            </p:txBody>
          </p:sp>
          <p:sp>
            <p:nvSpPr>
              <p:cNvPr id="131" name="Isosceles Triangle 130"/>
              <p:cNvSpPr/>
              <p:nvPr/>
            </p:nvSpPr>
            <p:spPr>
              <a:xfrm flipV="1">
                <a:off x="3581400" y="2709862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u="sng" dirty="0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778837" y="1858564"/>
            <a:ext cx="1828800" cy="597932"/>
            <a:chOff x="6781800" y="2329934"/>
            <a:chExt cx="1828800" cy="597932"/>
          </a:xfrm>
        </p:grpSpPr>
        <p:sp>
          <p:nvSpPr>
            <p:cNvPr id="132" name="TextBox 131"/>
            <p:cNvSpPr txBox="1"/>
            <p:nvPr/>
          </p:nvSpPr>
          <p:spPr>
            <a:xfrm>
              <a:off x="6781800" y="2558534"/>
              <a:ext cx="1828800" cy="369332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-100000.00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781800" y="2329934"/>
              <a:ext cx="1828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Current balance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6957059" y="3200400"/>
            <a:ext cx="65997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7769437" y="320147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970443" y="1832131"/>
            <a:ext cx="1512994" cy="624365"/>
            <a:chOff x="3973406" y="2303501"/>
            <a:chExt cx="1512994" cy="624365"/>
          </a:xfrm>
        </p:grpSpPr>
        <p:sp>
          <p:nvSpPr>
            <p:cNvPr id="146" name="TextBox 145"/>
            <p:cNvSpPr txBox="1"/>
            <p:nvPr/>
          </p:nvSpPr>
          <p:spPr>
            <a:xfrm>
              <a:off x="3974887" y="2303501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Settlement date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973406" y="2558534"/>
              <a:ext cx="1512994" cy="369332"/>
              <a:chOff x="3973406" y="2558534"/>
              <a:chExt cx="1512994" cy="369332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3973406" y="2558534"/>
                <a:ext cx="1512994" cy="369332"/>
              </a:xfrm>
              <a:prstGeom prst="rect">
                <a:avLst/>
              </a:prstGeom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10/10/2015</a:t>
                </a:r>
                <a:endParaRPr lang="en-US" dirty="0"/>
              </a:p>
            </p:txBody>
          </p:sp>
          <p:sp>
            <p:nvSpPr>
              <p:cNvPr id="147" name="Isosceles Triangle 146"/>
              <p:cNvSpPr/>
              <p:nvPr/>
            </p:nvSpPr>
            <p:spPr>
              <a:xfrm flipV="1">
                <a:off x="5334000" y="2709862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u="sn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44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437</Words>
  <Application>Microsoft Office PowerPoint</Application>
  <PresentationFormat>On-screen Show (4:3)</PresentationFormat>
  <Paragraphs>229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IPM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IPM</dc:title>
  <dc:creator>Alexandre Kozlov</dc:creator>
  <cp:lastModifiedBy>Alex Kozlov</cp:lastModifiedBy>
  <cp:revision>29</cp:revision>
  <dcterms:created xsi:type="dcterms:W3CDTF">2015-12-04T07:34:40Z</dcterms:created>
  <dcterms:modified xsi:type="dcterms:W3CDTF">2015-12-06T08:57:13Z</dcterms:modified>
</cp:coreProperties>
</file>