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FC14-6FB2-4861-9471-71E896C300FF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A347-BD75-49FF-80B0-4BE9E0CE7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5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FC14-6FB2-4861-9471-71E896C300FF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A347-BD75-49FF-80B0-4BE9E0CE7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3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FC14-6FB2-4861-9471-71E896C300FF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A347-BD75-49FF-80B0-4BE9E0CE7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0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FC14-6FB2-4861-9471-71E896C300FF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A347-BD75-49FF-80B0-4BE9E0CE7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0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FC14-6FB2-4861-9471-71E896C300FF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A347-BD75-49FF-80B0-4BE9E0CE7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8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FC14-6FB2-4861-9471-71E896C300FF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A347-BD75-49FF-80B0-4BE9E0CE7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FC14-6FB2-4861-9471-71E896C300FF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A347-BD75-49FF-80B0-4BE9E0CE7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5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FC14-6FB2-4861-9471-71E896C300FF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A347-BD75-49FF-80B0-4BE9E0CE7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7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FC14-6FB2-4861-9471-71E896C300FF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A347-BD75-49FF-80B0-4BE9E0CE7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4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FC14-6FB2-4861-9471-71E896C300FF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A347-BD75-49FF-80B0-4BE9E0CE7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8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FC14-6FB2-4861-9471-71E896C300FF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A347-BD75-49FF-80B0-4BE9E0CE7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3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FFC14-6FB2-4861-9471-71E896C300FF}" type="datetimeFigureOut">
              <a:rPr lang="en-US" smtClean="0"/>
              <a:t>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8A347-BD75-49FF-80B0-4BE9E0CE7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1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24400" y="6324600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www.cs.ust.hk/~huamin/COMP171/list.ppt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08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41325" y="1066800"/>
            <a:ext cx="816927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Node* List::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InsertNode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sz="1600" b="0" dirty="0" err="1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index, 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double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x) {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(index &lt; 0) 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NULL;	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 err="1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1;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Node* 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head;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while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(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&amp;&amp; index &gt; 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 {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++;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(index &gt; 0 &amp;&amp; 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== NULL) 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NULL;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Node* 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new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Node;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-&gt;data	=	x;	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(index == 0) {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	=	head;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head		=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else {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sz="1600" b="0" dirty="0" err="1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	=	</a:t>
            </a:r>
            <a:r>
              <a:rPr lang="en-US" sz="1600" b="0" dirty="0" err="1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-&gt;next;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sz="1600" b="0" dirty="0" err="1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	=	</a:t>
            </a:r>
            <a:r>
              <a:rPr lang="en-US" sz="1600" b="0" dirty="0" err="1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return </a:t>
            </a:r>
            <a:r>
              <a:rPr lang="en-US" sz="1600" b="0" dirty="0" err="1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4277784"/>
            <a:ext cx="6172200" cy="990600"/>
          </a:xfrm>
          <a:prstGeom prst="rect">
            <a:avLst/>
          </a:prstGeom>
          <a:noFill/>
          <a:ln w="31750">
            <a:solidFill>
              <a:srgbClr val="00B05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6019800" y="3810000"/>
            <a:ext cx="2971800" cy="381000"/>
          </a:xfrm>
          <a:prstGeom prst="borderCallout1">
            <a:avLst>
              <a:gd name="adj1" fmla="val 30000"/>
              <a:gd name="adj2" fmla="val -2565"/>
              <a:gd name="adj3" fmla="val 176250"/>
              <a:gd name="adj4" fmla="val -8972"/>
            </a:avLst>
          </a:prstGeom>
          <a:gradFill flip="none" rotWithShape="1">
            <a:gsLst>
              <a:gs pos="0">
                <a:schemeClr val="folHlink">
                  <a:tint val="66000"/>
                  <a:satMod val="160000"/>
                </a:schemeClr>
              </a:gs>
              <a:gs pos="50000">
                <a:schemeClr val="folHlink">
                  <a:tint val="44500"/>
                  <a:satMod val="160000"/>
                </a:schemeClr>
              </a:gs>
              <a:gs pos="100000">
                <a:schemeClr val="folHlink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  <a:effectLst/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/>
              <a:t>Insert as first element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34400" y="44958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8153400" y="45021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7419537" y="4191000"/>
            <a:ext cx="55015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ea typeface="宋体" pitchFamily="2" charset="-122"/>
              </a:rPr>
              <a:t>h</a:t>
            </a:r>
            <a:r>
              <a:rPr lang="en-US" sz="1400" b="0"/>
              <a:t>ead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7543800" y="450215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7753350" y="4686300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8086725" y="5146675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7705725" y="5153025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V="1">
            <a:off x="8753475" y="4676775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7543800" y="5562600"/>
            <a:ext cx="1058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latin typeface="Courier New" pitchFamily="49" charset="0"/>
                <a:ea typeface="宋体" pitchFamily="2" charset="-122"/>
              </a:rPr>
              <a:t>newNode</a:t>
            </a:r>
            <a:endParaRPr lang="en-US" sz="1400" b="0">
              <a:latin typeface="Courier New" pitchFamily="49" charset="0"/>
            </a:endParaRP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7772400" y="4800600"/>
            <a:ext cx="0" cy="323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V="1">
            <a:off x="8305800" y="4876800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944562"/>
          </a:xfrm>
        </p:spPr>
        <p:txBody>
          <a:bodyPr/>
          <a:lstStyle/>
          <a:p>
            <a:r>
              <a:rPr lang="en-US" dirty="0" smtClean="0"/>
              <a:t>Inserting a new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41325" y="1066800"/>
            <a:ext cx="816927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Node* List::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InsertNode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sz="1600" b="0" dirty="0" err="1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index, 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double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x) {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if 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(index &lt; 0) 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NULL;	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 err="1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1;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Node* 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head;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while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(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&amp;&amp; index &gt; 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 {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++;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(index &gt; 0 &amp;&amp; 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== NULL) 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NULL;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Node* 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new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Node;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-&gt;data	=	x;	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(index == 0) {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	=	head;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head		=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else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{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	=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	=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5283200"/>
            <a:ext cx="5867400" cy="990600"/>
          </a:xfrm>
          <a:prstGeom prst="rect">
            <a:avLst/>
          </a:prstGeom>
          <a:noFill/>
          <a:ln w="31750">
            <a:solidFill>
              <a:srgbClr val="00B05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6172200" y="4724400"/>
            <a:ext cx="2971800" cy="381000"/>
          </a:xfrm>
          <a:prstGeom prst="borderCallout1">
            <a:avLst>
              <a:gd name="adj1" fmla="val 30000"/>
              <a:gd name="adj2" fmla="val -2565"/>
              <a:gd name="adj3" fmla="val 176250"/>
              <a:gd name="adj4" fmla="val -8972"/>
            </a:avLst>
          </a:prstGeom>
          <a:gradFill flip="none" rotWithShape="1">
            <a:gsLst>
              <a:gs pos="0">
                <a:schemeClr val="folHlink">
                  <a:tint val="66000"/>
                  <a:satMod val="160000"/>
                </a:schemeClr>
              </a:gs>
              <a:gs pos="50000">
                <a:schemeClr val="folHlink">
                  <a:tint val="44500"/>
                  <a:satMod val="160000"/>
                </a:schemeClr>
              </a:gs>
              <a:gs pos="100000">
                <a:schemeClr val="folHlink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  <a:effectLst/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zh-CN">
                <a:ea typeface="宋体" pitchFamily="2" charset="-122"/>
              </a:rPr>
              <a:t>Insert after 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currNode</a:t>
            </a:r>
            <a:endParaRPr lang="en-US">
              <a:latin typeface="Courier New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34400" y="5414963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53400" y="54165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8086725" y="6061075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7705725" y="6067425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V="1">
            <a:off x="8753475" y="5591175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7543800" y="6477000"/>
            <a:ext cx="1058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latin typeface="Courier New" pitchFamily="49" charset="0"/>
                <a:ea typeface="宋体" pitchFamily="2" charset="-122"/>
              </a:rPr>
              <a:t>newNode</a:t>
            </a:r>
            <a:endParaRPr lang="en-US" sz="1400" b="0">
              <a:latin typeface="Courier New" pitchFamily="49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V="1">
            <a:off x="8305800" y="5791200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7518400" y="5414963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7137400" y="54165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V="1">
            <a:off x="7737475" y="5591175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7772400" y="5715000"/>
            <a:ext cx="0" cy="323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7018338" y="5105400"/>
            <a:ext cx="1058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latin typeface="Courier New" pitchFamily="49" charset="0"/>
                <a:ea typeface="宋体" pitchFamily="2" charset="-122"/>
              </a:rPr>
              <a:t>currNode</a:t>
            </a:r>
            <a:endParaRPr lang="en-US" sz="1400" b="0">
              <a:latin typeface="Courier New" pitchFamily="49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944562"/>
          </a:xfrm>
        </p:spPr>
        <p:txBody>
          <a:bodyPr/>
          <a:lstStyle/>
          <a:p>
            <a:r>
              <a:rPr lang="en-US" dirty="0" smtClean="0"/>
              <a:t>Inserting a new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35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Finding a node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524000"/>
            <a:ext cx="7848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2400" smtClean="0">
                <a:latin typeface="Courier New" pitchFamily="49" charset="0"/>
              </a:rPr>
              <a:t> FindNode(</a:t>
            </a:r>
            <a:r>
              <a:rPr lang="en-US" sz="2400" smtClean="0">
                <a:solidFill>
                  <a:schemeClr val="accent2"/>
                </a:solidFill>
                <a:latin typeface="Courier New" pitchFamily="49" charset="0"/>
              </a:rPr>
              <a:t>double</a:t>
            </a:r>
            <a:r>
              <a:rPr lang="en-US" sz="2400" smtClean="0">
                <a:latin typeface="Courier New" pitchFamily="49" charset="0"/>
              </a:rPr>
              <a:t> x)</a:t>
            </a:r>
            <a:endParaRPr lang="en-US" altLang="zh-CN" sz="2400" smtClean="0">
              <a:latin typeface="Courier New" pitchFamily="49" charset="0"/>
              <a:ea typeface="宋体" pitchFamily="2" charset="-122"/>
            </a:endParaRPr>
          </a:p>
          <a:p>
            <a:pPr lvl="1"/>
            <a:r>
              <a:rPr lang="en-US" altLang="zh-CN" sz="2000" smtClean="0">
                <a:ea typeface="宋体" pitchFamily="2" charset="-122"/>
              </a:rPr>
              <a:t>Search for a node with the value equal to </a:t>
            </a:r>
            <a:r>
              <a:rPr lang="en-US" altLang="zh-CN" sz="2000" smtClean="0">
                <a:latin typeface="Courier New" pitchFamily="49" charset="0"/>
                <a:ea typeface="宋体" pitchFamily="2" charset="-122"/>
              </a:rPr>
              <a:t>x</a:t>
            </a:r>
            <a:r>
              <a:rPr lang="en-US" altLang="zh-CN" sz="2000" smtClean="0">
                <a:ea typeface="宋体" pitchFamily="2" charset="-122"/>
              </a:rPr>
              <a:t> in the list.</a:t>
            </a:r>
          </a:p>
          <a:p>
            <a:pPr lvl="1"/>
            <a:r>
              <a:rPr lang="en-US" altLang="zh-CN" sz="2000" smtClean="0">
                <a:ea typeface="宋体" pitchFamily="2" charset="-122"/>
              </a:rPr>
              <a:t>If such a node is found, return its position. Otherwise, return 0.</a:t>
            </a:r>
            <a:endParaRPr lang="en-US" sz="2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9412" y="3124200"/>
            <a:ext cx="686918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 err="1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List::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FindNode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double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x) {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Node* 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head;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b="0" dirty="0" err="1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1;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while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(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&amp;&amp; 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-&gt;data != x) {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-&gt;next;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++;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(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 </a:t>
            </a:r>
            <a:r>
              <a:rPr lang="en-US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0;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099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Deleting a node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524000"/>
            <a:ext cx="7848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DeleteNode</a:t>
            </a:r>
            <a:r>
              <a:rPr lang="en-US" sz="2000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double</a:t>
            </a:r>
            <a:r>
              <a:rPr lang="en-US" sz="2000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 x)</a:t>
            </a:r>
            <a:endParaRPr lang="en-US" altLang="zh-CN" sz="2000" dirty="0" smtClean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1"/>
            <a:r>
              <a:rPr lang="en-US" altLang="zh-CN" sz="2000" dirty="0" smtClean="0">
                <a:ea typeface="宋体" pitchFamily="2" charset="-122"/>
                <a:cs typeface="Courier New" pitchFamily="49" charset="0"/>
              </a:rPr>
              <a:t>Delete a node with the value equal to </a:t>
            </a:r>
            <a:r>
              <a:rPr lang="en-US" altLang="zh-CN" sz="2000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x</a:t>
            </a:r>
            <a:r>
              <a:rPr lang="en-US" altLang="zh-CN" sz="2000" dirty="0" smtClean="0">
                <a:ea typeface="宋体" pitchFamily="2" charset="-122"/>
                <a:cs typeface="Courier New" pitchFamily="49" charset="0"/>
              </a:rPr>
              <a:t> from the list.</a:t>
            </a:r>
          </a:p>
          <a:p>
            <a:pPr lvl="1"/>
            <a:r>
              <a:rPr lang="en-US" altLang="zh-CN" sz="2000" dirty="0" smtClean="0">
                <a:ea typeface="宋体" pitchFamily="2" charset="-122"/>
                <a:cs typeface="Courier New" pitchFamily="49" charset="0"/>
              </a:rPr>
              <a:t>If such a node is found, return its position. Otherwise, return 0.</a:t>
            </a:r>
            <a:endParaRPr lang="en-US" sz="2000" dirty="0" smtClean="0">
              <a:ea typeface="宋体" pitchFamily="2" charset="-122"/>
              <a:cs typeface="Courier New" pitchFamily="49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Courier New" pitchFamily="49" charset="0"/>
              </a:rPr>
              <a:t>Steps</a:t>
            </a:r>
          </a:p>
          <a:p>
            <a:pPr lvl="1"/>
            <a:r>
              <a:rPr lang="en-US" altLang="zh-CN" sz="2000" dirty="0" smtClean="0">
                <a:ea typeface="宋体" pitchFamily="2" charset="-122"/>
                <a:cs typeface="Courier New" pitchFamily="49" charset="0"/>
              </a:rPr>
              <a:t>Find the desirable node (similar to </a:t>
            </a:r>
            <a:r>
              <a:rPr lang="en-US" altLang="zh-CN" sz="2000" dirty="0" err="1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FindNode</a:t>
            </a:r>
            <a:r>
              <a:rPr lang="en-US" altLang="zh-CN" sz="2000" dirty="0" smtClean="0">
                <a:ea typeface="宋体" pitchFamily="2" charset="-122"/>
                <a:cs typeface="Courier New" pitchFamily="49" charset="0"/>
              </a:rPr>
              <a:t>)</a:t>
            </a:r>
          </a:p>
          <a:p>
            <a:pPr lvl="1"/>
            <a:r>
              <a:rPr lang="en-US" altLang="zh-CN" sz="2000" dirty="0" smtClean="0">
                <a:ea typeface="宋体" pitchFamily="2" charset="-122"/>
                <a:cs typeface="Courier New" pitchFamily="49" charset="0"/>
              </a:rPr>
              <a:t>Release the memory occupied by the found node</a:t>
            </a:r>
          </a:p>
          <a:p>
            <a:pPr lvl="1"/>
            <a:r>
              <a:rPr lang="en-US" altLang="zh-CN" sz="2000" dirty="0" smtClean="0">
                <a:ea typeface="宋体" pitchFamily="2" charset="-122"/>
                <a:cs typeface="Courier New" pitchFamily="49" charset="0"/>
              </a:rPr>
              <a:t>Set the pointer of the predecessor of the found node to the successor of the found node</a:t>
            </a:r>
          </a:p>
          <a:p>
            <a:r>
              <a:rPr lang="en-US" altLang="zh-CN" sz="2400" dirty="0" smtClean="0">
                <a:ea typeface="宋体" pitchFamily="2" charset="-122"/>
                <a:cs typeface="Courier New" pitchFamily="49" charset="0"/>
              </a:rPr>
              <a:t>Like </a:t>
            </a:r>
            <a:r>
              <a:rPr lang="en-US" altLang="zh-CN" sz="2400" dirty="0" err="1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InsertNode</a:t>
            </a:r>
            <a:r>
              <a:rPr lang="en-US" altLang="zh-CN" sz="2400" dirty="0" smtClean="0">
                <a:ea typeface="宋体" pitchFamily="2" charset="-122"/>
                <a:cs typeface="Courier New" pitchFamily="49" charset="0"/>
              </a:rPr>
              <a:t>, there are two special cases</a:t>
            </a:r>
          </a:p>
          <a:p>
            <a:pPr lvl="1"/>
            <a:r>
              <a:rPr lang="en-US" sz="2000" dirty="0" smtClean="0">
                <a:ea typeface="宋体" pitchFamily="2" charset="-122"/>
                <a:cs typeface="Courier New" pitchFamily="49" charset="0"/>
              </a:rPr>
              <a:t>Delete first node</a:t>
            </a:r>
          </a:p>
          <a:p>
            <a:pPr lvl="1"/>
            <a:r>
              <a:rPr lang="en-US" sz="2000" dirty="0" smtClean="0">
                <a:ea typeface="宋体" pitchFamily="2" charset="-122"/>
                <a:cs typeface="Courier New" pitchFamily="49" charset="0"/>
              </a:rPr>
              <a:t>Delete the node in middle or at the end of the list</a:t>
            </a:r>
            <a:endParaRPr lang="en-US" sz="2000" dirty="0">
              <a:ea typeface="宋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8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Deleting a node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25488" y="1143000"/>
            <a:ext cx="7504112" cy="547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 err="1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List::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DeleteNode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double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x) {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Node* 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prevNode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NULL;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Node* 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head;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 err="1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1;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while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(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&amp;&amp; 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-&gt;data != x) {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prevNode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++;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solidFill>
                  <a:srgbClr val="FFFFFF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if (</a:t>
            </a:r>
            <a:r>
              <a:rPr lang="en-US" sz="1600" b="0" dirty="0" err="1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 {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if (</a:t>
            </a:r>
            <a:r>
              <a:rPr lang="en-US" sz="1600" b="0" dirty="0" err="1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prevNode</a:t>
            </a: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 {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	</a:t>
            </a:r>
            <a:r>
              <a:rPr lang="en-US" sz="1600" b="0" dirty="0" err="1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prevNode</a:t>
            </a: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	=	</a:t>
            </a:r>
            <a:r>
              <a:rPr lang="en-US" sz="1600" b="0" dirty="0" err="1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-&gt;next;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	delete </a:t>
            </a:r>
            <a:r>
              <a:rPr lang="en-US" sz="1600" b="0" dirty="0" err="1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}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else {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	head		=	</a:t>
            </a:r>
            <a:r>
              <a:rPr lang="en-US" sz="1600" b="0" dirty="0" err="1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-&gt;next;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	delete </a:t>
            </a:r>
            <a:r>
              <a:rPr lang="en-US" sz="1600" b="0" dirty="0" err="1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}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return </a:t>
            </a:r>
            <a:r>
              <a:rPr lang="en-US" sz="1600" b="0" dirty="0" err="1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return 0;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3000" y="1447800"/>
            <a:ext cx="6175375" cy="1962150"/>
          </a:xfrm>
          <a:prstGeom prst="rect">
            <a:avLst/>
          </a:prstGeom>
          <a:noFill/>
          <a:ln w="31750">
            <a:solidFill>
              <a:srgbClr val="00B05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6"/>
          <p:cNvSpPr>
            <a:spLocks/>
          </p:cNvSpPr>
          <p:nvPr/>
        </p:nvSpPr>
        <p:spPr bwMode="auto">
          <a:xfrm>
            <a:off x="5791200" y="1219200"/>
            <a:ext cx="3200400" cy="838200"/>
          </a:xfrm>
          <a:prstGeom prst="borderCallout1">
            <a:avLst>
              <a:gd name="adj1" fmla="val 13634"/>
              <a:gd name="adj2" fmla="val -2380"/>
              <a:gd name="adj3" fmla="val 80116"/>
              <a:gd name="adj4" fmla="val -8333"/>
            </a:avLst>
          </a:prstGeom>
          <a:gradFill flip="none" rotWithShape="1">
            <a:gsLst>
              <a:gs pos="0">
                <a:schemeClr val="folHlink">
                  <a:tint val="66000"/>
                  <a:satMod val="160000"/>
                </a:schemeClr>
              </a:gs>
              <a:gs pos="50000">
                <a:schemeClr val="folHlink">
                  <a:tint val="44500"/>
                  <a:satMod val="160000"/>
                </a:schemeClr>
              </a:gs>
              <a:gs pos="100000">
                <a:schemeClr val="folHlink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  <a:effectLst/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zh-CN" dirty="0">
                <a:ea typeface="宋体" pitchFamily="2" charset="-122"/>
              </a:rPr>
              <a:t>Try to find the node with its value equal to 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x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116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5488" y="1143000"/>
            <a:ext cx="7504112" cy="547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 err="1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List::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DeleteNode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double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x) {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Node* 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prevNode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NULL;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Node* 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head;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 err="1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1;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while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(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&amp;&amp; 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-&gt;data != x) {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prevNode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++;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(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 {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if 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prevNode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 {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prevNode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	=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	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delete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}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else {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	head		=	</a:t>
            </a:r>
            <a:r>
              <a:rPr lang="en-US" sz="1600" b="0" dirty="0" err="1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-&gt;next;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	delete </a:t>
            </a:r>
            <a:r>
              <a:rPr lang="en-US" sz="1600" b="0" dirty="0" err="1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}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return </a:t>
            </a:r>
            <a:r>
              <a:rPr lang="en-US" sz="1600" b="0" dirty="0" err="1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return 0;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9800" y="3657600"/>
            <a:ext cx="6175375" cy="990600"/>
          </a:xfrm>
          <a:prstGeom prst="rect">
            <a:avLst/>
          </a:prstGeom>
          <a:noFill/>
          <a:ln w="31750">
            <a:solidFill>
              <a:srgbClr val="00B05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781800" y="2921000"/>
            <a:ext cx="1058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currNode</a:t>
            </a:r>
            <a:endParaRPr lang="en-US" sz="1400" b="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6324600" y="32004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5943600" y="32067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9"/>
          <p:cNvSpPr>
            <a:spLocks noChangeShapeType="1"/>
          </p:cNvSpPr>
          <p:nvPr/>
        </p:nvSpPr>
        <p:spPr bwMode="auto">
          <a:xfrm flipV="1">
            <a:off x="6543675" y="3381375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7315200" y="32004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6934200" y="32067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V="1">
            <a:off x="7534275" y="3381375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8305800" y="32004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7924800" y="32067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5"/>
          <p:cNvSpPr>
            <a:spLocks noChangeShapeType="1"/>
          </p:cNvSpPr>
          <p:nvPr/>
        </p:nvSpPr>
        <p:spPr bwMode="auto">
          <a:xfrm flipV="1">
            <a:off x="8524875" y="3381375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5791200" y="2921000"/>
            <a:ext cx="1058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prevNode</a:t>
            </a:r>
            <a:endParaRPr lang="en-US" sz="1400" b="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7" name="Line 27"/>
          <p:cNvSpPr>
            <a:spLocks noChangeShapeType="1"/>
          </p:cNvSpPr>
          <p:nvPr/>
        </p:nvSpPr>
        <p:spPr bwMode="auto">
          <a:xfrm>
            <a:off x="6553200" y="3429000"/>
            <a:ext cx="0" cy="3810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oval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28"/>
          <p:cNvSpPr>
            <a:spLocks noChangeShapeType="1"/>
          </p:cNvSpPr>
          <p:nvPr/>
        </p:nvSpPr>
        <p:spPr bwMode="auto">
          <a:xfrm>
            <a:off x="6553200" y="3810000"/>
            <a:ext cx="1524000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9"/>
          <p:cNvSpPr>
            <a:spLocks noChangeShapeType="1"/>
          </p:cNvSpPr>
          <p:nvPr/>
        </p:nvSpPr>
        <p:spPr bwMode="auto">
          <a:xfrm flipV="1">
            <a:off x="8077200" y="3581400"/>
            <a:ext cx="0" cy="2286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Deleting a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79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5488" y="1143000"/>
            <a:ext cx="7504112" cy="547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 err="1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List::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DeleteNode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double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x) {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Node* 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prevNode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NULL;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Node* 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head;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 err="1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1;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while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(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&amp;&amp; 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-&gt;data != x) {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prevNode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++;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(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 {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(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prevNode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 {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prevNode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	=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	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delete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}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else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{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	head		=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	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delete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}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0;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9800" y="4622800"/>
            <a:ext cx="6175375" cy="1219200"/>
          </a:xfrm>
          <a:prstGeom prst="rect">
            <a:avLst/>
          </a:prstGeom>
          <a:noFill/>
          <a:ln w="31750">
            <a:solidFill>
              <a:srgbClr val="00B05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781800" y="5816600"/>
            <a:ext cx="1058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currNode</a:t>
            </a:r>
            <a:endParaRPr lang="en-US" sz="1400" b="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24600" y="60960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6543675" y="6276975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315200" y="60960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934200" y="61023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7534275" y="6276975"/>
            <a:ext cx="371475" cy="952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8305800" y="60960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7924800" y="61023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8524875" y="6276975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172200" y="5816600"/>
            <a:ext cx="677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head</a:t>
            </a:r>
            <a:endParaRPr lang="en-US" sz="1400" b="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6553200" y="6324600"/>
            <a:ext cx="0" cy="3810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oval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553200" y="6705600"/>
            <a:ext cx="1524000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8077200" y="6477000"/>
            <a:ext cx="0" cy="2286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Deleting a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181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Printing all the elements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676400"/>
            <a:ext cx="7848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C00000"/>
                </a:solidFill>
                <a:latin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DisplayList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</a:rPr>
              <a:t>)</a:t>
            </a:r>
            <a:endParaRPr lang="en-US" altLang="zh-CN" dirty="0" smtClean="0">
              <a:latin typeface="Courier New" pitchFamily="49" charset="0"/>
              <a:ea typeface="宋体" pitchFamily="2" charset="-122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>Print the data of all the elements 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Print the number of the nodes in the list</a:t>
            </a:r>
            <a:endParaRPr 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38200" y="3276600"/>
            <a:ext cx="81026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List::</a:t>
            </a:r>
            <a:r>
              <a:rPr lang="en-US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DisplayList</a:t>
            </a: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endParaRPr lang="en-US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lang="en-US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  </a:t>
            </a:r>
            <a:r>
              <a:rPr lang="en-US" sz="1800" b="0" dirty="0" err="1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num</a:t>
            </a: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=	0;</a:t>
            </a:r>
            <a:endParaRPr lang="en-US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  Node* </a:t>
            </a:r>
            <a:r>
              <a:rPr lang="en-US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head;</a:t>
            </a:r>
            <a:endParaRPr lang="en-US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while </a:t>
            </a: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!= NULL){</a:t>
            </a:r>
            <a:endParaRPr lang="en-US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&lt;&lt; </a:t>
            </a:r>
            <a:r>
              <a:rPr lang="en-US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-&gt;data &lt;&lt; </a:t>
            </a:r>
            <a:r>
              <a:rPr lang="en-US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</a:t>
            </a:r>
            <a:r>
              <a:rPr lang="en-US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-&gt;next;</a:t>
            </a:r>
            <a:endParaRPr lang="en-US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num</a:t>
            </a: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++;</a:t>
            </a:r>
            <a:endParaRPr lang="en-US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  }</a:t>
            </a:r>
            <a:endParaRPr lang="en-US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  </a:t>
            </a:r>
            <a:r>
              <a:rPr lang="en-US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&lt;&lt; "Number of nodes in the list: " &lt;&lt; </a:t>
            </a:r>
            <a:r>
              <a:rPr lang="en-US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num</a:t>
            </a: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&lt;&lt; </a:t>
            </a:r>
            <a:r>
              <a:rPr lang="en-US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6955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Destroying the </a:t>
            </a:r>
            <a:r>
              <a:rPr lang="en-US" altLang="zh-CN" dirty="0" smtClean="0">
                <a:ea typeface="宋体" pitchFamily="2" charset="-122"/>
              </a:rPr>
              <a:t>l</a:t>
            </a:r>
            <a:r>
              <a:rPr lang="en-US" dirty="0" smtClean="0"/>
              <a:t>ist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752600"/>
            <a:ext cx="7848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~List(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lang="en-US" sz="2400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lang="en-US" altLang="zh-CN" sz="2400" dirty="0" smtClean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lvl="1"/>
            <a:r>
              <a:rPr lang="en-US" altLang="zh-CN" sz="2000" dirty="0" smtClean="0">
                <a:ea typeface="宋体" pitchFamily="2" charset="-122"/>
                <a:cs typeface="Courier New" pitchFamily="49" charset="0"/>
              </a:rPr>
              <a:t>Use the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  <a:cs typeface="Courier New" pitchFamily="49" charset="0"/>
              </a:rPr>
              <a:t>destructor</a:t>
            </a:r>
            <a:r>
              <a:rPr lang="en-US" altLang="zh-CN" sz="2000" dirty="0" smtClean="0">
                <a:ea typeface="宋体" pitchFamily="2" charset="-122"/>
                <a:cs typeface="Courier New" pitchFamily="49" charset="0"/>
              </a:rPr>
              <a:t> to release all the memory used by the list.</a:t>
            </a:r>
          </a:p>
          <a:p>
            <a:pPr lvl="1"/>
            <a:r>
              <a:rPr lang="en-US" altLang="zh-CN" sz="2000" dirty="0" smtClean="0">
                <a:ea typeface="宋体" pitchFamily="2" charset="-122"/>
                <a:cs typeface="Courier New" pitchFamily="49" charset="0"/>
              </a:rPr>
              <a:t>Step through the list and delete each node one by one.</a:t>
            </a:r>
            <a:endParaRPr lang="en-US" sz="2000" dirty="0"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87450" y="3339276"/>
            <a:ext cx="611257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List::~List(</a:t>
            </a:r>
            <a:r>
              <a:rPr lang="en-US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 {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  Node* 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= head, *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nextNode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= NULL;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  </a:t>
            </a:r>
            <a:r>
              <a:rPr lang="en-US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while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(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!= NULL)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  {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nextNode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-&gt;next;</a:t>
            </a:r>
            <a:endParaRPr lang="en-US" altLang="zh-CN" b="0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ea typeface="宋体" pitchFamily="2" charset="-122"/>
                <a:cs typeface="Courier New" pitchFamily="49" charset="0"/>
              </a:rPr>
              <a:t>	</a:t>
            </a:r>
            <a:r>
              <a:rPr lang="en-US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 destroy the current node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delete 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	</a:t>
            </a:r>
            <a:endParaRPr lang="en-US" altLang="zh-CN" b="0" dirty="0"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nextNode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  }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4880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Using </a:t>
            </a:r>
            <a:r>
              <a:rPr lang="en-US" altLang="zh-CN" dirty="0" smtClean="0">
                <a:latin typeface="Courier New" pitchFamily="49" charset="0"/>
                <a:ea typeface="宋体" pitchFamily="2" charset="-122"/>
              </a:rPr>
              <a:t>List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6200" y="1447800"/>
            <a:ext cx="9328150" cy="531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 err="1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main(</a:t>
            </a:r>
            <a:r>
              <a:rPr lang="en-US" sz="18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lang="en-US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{</a:t>
            </a:r>
            <a:endParaRPr lang="en-US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List </a:t>
            </a:r>
            <a:r>
              <a:rPr lang="en-US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list</a:t>
            </a: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list.InsertNode</a:t>
            </a: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(0, 7.0);	</a:t>
            </a:r>
            <a:r>
              <a:rPr lang="en-US" sz="18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 successful</a:t>
            </a:r>
            <a:endParaRPr lang="en-US" sz="18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list.InsertNode</a:t>
            </a: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(1, 5.0);	</a:t>
            </a:r>
            <a:r>
              <a:rPr lang="en-US" sz="18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 successful</a:t>
            </a:r>
            <a:endParaRPr lang="en-US" sz="18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list.InsertNode</a:t>
            </a: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(-1, 5.0);	</a:t>
            </a:r>
            <a:r>
              <a:rPr lang="en-US" sz="18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 unsuccessful</a:t>
            </a:r>
            <a:endParaRPr lang="en-US" sz="18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list.InsertNode</a:t>
            </a: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(0, 6.0);	</a:t>
            </a:r>
            <a:r>
              <a:rPr lang="en-US" sz="18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 successful</a:t>
            </a:r>
            <a:endParaRPr lang="en-US" sz="18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list.InsertNode</a:t>
            </a: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(8, 4.0);	</a:t>
            </a:r>
            <a:r>
              <a:rPr lang="en-US" sz="18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 unsuccessful</a:t>
            </a:r>
            <a:endParaRPr lang="en-US" sz="18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8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 print all the elements</a:t>
            </a:r>
            <a:endParaRPr lang="en-US" sz="18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list.DisplayList</a:t>
            </a: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();			</a:t>
            </a:r>
            <a:endParaRPr lang="en-US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8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list.FindNode</a:t>
            </a: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(5.0) &gt; 0)	</a:t>
            </a:r>
            <a:r>
              <a:rPr lang="en-US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&lt;&lt; "5.0 found" &lt;&lt; </a:t>
            </a:r>
            <a:r>
              <a:rPr lang="en-US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	</a:t>
            </a:r>
            <a:endParaRPr lang="en-US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8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else</a:t>
            </a: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		</a:t>
            </a:r>
            <a:r>
              <a:rPr lang="en-US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&lt;&lt; "5.0 not found" &lt;&lt; </a:t>
            </a:r>
            <a:r>
              <a:rPr lang="en-US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8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list.FindNode</a:t>
            </a: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(4.5) &gt; 0) </a:t>
            </a:r>
            <a:r>
              <a:rPr lang="en-US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&lt;&lt; "4.5 found" &lt;&lt; </a:t>
            </a:r>
            <a:r>
              <a:rPr lang="en-US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8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else</a:t>
            </a: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		</a:t>
            </a:r>
            <a:r>
              <a:rPr lang="en-US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&lt;&lt; "4.5 not found" &lt;&lt; </a:t>
            </a:r>
            <a:r>
              <a:rPr lang="en-US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list.DeleteNode</a:t>
            </a: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(7.0);</a:t>
            </a:r>
            <a:endParaRPr lang="en-US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8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list.DisplayList</a:t>
            </a: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();</a:t>
            </a:r>
            <a:endParaRPr lang="en-US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8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0;</a:t>
            </a:r>
            <a:endParaRPr lang="en-US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lang="en-US" sz="18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b="0" dirty="0"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6096000" y="152400"/>
            <a:ext cx="2895600" cy="2133600"/>
          </a:xfrm>
          <a:prstGeom prst="foldedCorner">
            <a:avLst>
              <a:gd name="adj" fmla="val 12500"/>
            </a:avLst>
          </a:prstGeom>
          <a:gradFill flip="none" rotWithShape="1">
            <a:gsLst>
              <a:gs pos="0">
                <a:schemeClr val="folHlink">
                  <a:tint val="66000"/>
                  <a:satMod val="160000"/>
                </a:schemeClr>
              </a:gs>
              <a:gs pos="50000">
                <a:schemeClr val="folHlink">
                  <a:tint val="44500"/>
                  <a:satMod val="160000"/>
                </a:schemeClr>
              </a:gs>
              <a:gs pos="100000">
                <a:schemeClr val="folHlink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buFont typeface="Monotype Sorts" charset="2"/>
              <a:buNone/>
            </a:pPr>
            <a:r>
              <a:rPr lang="en-US" sz="1400" dirty="0"/>
              <a:t>6</a:t>
            </a:r>
          </a:p>
          <a:p>
            <a:pPr>
              <a:buFont typeface="Monotype Sorts" charset="2"/>
              <a:buNone/>
            </a:pPr>
            <a:r>
              <a:rPr lang="en-US" sz="1400" dirty="0"/>
              <a:t>7</a:t>
            </a:r>
          </a:p>
          <a:p>
            <a:pPr>
              <a:buFont typeface="Monotype Sorts" charset="2"/>
              <a:buNone/>
            </a:pPr>
            <a:r>
              <a:rPr lang="en-US" sz="1400" dirty="0"/>
              <a:t>5</a:t>
            </a:r>
          </a:p>
          <a:p>
            <a:pPr>
              <a:buFont typeface="Monotype Sorts" charset="2"/>
              <a:buNone/>
            </a:pPr>
            <a:r>
              <a:rPr lang="en-US" sz="1400" dirty="0"/>
              <a:t>Number of nodes in the list: 3</a:t>
            </a:r>
          </a:p>
          <a:p>
            <a:pPr>
              <a:buFont typeface="Monotype Sorts" charset="2"/>
              <a:buNone/>
            </a:pPr>
            <a:r>
              <a:rPr lang="en-US" sz="1400" dirty="0"/>
              <a:t>5.0 found</a:t>
            </a:r>
          </a:p>
          <a:p>
            <a:pPr>
              <a:buFont typeface="Monotype Sorts" charset="2"/>
              <a:buNone/>
            </a:pPr>
            <a:r>
              <a:rPr lang="en-US" sz="1400" dirty="0"/>
              <a:t>4.5 not found</a:t>
            </a:r>
          </a:p>
          <a:p>
            <a:pPr>
              <a:buFont typeface="Monotype Sorts" charset="2"/>
              <a:buNone/>
            </a:pPr>
            <a:r>
              <a:rPr lang="en-US" sz="1400" dirty="0"/>
              <a:t>6</a:t>
            </a:r>
          </a:p>
          <a:p>
            <a:pPr>
              <a:buFont typeface="Monotype Sorts" charset="2"/>
              <a:buNone/>
            </a:pPr>
            <a:r>
              <a:rPr lang="en-US" sz="1400" dirty="0"/>
              <a:t>5</a:t>
            </a:r>
          </a:p>
          <a:p>
            <a:pPr>
              <a:buFont typeface="Monotype Sorts" charset="2"/>
              <a:buNone/>
            </a:pPr>
            <a:r>
              <a:rPr lang="en-US" sz="1400" dirty="0"/>
              <a:t>Number of nodes in the list: 2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8153400" y="228600"/>
            <a:ext cx="914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charset="2"/>
              <a:buNone/>
            </a:pPr>
            <a:r>
              <a:rPr lang="en-US" altLang="zh-CN" b="1" dirty="0">
                <a:ea typeface="宋体" pitchFamily="2" charset="-122"/>
              </a:rPr>
              <a:t>result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342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2971800"/>
            <a:ext cx="78486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</a:t>
            </a:r>
            <a:r>
              <a:rPr lang="en-US" b="1" i="1" dirty="0" smtClean="0">
                <a:solidFill>
                  <a:srgbClr val="FFCC00"/>
                </a:solidFill>
              </a:rPr>
              <a:t>linked list</a:t>
            </a:r>
            <a:r>
              <a:rPr lang="en-US" b="1" dirty="0" smtClean="0"/>
              <a:t> </a:t>
            </a:r>
            <a:r>
              <a:rPr lang="en-US" dirty="0" smtClean="0"/>
              <a:t>is a series of connected </a:t>
            </a:r>
            <a:r>
              <a:rPr lang="en-US" b="1" i="1" dirty="0" smtClean="0">
                <a:solidFill>
                  <a:srgbClr val="FFCC00"/>
                </a:solidFill>
              </a:rPr>
              <a:t>nodes</a:t>
            </a:r>
          </a:p>
          <a:p>
            <a:r>
              <a:rPr lang="en-US" dirty="0" smtClean="0"/>
              <a:t>Each node contains at least</a:t>
            </a:r>
          </a:p>
          <a:p>
            <a:pPr lvl="1"/>
            <a:r>
              <a:rPr lang="en-US" dirty="0" smtClean="0"/>
              <a:t>A piece of data (any type)</a:t>
            </a:r>
          </a:p>
          <a:p>
            <a:pPr lvl="1"/>
            <a:r>
              <a:rPr lang="en-US" dirty="0" smtClean="0"/>
              <a:t>Pointer to the next node in the list</a:t>
            </a:r>
          </a:p>
          <a:p>
            <a:r>
              <a:rPr lang="en-US" b="1" i="1" dirty="0" smtClean="0">
                <a:solidFill>
                  <a:srgbClr val="FFCC00"/>
                </a:solidFill>
              </a:rPr>
              <a:t>Head</a:t>
            </a:r>
            <a:r>
              <a:rPr lang="en-US" dirty="0" smtClean="0"/>
              <a:t>: pointer to</a:t>
            </a:r>
            <a:r>
              <a:rPr lang="en-US" altLang="zh-CN" dirty="0" smtClean="0">
                <a:ea typeface="宋体" pitchFamily="2" charset="-122"/>
              </a:rPr>
              <a:t> the first</a:t>
            </a:r>
            <a:r>
              <a:rPr lang="en-US" dirty="0" smtClean="0"/>
              <a:t> node</a:t>
            </a:r>
          </a:p>
          <a:p>
            <a:r>
              <a:rPr lang="en-US" dirty="0" smtClean="0"/>
              <a:t>The last node points to </a:t>
            </a:r>
            <a:r>
              <a:rPr lang="en-US" dirty="0" smtClean="0">
                <a:latin typeface="Courier New" pitchFamily="49" charset="0"/>
              </a:rPr>
              <a:t>NULL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3267075" y="18351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V="1">
            <a:off x="3571875" y="21399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5095875" y="18351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9"/>
          <p:cNvSpPr>
            <a:spLocks noChangeShapeType="1"/>
          </p:cNvSpPr>
          <p:nvPr/>
        </p:nvSpPr>
        <p:spPr bwMode="auto">
          <a:xfrm flipV="1">
            <a:off x="5400675" y="21399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6924675" y="18351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2657475" y="1835150"/>
            <a:ext cx="609600" cy="609600"/>
            <a:chOff x="1728" y="2880"/>
            <a:chExt cx="384" cy="384"/>
          </a:xfrm>
        </p:grpSpPr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chemeClr val="bg1"/>
                  </a:solidFill>
                  <a:latin typeface="Tahoma" pitchFamily="34" charset="0"/>
                </a:rPr>
                <a:t>A</a:t>
              </a:r>
            </a:p>
          </p:txBody>
        </p:sp>
      </p:grp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7050088" y="1943100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latin typeface="Tahoma" pitchFamily="34" charset="0"/>
                <a:sym typeface="Symbol" pitchFamily="18" charset="2"/>
              </a:rPr>
              <a:t></a:t>
            </a:r>
            <a:endParaRPr lang="en-US">
              <a:latin typeface="Tahoma" pitchFamily="34" charset="0"/>
            </a:endParaRPr>
          </a:p>
        </p:txBody>
      </p:sp>
      <p:sp>
        <p:nvSpPr>
          <p:cNvPr id="14" name="Rectangle 31"/>
          <p:cNvSpPr>
            <a:spLocks noChangeArrowheads="1"/>
          </p:cNvSpPr>
          <p:nvPr/>
        </p:nvSpPr>
        <p:spPr bwMode="auto">
          <a:xfrm>
            <a:off x="1438275" y="18288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1743075" y="21399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Text Box 34"/>
          <p:cNvSpPr txBox="1">
            <a:spLocks noChangeArrowheads="1"/>
          </p:cNvSpPr>
          <p:nvPr/>
        </p:nvSpPr>
        <p:spPr bwMode="auto">
          <a:xfrm>
            <a:off x="1371600" y="252095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folHlink"/>
                </a:solidFill>
                <a:latin typeface="Tahoma" pitchFamily="34" charset="0"/>
              </a:rPr>
              <a:t>Head</a:t>
            </a:r>
          </a:p>
        </p:txBody>
      </p:sp>
      <p:grpSp>
        <p:nvGrpSpPr>
          <p:cNvPr id="17" name="Group 37"/>
          <p:cNvGrpSpPr>
            <a:grpSpLocks/>
          </p:cNvGrpSpPr>
          <p:nvPr/>
        </p:nvGrpSpPr>
        <p:grpSpPr bwMode="auto">
          <a:xfrm>
            <a:off x="4486275" y="1835150"/>
            <a:ext cx="609600" cy="609600"/>
            <a:chOff x="1728" y="2880"/>
            <a:chExt cx="384" cy="384"/>
          </a:xfrm>
        </p:grpSpPr>
        <p:sp>
          <p:nvSpPr>
            <p:cNvPr id="18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39"/>
            <p:cNvSpPr txBox="1">
              <a:spLocks noChangeArrowheads="1"/>
            </p:cNvSpPr>
            <p:nvPr/>
          </p:nvSpPr>
          <p:spPr bwMode="auto">
            <a:xfrm>
              <a:off x="1820" y="296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chemeClr val="bg1"/>
                  </a:solidFill>
                  <a:latin typeface="Tahoma" pitchFamily="34" charset="0"/>
                </a:rPr>
                <a:t>B</a:t>
              </a:r>
            </a:p>
          </p:txBody>
        </p:sp>
      </p:grpSp>
      <p:grpSp>
        <p:nvGrpSpPr>
          <p:cNvPr id="20" name="Group 40"/>
          <p:cNvGrpSpPr>
            <a:grpSpLocks/>
          </p:cNvGrpSpPr>
          <p:nvPr/>
        </p:nvGrpSpPr>
        <p:grpSpPr bwMode="auto">
          <a:xfrm>
            <a:off x="6315075" y="1835150"/>
            <a:ext cx="609600" cy="609600"/>
            <a:chOff x="1728" y="2880"/>
            <a:chExt cx="384" cy="384"/>
          </a:xfrm>
        </p:grpSpPr>
        <p:sp>
          <p:nvSpPr>
            <p:cNvPr id="21" name="Rectangle 41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42"/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chemeClr val="bg1"/>
                  </a:solidFill>
                  <a:latin typeface="Tahoma" pitchFamily="34" charset="0"/>
                </a:rPr>
                <a:t>C</a:t>
              </a:r>
            </a:p>
          </p:txBody>
        </p:sp>
      </p:grpSp>
      <p:sp>
        <p:nvSpPr>
          <p:cNvPr id="23" name="Rectangle 43"/>
          <p:cNvSpPr>
            <a:spLocks noChangeArrowheads="1"/>
          </p:cNvSpPr>
          <p:nvPr/>
        </p:nvSpPr>
        <p:spPr bwMode="auto">
          <a:xfrm>
            <a:off x="7645400" y="5422900"/>
            <a:ext cx="9144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" name="Group 44"/>
          <p:cNvGrpSpPr>
            <a:grpSpLocks/>
          </p:cNvGrpSpPr>
          <p:nvPr/>
        </p:nvGrpSpPr>
        <p:grpSpPr bwMode="auto">
          <a:xfrm>
            <a:off x="6578600" y="5422900"/>
            <a:ext cx="1066800" cy="609600"/>
            <a:chOff x="1728" y="2880"/>
            <a:chExt cx="384" cy="384"/>
          </a:xfrm>
        </p:grpSpPr>
        <p:sp>
          <p:nvSpPr>
            <p:cNvPr id="25" name="Rectangle 45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46"/>
            <p:cNvSpPr txBox="1">
              <a:spLocks noChangeArrowheads="1"/>
            </p:cNvSpPr>
            <p:nvPr/>
          </p:nvSpPr>
          <p:spPr bwMode="auto">
            <a:xfrm>
              <a:off x="1864" y="2966"/>
              <a:ext cx="1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chemeClr val="bg1"/>
                  </a:solidFill>
                  <a:latin typeface="Tahoma" pitchFamily="34" charset="0"/>
                </a:rPr>
                <a:t>A</a:t>
              </a:r>
            </a:p>
          </p:txBody>
        </p:sp>
      </p:grpSp>
      <p:sp>
        <p:nvSpPr>
          <p:cNvPr id="27" name="Text Box 51"/>
          <p:cNvSpPr txBox="1">
            <a:spLocks noChangeArrowheads="1"/>
          </p:cNvSpPr>
          <p:nvPr/>
        </p:nvSpPr>
        <p:spPr bwMode="auto">
          <a:xfrm>
            <a:off x="6781800" y="6110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charset="2"/>
              <a:buNone/>
            </a:pPr>
            <a:r>
              <a:rPr lang="en-US" sz="1800"/>
              <a:t>data</a:t>
            </a:r>
          </a:p>
        </p:txBody>
      </p:sp>
      <p:sp>
        <p:nvSpPr>
          <p:cNvPr id="28" name="Text Box 53"/>
          <p:cNvSpPr txBox="1">
            <a:spLocks noChangeArrowheads="1"/>
          </p:cNvSpPr>
          <p:nvPr/>
        </p:nvSpPr>
        <p:spPr bwMode="auto">
          <a:xfrm>
            <a:off x="7620000" y="6110288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charset="2"/>
              <a:buNone/>
            </a:pPr>
            <a:r>
              <a:rPr lang="en-US" sz="1800"/>
              <a:t>pointer</a:t>
            </a:r>
          </a:p>
        </p:txBody>
      </p:sp>
      <p:sp>
        <p:nvSpPr>
          <p:cNvPr id="29" name="Rectangle 54"/>
          <p:cNvSpPr>
            <a:spLocks noChangeArrowheads="1"/>
          </p:cNvSpPr>
          <p:nvPr/>
        </p:nvSpPr>
        <p:spPr bwMode="auto">
          <a:xfrm>
            <a:off x="5562600" y="5029200"/>
            <a:ext cx="3352800" cy="1600200"/>
          </a:xfrm>
          <a:prstGeom prst="rect">
            <a:avLst/>
          </a:prstGeom>
          <a:noFill/>
          <a:ln w="3175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55"/>
          <p:cNvSpPr txBox="1">
            <a:spLocks noChangeArrowheads="1"/>
          </p:cNvSpPr>
          <p:nvPr/>
        </p:nvSpPr>
        <p:spPr bwMode="auto">
          <a:xfrm>
            <a:off x="5638800" y="5119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charset="2"/>
              <a:buNone/>
            </a:pPr>
            <a:r>
              <a:rPr lang="en-US" sz="1800"/>
              <a:t>node</a:t>
            </a:r>
          </a:p>
        </p:txBody>
      </p:sp>
      <p:sp>
        <p:nvSpPr>
          <p:cNvPr id="31" name="Line 56"/>
          <p:cNvSpPr>
            <a:spLocks noChangeShapeType="1"/>
          </p:cNvSpPr>
          <p:nvPr/>
        </p:nvSpPr>
        <p:spPr bwMode="auto">
          <a:xfrm flipV="1">
            <a:off x="8153400" y="5715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7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versus Linked Lists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600200"/>
            <a:ext cx="78486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Linked lists are more complex to code and manage than arrays, but they have some distinct advantages.</a:t>
            </a:r>
          </a:p>
          <a:p>
            <a:pPr lvl="1"/>
            <a:r>
              <a:rPr lang="en-US" sz="2000" b="1" dirty="0" smtClean="0">
                <a:solidFill>
                  <a:schemeClr val="hlink"/>
                </a:solidFill>
              </a:rPr>
              <a:t>Dynamic</a:t>
            </a:r>
            <a:r>
              <a:rPr lang="en-US" sz="2000" dirty="0" smtClean="0"/>
              <a:t>: a linked list can easily grow and shrink in size.</a:t>
            </a:r>
          </a:p>
          <a:p>
            <a:pPr lvl="2"/>
            <a:r>
              <a:rPr lang="en-US" sz="1800" dirty="0" smtClean="0"/>
              <a:t>We don’t need to know how many nodes will be in the list. They are created in memory as needed.</a:t>
            </a:r>
          </a:p>
          <a:p>
            <a:pPr lvl="2"/>
            <a:r>
              <a:rPr lang="en-US" sz="1800" dirty="0" smtClean="0"/>
              <a:t>In contrast, the size of a C++ array is fixed at compilation time.</a:t>
            </a:r>
          </a:p>
          <a:p>
            <a:pPr lvl="1"/>
            <a:r>
              <a:rPr lang="en-US" sz="2000" b="1" dirty="0" smtClean="0">
                <a:solidFill>
                  <a:schemeClr val="hlink"/>
                </a:solidFill>
              </a:rPr>
              <a:t>Easy and fast insertions and deletions</a:t>
            </a:r>
          </a:p>
          <a:p>
            <a:pPr lvl="2"/>
            <a:r>
              <a:rPr lang="en-US" sz="1800" dirty="0" smtClean="0"/>
              <a:t>To insert or delete an element in an array, we need to copy to temporary variables to make room for new elements or close the gap caused by deleted elements.</a:t>
            </a:r>
          </a:p>
          <a:p>
            <a:pPr lvl="2"/>
            <a:r>
              <a:rPr lang="en-US" sz="1800" dirty="0" smtClean="0"/>
              <a:t>With a linked list, no need to move other nodes. Only need to reset some pointers.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1771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Linked List Class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676400"/>
            <a:ext cx="78486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use two classes: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</a:rPr>
              <a:t>Node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</a:rPr>
              <a:t>List</a:t>
            </a:r>
          </a:p>
          <a:p>
            <a:r>
              <a:rPr lang="en-US" dirty="0" smtClean="0"/>
              <a:t>Declare </a:t>
            </a:r>
            <a:r>
              <a:rPr lang="en-US" dirty="0" smtClean="0">
                <a:latin typeface="Courier New" pitchFamily="49" charset="0"/>
              </a:rPr>
              <a:t>Node </a:t>
            </a:r>
            <a:r>
              <a:rPr lang="en-US" dirty="0" smtClean="0"/>
              <a:t>class for the nodes</a:t>
            </a:r>
          </a:p>
          <a:p>
            <a:pPr lvl="1"/>
            <a:r>
              <a:rPr lang="en-US" dirty="0" smtClean="0">
                <a:latin typeface="Courier New" pitchFamily="49" charset="0"/>
              </a:rPr>
              <a:t>data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</a:rPr>
              <a:t>double</a:t>
            </a:r>
            <a:r>
              <a:rPr lang="en-US" dirty="0" smtClean="0"/>
              <a:t>-type data in this example</a:t>
            </a:r>
          </a:p>
          <a:p>
            <a:pPr lvl="1"/>
            <a:r>
              <a:rPr lang="en-US" dirty="0" smtClean="0">
                <a:latin typeface="Courier New" pitchFamily="49" charset="0"/>
              </a:rPr>
              <a:t>next</a:t>
            </a:r>
            <a:r>
              <a:rPr lang="en-US" dirty="0" smtClean="0"/>
              <a:t>: a pointer to the next node in the list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36767" y="4013668"/>
            <a:ext cx="719620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class</a:t>
            </a:r>
            <a:r>
              <a:rPr lang="en-US" sz="24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Node {</a:t>
            </a:r>
            <a:endParaRPr lang="en-US" sz="24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public</a:t>
            </a:r>
            <a:r>
              <a:rPr lang="en-US" sz="24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:</a:t>
            </a:r>
            <a:endParaRPr lang="en-US" sz="24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2400" b="0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double</a:t>
            </a:r>
            <a:r>
              <a:rPr lang="en-US" sz="240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2400" b="0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data</a:t>
            </a:r>
            <a:r>
              <a:rPr lang="en-US" sz="24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	</a:t>
            </a:r>
            <a:r>
              <a:rPr lang="en-US" sz="2400" b="0" dirty="0" smtClean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 </a:t>
            </a:r>
            <a:r>
              <a:rPr lang="en-US" sz="24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data</a:t>
            </a:r>
            <a:endParaRPr lang="en-US" sz="24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Node*	</a:t>
            </a:r>
            <a:r>
              <a:rPr lang="en-US" sz="2400" b="0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   next</a:t>
            </a:r>
            <a:r>
              <a:rPr lang="en-US" sz="24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	</a:t>
            </a:r>
            <a:r>
              <a:rPr lang="en-US" sz="2400" b="0" dirty="0" smtClean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// </a:t>
            </a:r>
            <a:r>
              <a:rPr lang="en-US" sz="24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pointer to next</a:t>
            </a:r>
            <a:endParaRPr lang="en-US" sz="24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7063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Linked List Class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524000"/>
            <a:ext cx="78486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smtClean="0"/>
              <a:t>Declare </a:t>
            </a:r>
            <a:r>
              <a:rPr lang="en-US" sz="2400" smtClean="0">
                <a:latin typeface="Courier New" pitchFamily="49" charset="0"/>
              </a:rPr>
              <a:t>List</a:t>
            </a:r>
            <a:r>
              <a:rPr lang="en-US" sz="2400" smtClean="0"/>
              <a:t>, which contains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latin typeface="Courier New" pitchFamily="49" charset="0"/>
              </a:rPr>
              <a:t>head</a:t>
            </a:r>
            <a:r>
              <a:rPr lang="en-US" sz="2000" smtClean="0"/>
              <a:t>: a pointer to the first node in the list. 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sz="2000" smtClean="0"/>
              <a:t>    Since the list is empty initially, </a:t>
            </a:r>
            <a:r>
              <a:rPr lang="en-US" sz="2000" smtClean="0">
                <a:latin typeface="Courier New" pitchFamily="49" charset="0"/>
              </a:rPr>
              <a:t>head</a:t>
            </a:r>
            <a:r>
              <a:rPr lang="en-US" sz="2000" smtClean="0"/>
              <a:t> is set to </a:t>
            </a:r>
            <a:r>
              <a:rPr lang="en-US" sz="2000" smtClean="0">
                <a:latin typeface="Courier New" pitchFamily="49" charset="0"/>
              </a:rPr>
              <a:t>NULL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Operations on </a:t>
            </a:r>
            <a:r>
              <a:rPr lang="en-US" sz="2000" smtClean="0">
                <a:latin typeface="Courier New" pitchFamily="49" charset="0"/>
              </a:rPr>
              <a:t>List</a:t>
            </a:r>
            <a:endParaRPr lang="en-US" sz="2000" dirty="0"/>
          </a:p>
        </p:txBody>
      </p:sp>
      <p:sp>
        <p:nvSpPr>
          <p:cNvPr id="5" name="Rectangle 75"/>
          <p:cNvSpPr>
            <a:spLocks noChangeArrowheads="1"/>
          </p:cNvSpPr>
          <p:nvPr/>
        </p:nvSpPr>
        <p:spPr bwMode="auto">
          <a:xfrm>
            <a:off x="876300" y="2967038"/>
            <a:ext cx="7581900" cy="3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solidFill>
                  <a:srgbClr val="C00000"/>
                </a:solidFill>
                <a:latin typeface="Courier New" pitchFamily="49" charset="0"/>
              </a:rPr>
              <a:t>class</a:t>
            </a:r>
            <a:r>
              <a:rPr lang="en-US" sz="1800" b="0" dirty="0">
                <a:latin typeface="Courier New" pitchFamily="49" charset="0"/>
              </a:rPr>
              <a:t> List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solidFill>
                  <a:srgbClr val="C00000"/>
                </a:solidFill>
                <a:latin typeface="Courier New" pitchFamily="49" charset="0"/>
              </a:rPr>
              <a:t>public</a:t>
            </a:r>
            <a:r>
              <a:rPr lang="en-US" sz="1800" b="0" dirty="0">
                <a:latin typeface="Courier New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latin typeface="Courier New" pitchFamily="49" charset="0"/>
              </a:rPr>
              <a:t>	List(</a:t>
            </a:r>
            <a:r>
              <a:rPr lang="en-US" sz="1800" b="0" dirty="0">
                <a:solidFill>
                  <a:srgbClr val="C00000"/>
                </a:solidFill>
                <a:latin typeface="Courier New" pitchFamily="49" charset="0"/>
              </a:rPr>
              <a:t>void</a:t>
            </a:r>
            <a:r>
              <a:rPr lang="en-US" sz="1800" b="0" dirty="0">
                <a:latin typeface="Courier New" pitchFamily="49" charset="0"/>
              </a:rPr>
              <a:t>) { head = NULL; }	</a:t>
            </a:r>
            <a:r>
              <a:rPr lang="en-US" sz="1800" b="0" dirty="0">
                <a:solidFill>
                  <a:srgbClr val="0070C0"/>
                </a:solidFill>
                <a:latin typeface="Courier New" pitchFamily="49" charset="0"/>
              </a:rPr>
              <a:t>// constructor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latin typeface="Courier New" pitchFamily="49" charset="0"/>
              </a:rPr>
              <a:t>	~List(</a:t>
            </a:r>
            <a:r>
              <a:rPr lang="en-US" sz="1800" b="0" dirty="0">
                <a:solidFill>
                  <a:srgbClr val="C00000"/>
                </a:solidFill>
                <a:latin typeface="Courier New" pitchFamily="49" charset="0"/>
              </a:rPr>
              <a:t>void</a:t>
            </a:r>
            <a:r>
              <a:rPr lang="en-US" sz="1800" b="0" dirty="0">
                <a:latin typeface="Courier New" pitchFamily="49" charset="0"/>
              </a:rPr>
              <a:t>);				</a:t>
            </a:r>
            <a:r>
              <a:rPr lang="en-US" sz="1800" b="0" dirty="0">
                <a:solidFill>
                  <a:srgbClr val="0070C0"/>
                </a:solidFill>
                <a:latin typeface="Courier New" pitchFamily="49" charset="0"/>
              </a:rPr>
              <a:t>// destructor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 b="0" dirty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latin typeface="Courier New" pitchFamily="49" charset="0"/>
              </a:rPr>
              <a:t>	</a:t>
            </a:r>
            <a:r>
              <a:rPr lang="en-US" sz="1800" b="0" dirty="0" err="1">
                <a:solidFill>
                  <a:srgbClr val="C00000"/>
                </a:solidFill>
                <a:latin typeface="Courier New" pitchFamily="49" charset="0"/>
              </a:rPr>
              <a:t>bool</a:t>
            </a:r>
            <a:r>
              <a:rPr lang="en-US" sz="1800" b="0" dirty="0">
                <a:latin typeface="Courier New" pitchFamily="49" charset="0"/>
              </a:rPr>
              <a:t> </a:t>
            </a:r>
            <a:r>
              <a:rPr lang="en-US" sz="1800" b="0" dirty="0" err="1">
                <a:latin typeface="Courier New" pitchFamily="49" charset="0"/>
              </a:rPr>
              <a:t>IsEmpty</a:t>
            </a:r>
            <a:r>
              <a:rPr lang="en-US" sz="1800" b="0" dirty="0">
                <a:latin typeface="Courier New" pitchFamily="49" charset="0"/>
              </a:rPr>
              <a:t>() { </a:t>
            </a:r>
            <a:r>
              <a:rPr lang="en-US" sz="1800" b="0" dirty="0">
                <a:solidFill>
                  <a:srgbClr val="C00000"/>
                </a:solidFill>
                <a:latin typeface="Courier New" pitchFamily="49" charset="0"/>
              </a:rPr>
              <a:t>return</a:t>
            </a:r>
            <a:r>
              <a:rPr lang="en-US" sz="1800" b="0" dirty="0">
                <a:latin typeface="Courier New" pitchFamily="49" charset="0"/>
              </a:rPr>
              <a:t> head == NULL;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latin typeface="Courier New" pitchFamily="49" charset="0"/>
              </a:rPr>
              <a:t>	Node* </a:t>
            </a:r>
            <a:r>
              <a:rPr lang="en-US" sz="1800" b="0" dirty="0" err="1">
                <a:latin typeface="Courier New" pitchFamily="49" charset="0"/>
              </a:rPr>
              <a:t>InsertNode</a:t>
            </a:r>
            <a:r>
              <a:rPr lang="en-US" sz="1800" b="0" dirty="0">
                <a:latin typeface="Courier New" pitchFamily="49" charset="0"/>
              </a:rPr>
              <a:t>(</a:t>
            </a:r>
            <a:r>
              <a:rPr lang="en-US" sz="1800" b="0" dirty="0" err="1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US" sz="1800" b="0" dirty="0">
                <a:latin typeface="Courier New" pitchFamily="49" charset="0"/>
              </a:rPr>
              <a:t> index, </a:t>
            </a:r>
            <a:r>
              <a:rPr lang="en-US" sz="1800" b="0" dirty="0">
                <a:solidFill>
                  <a:srgbClr val="C00000"/>
                </a:solidFill>
                <a:latin typeface="Courier New" pitchFamily="49" charset="0"/>
              </a:rPr>
              <a:t>double</a:t>
            </a:r>
            <a:r>
              <a:rPr lang="en-US" sz="1800" b="0" dirty="0">
                <a:latin typeface="Courier New" pitchFamily="49" charset="0"/>
              </a:rPr>
              <a:t> x);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latin typeface="Courier New" pitchFamily="49" charset="0"/>
              </a:rPr>
              <a:t>	</a:t>
            </a:r>
            <a:r>
              <a:rPr lang="en-US" sz="1800" b="0" dirty="0" err="1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US" sz="1800" b="0" dirty="0">
                <a:latin typeface="Courier New" pitchFamily="49" charset="0"/>
              </a:rPr>
              <a:t> </a:t>
            </a:r>
            <a:r>
              <a:rPr lang="en-US" sz="1800" b="0" dirty="0" err="1">
                <a:latin typeface="Courier New" pitchFamily="49" charset="0"/>
              </a:rPr>
              <a:t>FindNode</a:t>
            </a:r>
            <a:r>
              <a:rPr lang="en-US" sz="1800" b="0" dirty="0">
                <a:latin typeface="Courier New" pitchFamily="49" charset="0"/>
              </a:rPr>
              <a:t>(</a:t>
            </a:r>
            <a:r>
              <a:rPr lang="en-US" sz="1800" b="0" dirty="0">
                <a:solidFill>
                  <a:srgbClr val="C00000"/>
                </a:solidFill>
                <a:latin typeface="Courier New" pitchFamily="49" charset="0"/>
              </a:rPr>
              <a:t>double</a:t>
            </a:r>
            <a:r>
              <a:rPr lang="en-US" sz="1800" b="0" dirty="0">
                <a:latin typeface="Courier New" pitchFamily="49" charset="0"/>
              </a:rPr>
              <a:t> x);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latin typeface="Courier New" pitchFamily="49" charset="0"/>
              </a:rPr>
              <a:t>	</a:t>
            </a:r>
            <a:r>
              <a:rPr lang="en-US" sz="1800" b="0" dirty="0" err="1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US" sz="1800" b="0" dirty="0">
                <a:latin typeface="Courier New" pitchFamily="49" charset="0"/>
              </a:rPr>
              <a:t> </a:t>
            </a:r>
            <a:r>
              <a:rPr lang="en-US" sz="1800" b="0" dirty="0" err="1">
                <a:latin typeface="Courier New" pitchFamily="49" charset="0"/>
              </a:rPr>
              <a:t>DeleteNode</a:t>
            </a:r>
            <a:r>
              <a:rPr lang="en-US" sz="1800" b="0" dirty="0">
                <a:latin typeface="Courier New" pitchFamily="49" charset="0"/>
              </a:rPr>
              <a:t>(</a:t>
            </a:r>
            <a:r>
              <a:rPr lang="en-US" sz="1800" b="0" dirty="0">
                <a:solidFill>
                  <a:srgbClr val="C00000"/>
                </a:solidFill>
                <a:latin typeface="Courier New" pitchFamily="49" charset="0"/>
              </a:rPr>
              <a:t>double</a:t>
            </a:r>
            <a:r>
              <a:rPr lang="en-US" sz="1800" b="0" dirty="0">
                <a:latin typeface="Courier New" pitchFamily="49" charset="0"/>
              </a:rPr>
              <a:t> x);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latin typeface="Courier New" pitchFamily="49" charset="0"/>
              </a:rPr>
              <a:t>	</a:t>
            </a:r>
            <a:r>
              <a:rPr lang="en-US" sz="1800" b="0" dirty="0">
                <a:solidFill>
                  <a:srgbClr val="C00000"/>
                </a:solidFill>
                <a:latin typeface="Courier New" pitchFamily="49" charset="0"/>
              </a:rPr>
              <a:t>void</a:t>
            </a:r>
            <a:r>
              <a:rPr lang="en-US" sz="1800" b="0" dirty="0">
                <a:latin typeface="Courier New" pitchFamily="49" charset="0"/>
              </a:rPr>
              <a:t> </a:t>
            </a:r>
            <a:r>
              <a:rPr lang="en-US" sz="1800" b="0" dirty="0" err="1">
                <a:latin typeface="Courier New" pitchFamily="49" charset="0"/>
              </a:rPr>
              <a:t>DisplayList</a:t>
            </a:r>
            <a:r>
              <a:rPr lang="en-US" sz="1800" b="0" dirty="0">
                <a:latin typeface="Courier New" pitchFamily="49" charset="0"/>
              </a:rPr>
              <a:t>(</a:t>
            </a:r>
            <a:r>
              <a:rPr lang="en-US" sz="1800" b="0" dirty="0">
                <a:solidFill>
                  <a:srgbClr val="C00000"/>
                </a:solidFill>
                <a:latin typeface="Courier New" pitchFamily="49" charset="0"/>
              </a:rPr>
              <a:t>void</a:t>
            </a:r>
            <a:r>
              <a:rPr lang="en-US" sz="1800" b="0" dirty="0"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solidFill>
                  <a:srgbClr val="C00000"/>
                </a:solidFill>
                <a:latin typeface="Courier New" pitchFamily="49" charset="0"/>
              </a:rPr>
              <a:t>private</a:t>
            </a:r>
            <a:r>
              <a:rPr lang="en-US" sz="1800" b="0" dirty="0">
                <a:latin typeface="Courier New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latin typeface="Courier New" pitchFamily="49" charset="0"/>
              </a:rPr>
              <a:t>	Node* head;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dirty="0">
                <a:latin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9577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Linked List Class 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752600"/>
            <a:ext cx="7848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Operations of </a:t>
            </a:r>
            <a:r>
              <a:rPr lang="en-US" dirty="0" smtClean="0">
                <a:latin typeface="Courier New" pitchFamily="49" charset="0"/>
              </a:rPr>
              <a:t>List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</a:rPr>
              <a:t>IsEmpty</a:t>
            </a:r>
            <a:r>
              <a:rPr lang="en-US" dirty="0" smtClean="0"/>
              <a:t>: determine whether or not the list is empty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</a:rPr>
              <a:t>InsertNode</a:t>
            </a:r>
            <a:r>
              <a:rPr lang="en-US" dirty="0" smtClean="0"/>
              <a:t>: insert a new node at a particular position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</a:rPr>
              <a:t>FindNode</a:t>
            </a:r>
            <a:r>
              <a:rPr lang="en-US" dirty="0" smtClean="0"/>
              <a:t>: find a node with a given value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</a:rPr>
              <a:t>DeleteNode</a:t>
            </a:r>
            <a:r>
              <a:rPr lang="en-US" dirty="0" smtClean="0"/>
              <a:t>: delete a node with a given value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</a:rPr>
              <a:t>DisplayList</a:t>
            </a:r>
            <a:r>
              <a:rPr lang="en-US" dirty="0" smtClean="0"/>
              <a:t>: print all the nodes in the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68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new node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676400"/>
            <a:ext cx="8610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/>
            <a:r>
              <a:rPr lang="en-US" altLang="zh-CN" sz="2400" dirty="0" smtClean="0">
                <a:latin typeface="Courier New" pitchFamily="49" charset="0"/>
                <a:ea typeface="宋体" pitchFamily="2" charset="-122"/>
              </a:rPr>
              <a:t>Node* </a:t>
            </a:r>
            <a:r>
              <a:rPr lang="en-US" altLang="zh-CN" sz="2400" dirty="0" err="1" smtClean="0">
                <a:latin typeface="Courier New" pitchFamily="49" charset="0"/>
                <a:ea typeface="宋体" pitchFamily="2" charset="-122"/>
              </a:rPr>
              <a:t>InsertNode</a:t>
            </a:r>
            <a:r>
              <a:rPr lang="en-US" altLang="zh-CN" sz="2400" dirty="0" smtClean="0">
                <a:latin typeface="Courier New" pitchFamily="49" charset="0"/>
                <a:ea typeface="宋体" pitchFamily="2" charset="-122"/>
              </a:rPr>
              <a:t>(</a:t>
            </a:r>
            <a:r>
              <a:rPr lang="en-US" altLang="zh-CN" sz="2400" dirty="0" err="1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Courier New" pitchFamily="49" charset="0"/>
                <a:ea typeface="宋体" pitchFamily="2" charset="-122"/>
              </a:rPr>
              <a:t> index, </a:t>
            </a:r>
            <a:r>
              <a:rPr lang="en-US" altLang="zh-CN" sz="2400" dirty="0" smtClean="0">
                <a:solidFill>
                  <a:srgbClr val="C00000"/>
                </a:solidFill>
                <a:latin typeface="Courier New" pitchFamily="49" charset="0"/>
                <a:ea typeface="宋体" pitchFamily="2" charset="-122"/>
              </a:rPr>
              <a:t>double</a:t>
            </a:r>
            <a:r>
              <a:rPr lang="en-US" altLang="zh-CN" sz="2400" dirty="0" smtClean="0">
                <a:latin typeface="Courier New" pitchFamily="49" charset="0"/>
                <a:ea typeface="宋体" pitchFamily="2" charset="-122"/>
              </a:rPr>
              <a:t> x) </a:t>
            </a:r>
            <a:endParaRPr lang="en-US" sz="2400" dirty="0" smtClean="0">
              <a:latin typeface="Courier New" pitchFamily="49" charset="0"/>
            </a:endParaRPr>
          </a:p>
          <a:p>
            <a:pPr marL="914400" lvl="1" indent="-457200"/>
            <a:r>
              <a:rPr lang="en-US" sz="2000" dirty="0" smtClean="0"/>
              <a:t>Insert a node with data equal to </a:t>
            </a:r>
            <a:r>
              <a:rPr lang="en-US" sz="2000" dirty="0" smtClean="0">
                <a:latin typeface="Courier New" pitchFamily="49" charset="0"/>
              </a:rPr>
              <a:t>x</a:t>
            </a:r>
            <a:r>
              <a:rPr lang="en-US" sz="2000" dirty="0" smtClean="0"/>
              <a:t> after the </a:t>
            </a:r>
            <a:r>
              <a:rPr lang="en-US" sz="2000" dirty="0" err="1" smtClean="0">
                <a:latin typeface="Courier New" pitchFamily="49" charset="0"/>
              </a:rPr>
              <a:t>index’</a:t>
            </a:r>
            <a:r>
              <a:rPr lang="en-US" sz="2000" dirty="0" err="1" smtClean="0"/>
              <a:t>th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smtClean="0"/>
              <a:t>elements</a:t>
            </a:r>
            <a:r>
              <a:rPr lang="en-US" altLang="zh-CN" sz="2000" dirty="0" smtClean="0">
                <a:ea typeface="宋体" pitchFamily="2" charset="-122"/>
              </a:rPr>
              <a:t>. </a:t>
            </a:r>
            <a:br>
              <a:rPr lang="en-US" altLang="zh-CN" sz="2000" dirty="0" smtClean="0">
                <a:ea typeface="宋体" pitchFamily="2" charset="-122"/>
              </a:rPr>
            </a:br>
            <a:r>
              <a:rPr lang="en-US" altLang="zh-CN" sz="1600" dirty="0" smtClean="0">
                <a:solidFill>
                  <a:srgbClr val="0070C0"/>
                </a:solidFill>
                <a:ea typeface="宋体" pitchFamily="2" charset="-122"/>
              </a:rPr>
              <a:t>(i.e., when </a:t>
            </a:r>
            <a:r>
              <a:rPr lang="en-US" altLang="zh-CN" sz="1600" dirty="0" smtClean="0">
                <a:solidFill>
                  <a:srgbClr val="0070C0"/>
                </a:solidFill>
                <a:latin typeface="Courier New" pitchFamily="49" charset="0"/>
                <a:ea typeface="宋体" pitchFamily="2" charset="-122"/>
              </a:rPr>
              <a:t>index = 0</a:t>
            </a:r>
            <a:r>
              <a:rPr lang="en-US" altLang="zh-CN" sz="1600" dirty="0" smtClean="0">
                <a:solidFill>
                  <a:srgbClr val="0070C0"/>
                </a:solidFill>
                <a:ea typeface="宋体" pitchFamily="2" charset="-122"/>
              </a:rPr>
              <a:t>, insert the node as the first element; </a:t>
            </a:r>
          </a:p>
          <a:p>
            <a:pPr marL="914400" lvl="1" indent="-457200">
              <a:buFont typeface="Monotype Sorts" charset="2"/>
              <a:buNone/>
            </a:pPr>
            <a:r>
              <a:rPr lang="en-US" altLang="zh-CN" sz="1600" dirty="0" smtClean="0">
                <a:solidFill>
                  <a:srgbClr val="0070C0"/>
                </a:solidFill>
                <a:ea typeface="宋体" pitchFamily="2" charset="-122"/>
              </a:rPr>
              <a:t>           when </a:t>
            </a:r>
            <a:r>
              <a:rPr lang="en-US" altLang="zh-CN" sz="1600" dirty="0" smtClean="0">
                <a:solidFill>
                  <a:srgbClr val="0070C0"/>
                </a:solidFill>
                <a:latin typeface="Courier New" pitchFamily="49" charset="0"/>
                <a:ea typeface="宋体" pitchFamily="2" charset="-122"/>
              </a:rPr>
              <a:t>index = 1</a:t>
            </a:r>
            <a:r>
              <a:rPr lang="en-US" altLang="zh-CN" sz="1600" dirty="0" smtClean="0">
                <a:solidFill>
                  <a:srgbClr val="0070C0"/>
                </a:solidFill>
                <a:ea typeface="宋体" pitchFamily="2" charset="-122"/>
              </a:rPr>
              <a:t>, insert the node after the first element, and so on)</a:t>
            </a:r>
            <a:endParaRPr lang="en-US" sz="1600" dirty="0" smtClean="0">
              <a:solidFill>
                <a:srgbClr val="0070C0"/>
              </a:solidFill>
            </a:endParaRPr>
          </a:p>
          <a:p>
            <a:pPr marL="914400" lvl="1" indent="-457200"/>
            <a:r>
              <a:rPr lang="en-US" sz="2000" dirty="0" smtClean="0"/>
              <a:t>If the insertion is successful, return the inserted node. </a:t>
            </a:r>
          </a:p>
          <a:p>
            <a:pPr marL="914400" lvl="1" indent="-457200">
              <a:buFont typeface="Monotype Sorts" charset="2"/>
              <a:buNone/>
            </a:pPr>
            <a:r>
              <a:rPr lang="en-US" sz="2000" dirty="0" smtClean="0"/>
              <a:t>       Otherwise, return </a:t>
            </a:r>
            <a:r>
              <a:rPr lang="en-US" sz="2000" dirty="0" smtClean="0">
                <a:latin typeface="Courier New" pitchFamily="49" charset="0"/>
              </a:rPr>
              <a:t>NULL</a:t>
            </a:r>
            <a:r>
              <a:rPr lang="en-US" sz="2000" dirty="0" smtClean="0"/>
              <a:t>. </a:t>
            </a:r>
          </a:p>
          <a:p>
            <a:pPr marL="914400" lvl="1" indent="-457200">
              <a:buFont typeface="Monotype Sorts" charset="2"/>
              <a:buNone/>
            </a:pPr>
            <a:r>
              <a:rPr lang="en-US" sz="1600" dirty="0" smtClean="0"/>
              <a:t>         </a:t>
            </a:r>
            <a:r>
              <a:rPr lang="en-US" sz="1600" dirty="0" smtClean="0">
                <a:solidFill>
                  <a:srgbClr val="0070C0"/>
                </a:solidFill>
              </a:rPr>
              <a:t>(If 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</a:rPr>
              <a:t>index</a:t>
            </a:r>
            <a:r>
              <a:rPr lang="en-US" sz="1600" dirty="0" smtClean="0">
                <a:solidFill>
                  <a:srgbClr val="0070C0"/>
                </a:solidFill>
              </a:rPr>
              <a:t> is &lt; 0 or &gt; length of the list, the insertion will fail.)</a:t>
            </a:r>
            <a:endParaRPr lang="en-US" altLang="zh-CN" sz="1600" dirty="0" smtClean="0">
              <a:solidFill>
                <a:srgbClr val="0070C0"/>
              </a:solidFill>
              <a:ea typeface="宋体" pitchFamily="2" charset="-122"/>
            </a:endParaRPr>
          </a:p>
          <a:p>
            <a:pPr marL="533400" indent="-533400"/>
            <a:r>
              <a:rPr lang="en-US" altLang="zh-CN" sz="2400" dirty="0" smtClean="0">
                <a:ea typeface="宋体" pitchFamily="2" charset="-122"/>
              </a:rPr>
              <a:t>Steps</a:t>
            </a:r>
          </a:p>
          <a:p>
            <a:pPr marL="914400" lvl="1" indent="-457200">
              <a:buFont typeface="Monotype Sorts" charset="2"/>
              <a:buAutoNum type="arabicPeriod"/>
            </a:pPr>
            <a:r>
              <a:rPr lang="en-US" altLang="zh-CN" sz="2000" dirty="0" smtClean="0">
                <a:ea typeface="宋体" pitchFamily="2" charset="-122"/>
              </a:rPr>
              <a:t>Locate </a:t>
            </a:r>
            <a:r>
              <a:rPr lang="en-US" altLang="zh-CN" sz="2000" dirty="0" err="1" smtClean="0">
                <a:latin typeface="Courier New" pitchFamily="49" charset="0"/>
                <a:ea typeface="宋体" pitchFamily="2" charset="-122"/>
              </a:rPr>
              <a:t>index</a:t>
            </a:r>
            <a:r>
              <a:rPr lang="en-US" altLang="zh-CN" sz="2000" dirty="0" err="1" smtClean="0">
                <a:ea typeface="宋体" pitchFamily="2" charset="-122"/>
              </a:rPr>
              <a:t>’th</a:t>
            </a:r>
            <a:r>
              <a:rPr lang="en-US" altLang="zh-CN" sz="2000" dirty="0" smtClean="0">
                <a:ea typeface="宋体" pitchFamily="2" charset="-122"/>
              </a:rPr>
              <a:t> element</a:t>
            </a:r>
          </a:p>
          <a:p>
            <a:pPr marL="914400" lvl="1" indent="-457200">
              <a:buFont typeface="Monotype Sorts" charset="2"/>
              <a:buAutoNum type="arabicPeriod"/>
            </a:pPr>
            <a:r>
              <a:rPr lang="en-US" altLang="zh-CN" sz="2000" dirty="0" smtClean="0">
                <a:ea typeface="宋体" pitchFamily="2" charset="-122"/>
              </a:rPr>
              <a:t>Allocate memory for the new node</a:t>
            </a:r>
          </a:p>
          <a:p>
            <a:pPr marL="914400" lvl="1" indent="-457200">
              <a:buFont typeface="Monotype Sorts" charset="2"/>
              <a:buAutoNum type="arabicPeriod"/>
            </a:pPr>
            <a:r>
              <a:rPr lang="en-US" altLang="zh-CN" sz="2000" dirty="0" smtClean="0">
                <a:ea typeface="宋体" pitchFamily="2" charset="-122"/>
              </a:rPr>
              <a:t>Point the new node to its successor</a:t>
            </a:r>
          </a:p>
          <a:p>
            <a:pPr marL="914400" lvl="1" indent="-457200">
              <a:buFont typeface="Monotype Sorts" charset="2"/>
              <a:buAutoNum type="arabicPeriod"/>
            </a:pPr>
            <a:r>
              <a:rPr lang="en-US" altLang="zh-CN" sz="2000" dirty="0" smtClean="0">
                <a:ea typeface="宋体" pitchFamily="2" charset="-122"/>
              </a:rPr>
              <a:t>Point the new node’s predecessor to the new node</a:t>
            </a:r>
          </a:p>
          <a:p>
            <a:pPr marL="914400" lvl="1" indent="-457200">
              <a:buFont typeface="Monotype Sorts" charset="2"/>
              <a:buAutoNum type="arabicPeriod"/>
            </a:pPr>
            <a:endParaRPr lang="en-US" sz="2000" dirty="0" smtClean="0"/>
          </a:p>
          <a:p>
            <a:pPr marL="914400" lvl="1" indent="-457200"/>
            <a:endParaRPr lang="en-US" sz="20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7250" y="4881563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096250" y="48831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789863" y="5527675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408863" y="5534025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8696325" y="5057775"/>
            <a:ext cx="3714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246938" y="5943600"/>
            <a:ext cx="1058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latin typeface="Courier New" pitchFamily="49" charset="0"/>
                <a:ea typeface="宋体" pitchFamily="2" charset="-122"/>
              </a:rPr>
              <a:t>newNode</a:t>
            </a:r>
            <a:endParaRPr lang="en-US" sz="1400" b="0">
              <a:latin typeface="Courier New" pitchFamily="49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8001000" y="5257800"/>
            <a:ext cx="228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7129463" y="4881563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748463" y="488315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7348538" y="5067300"/>
            <a:ext cx="682625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383463" y="5181600"/>
            <a:ext cx="0" cy="323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6629400" y="4343400"/>
            <a:ext cx="10588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latin typeface="Courier New" pitchFamily="49" charset="0"/>
                <a:ea typeface="宋体" pitchFamily="2" charset="-122"/>
              </a:rPr>
              <a:t>index’th element</a:t>
            </a:r>
            <a:endParaRPr lang="en-US" sz="1400" b="0">
              <a:latin typeface="Courier New" pitchFamily="49" charset="0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7772400" y="4953000"/>
            <a:ext cx="762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96200" y="4953000"/>
            <a:ext cx="22860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5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new node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600200"/>
            <a:ext cx="8534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/>
            <a:r>
              <a:rPr lang="en-US" dirty="0" smtClean="0"/>
              <a:t>Possible cases of </a:t>
            </a:r>
            <a:r>
              <a:rPr lang="en-US" dirty="0" err="1" smtClean="0">
                <a:latin typeface="Courier New" pitchFamily="49" charset="0"/>
              </a:rPr>
              <a:t>InsertNode</a:t>
            </a:r>
            <a:endParaRPr lang="en-US" dirty="0" smtClean="0">
              <a:latin typeface="Courier New" pitchFamily="49" charset="0"/>
            </a:endParaRPr>
          </a:p>
          <a:p>
            <a:pPr marL="1314450" lvl="2" indent="-457200">
              <a:buFont typeface="Monotype Sorts" charset="2"/>
              <a:buAutoNum type="arabicPeriod"/>
            </a:pPr>
            <a:r>
              <a:rPr lang="en-US" dirty="0" smtClean="0"/>
              <a:t>Insert into an empty list</a:t>
            </a:r>
          </a:p>
          <a:p>
            <a:pPr marL="1314450" lvl="2" indent="-457200">
              <a:buFont typeface="Monotype Sorts" charset="2"/>
              <a:buAutoNum type="arabicPeriod"/>
            </a:pPr>
            <a:r>
              <a:rPr lang="en-US" dirty="0" smtClean="0"/>
              <a:t>Insert in front</a:t>
            </a:r>
          </a:p>
          <a:p>
            <a:pPr marL="1314450" lvl="2" indent="-457200">
              <a:buFont typeface="Monotype Sorts" charset="2"/>
              <a:buAutoNum type="arabicPeriod"/>
            </a:pPr>
            <a:r>
              <a:rPr lang="en-US" dirty="0" smtClean="0"/>
              <a:t>Insert at back</a:t>
            </a:r>
          </a:p>
          <a:p>
            <a:pPr marL="1314450" lvl="2" indent="-457200">
              <a:buFont typeface="Monotype Sorts" charset="2"/>
              <a:buAutoNum type="arabicPeriod"/>
            </a:pPr>
            <a:r>
              <a:rPr lang="en-US" dirty="0" smtClean="0"/>
              <a:t>Insert in middle</a:t>
            </a:r>
          </a:p>
          <a:p>
            <a:pPr marL="533400" indent="-533400"/>
            <a:r>
              <a:rPr lang="en-US" dirty="0" smtClean="0"/>
              <a:t>But, in fact, only need to handle two cases</a:t>
            </a:r>
          </a:p>
          <a:p>
            <a:pPr marL="1314450" lvl="2" indent="-457200"/>
            <a:r>
              <a:rPr lang="en-US" dirty="0" smtClean="0"/>
              <a:t>Insert as the first node (Case 1 and Case 2)</a:t>
            </a:r>
          </a:p>
          <a:p>
            <a:pPr marL="1314450" lvl="2" indent="-457200"/>
            <a:r>
              <a:rPr lang="en-US" dirty="0" smtClean="0"/>
              <a:t>Insert in the middle or at the end of the list (Case 3 and Case 4)</a:t>
            </a:r>
          </a:p>
          <a:p>
            <a:pPr marL="533400" indent="-5334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8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944562"/>
          </a:xfrm>
        </p:spPr>
        <p:txBody>
          <a:bodyPr/>
          <a:lstStyle/>
          <a:p>
            <a:r>
              <a:rPr lang="en-US" dirty="0" smtClean="0"/>
              <a:t>Inserting a new node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41325" y="1066800"/>
            <a:ext cx="816927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Node* List::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InsertNode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sz="1600" b="0" dirty="0" err="1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index, 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double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x) {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(index &lt; 0) 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NULL;	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 err="1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1;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Node* 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head;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while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(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&amp;&amp; index &gt; 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 {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++;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(index &gt; 0 &amp;&amp; 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== NULL) 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NULL;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Node* </a:t>
            </a:r>
            <a:r>
              <a:rPr lang="en-US" sz="1600" b="0" dirty="0" err="1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=	new	Node;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 err="1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-&gt;data	=	x;	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if (index == 0) {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sz="1600" b="0" dirty="0" err="1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	=	head;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head		=	</a:t>
            </a:r>
            <a:r>
              <a:rPr lang="en-US" sz="1600" b="0" dirty="0" err="1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else {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sz="1600" b="0" dirty="0" err="1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	=	</a:t>
            </a:r>
            <a:r>
              <a:rPr lang="en-US" sz="1600" b="0" dirty="0" err="1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-&gt;next;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sz="1600" b="0" dirty="0" err="1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	=	</a:t>
            </a:r>
            <a:r>
              <a:rPr lang="en-US" sz="1600" b="0" dirty="0" err="1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return </a:t>
            </a:r>
            <a:r>
              <a:rPr lang="en-US" sz="1600" b="0" dirty="0" err="1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800" y="1371600"/>
            <a:ext cx="6172200" cy="2209800"/>
          </a:xfrm>
          <a:prstGeom prst="rect">
            <a:avLst/>
          </a:prstGeom>
          <a:noFill/>
          <a:ln w="31750">
            <a:solidFill>
              <a:srgbClr val="0070C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7"/>
          <p:cNvSpPr>
            <a:spLocks/>
          </p:cNvSpPr>
          <p:nvPr/>
        </p:nvSpPr>
        <p:spPr bwMode="auto">
          <a:xfrm>
            <a:off x="6477000" y="990600"/>
            <a:ext cx="2514600" cy="1524000"/>
          </a:xfrm>
          <a:prstGeom prst="borderCallout1">
            <a:avLst>
              <a:gd name="adj1" fmla="val 7500"/>
              <a:gd name="adj2" fmla="val -3032"/>
              <a:gd name="adj3" fmla="val 64898"/>
              <a:gd name="adj4" fmla="val -36741"/>
            </a:avLst>
          </a:prstGeom>
          <a:solidFill>
            <a:schemeClr val="accent5">
              <a:lumMod val="20000"/>
              <a:lumOff val="80000"/>
            </a:schemeClr>
          </a:soli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  <a:effectLst/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z="2000" dirty="0"/>
              <a:t>Try to locate </a:t>
            </a:r>
            <a:r>
              <a:rPr lang="en-US" sz="2000" dirty="0" err="1">
                <a:latin typeface="Courier New" pitchFamily="49" charset="0"/>
              </a:rPr>
              <a:t>index</a:t>
            </a:r>
            <a:r>
              <a:rPr lang="en-US" sz="2000" dirty="0" err="1"/>
              <a:t>’th</a:t>
            </a:r>
            <a:r>
              <a:rPr lang="en-US" sz="2000" dirty="0"/>
              <a:t> node.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If </a:t>
            </a:r>
            <a:r>
              <a:rPr lang="en-US" sz="2000" dirty="0"/>
              <a:t>it doesn’t exist, return </a:t>
            </a:r>
            <a:r>
              <a:rPr lang="en-US" sz="2000" dirty="0">
                <a:latin typeface="Courier New" pitchFamily="49" charset="0"/>
              </a:rPr>
              <a:t>NULL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698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41325" y="1066800"/>
            <a:ext cx="816927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Node* List::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InsertNode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sz="1600" b="0" dirty="0" err="1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index, 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double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x) {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(index &lt; 0) 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NULL;	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 err="1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1;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Node* 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head;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while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(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&amp;&amp; index &gt; 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 {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currIndex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++;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(index &gt; 0 &amp;&amp; 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== NULL) 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NULL;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Node* 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=	</a:t>
            </a:r>
            <a:r>
              <a:rPr lang="en-US" sz="1600" b="0" dirty="0">
                <a:solidFill>
                  <a:srgbClr val="C0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new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Node;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-&gt;data	=	x;	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if (index == 0) {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sz="1600" b="0" dirty="0" err="1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	=	head;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head		=	</a:t>
            </a:r>
            <a:r>
              <a:rPr lang="en-US" sz="1600" b="0" dirty="0" err="1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else {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sz="1600" b="0" dirty="0" err="1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	=	</a:t>
            </a:r>
            <a:r>
              <a:rPr lang="en-US" sz="1600" b="0" dirty="0" err="1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-&gt;next;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sz="1600" b="0" dirty="0" err="1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currNode</a:t>
            </a: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-&gt;next	=	</a:t>
            </a:r>
            <a:r>
              <a:rPr lang="en-US" sz="1600" b="0" dirty="0" err="1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return </a:t>
            </a:r>
            <a:r>
              <a:rPr lang="en-US" sz="1600" b="0" dirty="0" err="1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newNode</a:t>
            </a:r>
            <a:r>
              <a:rPr lang="en-US" sz="1600" b="0" dirty="0">
                <a:solidFill>
                  <a:srgbClr val="0070C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sz="1600" b="0" dirty="0">
              <a:solidFill>
                <a:srgbClr val="0070C0"/>
              </a:solidFill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3708399"/>
            <a:ext cx="6172200" cy="609600"/>
          </a:xfrm>
          <a:prstGeom prst="rect">
            <a:avLst/>
          </a:prstGeom>
          <a:noFill/>
          <a:ln w="31750">
            <a:solidFill>
              <a:srgbClr val="00B05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6477000" y="4495800"/>
            <a:ext cx="2514600" cy="381000"/>
          </a:xfrm>
          <a:prstGeom prst="borderCallout1">
            <a:avLst>
              <a:gd name="adj1" fmla="val 30000"/>
              <a:gd name="adj2" fmla="val -3032"/>
              <a:gd name="adj3" fmla="val -114167"/>
              <a:gd name="adj4" fmla="val -31185"/>
            </a:avLst>
          </a:prstGeom>
          <a:gradFill flip="none" rotWithShape="1">
            <a:gsLst>
              <a:gs pos="0">
                <a:schemeClr val="folHlink">
                  <a:tint val="66000"/>
                  <a:satMod val="160000"/>
                </a:schemeClr>
              </a:gs>
              <a:gs pos="50000">
                <a:schemeClr val="folHlink">
                  <a:tint val="44500"/>
                  <a:satMod val="160000"/>
                </a:schemeClr>
              </a:gs>
              <a:gs pos="100000">
                <a:schemeClr val="folHlink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  <a:effectLst/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dirty="0"/>
              <a:t>Create a new node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944562"/>
          </a:xfrm>
        </p:spPr>
        <p:txBody>
          <a:bodyPr/>
          <a:lstStyle/>
          <a:p>
            <a:r>
              <a:rPr lang="en-US" dirty="0" smtClean="0"/>
              <a:t>Inserting a new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0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807</Words>
  <Application>Microsoft Office PowerPoint</Application>
  <PresentationFormat>On-screen Show (4:3)</PresentationFormat>
  <Paragraphs>345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Linked List</vt:lpstr>
      <vt:lpstr>Linked Lists</vt:lpstr>
      <vt:lpstr>A Simple Linked List Class</vt:lpstr>
      <vt:lpstr>A Simple Linked List Class</vt:lpstr>
      <vt:lpstr>A Simple Linked List Class </vt:lpstr>
      <vt:lpstr>Inserting a new node</vt:lpstr>
      <vt:lpstr>Inserting a new node</vt:lpstr>
      <vt:lpstr>Inserting a new node</vt:lpstr>
      <vt:lpstr>Inserting a new node</vt:lpstr>
      <vt:lpstr>Inserting a new node</vt:lpstr>
      <vt:lpstr>Inserting a new node</vt:lpstr>
      <vt:lpstr>Finding a node</vt:lpstr>
      <vt:lpstr>Deleting a node</vt:lpstr>
      <vt:lpstr>Deleting a node</vt:lpstr>
      <vt:lpstr>Deleting a node</vt:lpstr>
      <vt:lpstr>Deleting a node</vt:lpstr>
      <vt:lpstr>Printing all the elements</vt:lpstr>
      <vt:lpstr>Destroying the list</vt:lpstr>
      <vt:lpstr>Using List</vt:lpstr>
      <vt:lpstr>Array versus Linked Lists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palmy</dc:creator>
  <cp:lastModifiedBy>palmy</cp:lastModifiedBy>
  <cp:revision>9</cp:revision>
  <dcterms:created xsi:type="dcterms:W3CDTF">2012-02-17T12:57:09Z</dcterms:created>
  <dcterms:modified xsi:type="dcterms:W3CDTF">2012-02-17T14:06:14Z</dcterms:modified>
</cp:coreProperties>
</file>