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E546-AAA6-44F3-A9A5-2CC82183498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3DC4-7512-4DFB-BD03-834FFFC10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5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E546-AAA6-44F3-A9A5-2CC82183498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3DC4-7512-4DFB-BD03-834FFFC10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E546-AAA6-44F3-A9A5-2CC82183498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3DC4-7512-4DFB-BD03-834FFFC10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9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E546-AAA6-44F3-A9A5-2CC82183498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3DC4-7512-4DFB-BD03-834FFFC10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07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E546-AAA6-44F3-A9A5-2CC82183498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3DC4-7512-4DFB-BD03-834FFFC10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9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E546-AAA6-44F3-A9A5-2CC82183498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3DC4-7512-4DFB-BD03-834FFFC10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3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E546-AAA6-44F3-A9A5-2CC82183498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3DC4-7512-4DFB-BD03-834FFFC10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6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E546-AAA6-44F3-A9A5-2CC82183498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3DC4-7512-4DFB-BD03-834FFFC10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2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E546-AAA6-44F3-A9A5-2CC82183498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3DC4-7512-4DFB-BD03-834FFFC10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9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E546-AAA6-44F3-A9A5-2CC82183498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3DC4-7512-4DFB-BD03-834FFFC10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3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DE546-AAA6-44F3-A9A5-2CC82183498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C3DC4-7512-4DFB-BD03-834FFFC10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9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DE546-AAA6-44F3-A9A5-2CC821834984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C3DC4-7512-4DFB-BD03-834FFFC10C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6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Queue</a:t>
            </a:r>
            <a:r>
              <a:rPr lang="en-US"/>
              <a:t> Overview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Queue ADT</a:t>
            </a:r>
          </a:p>
          <a:p>
            <a:r>
              <a:rPr lang="en-US"/>
              <a:t>Basic operations of queue</a:t>
            </a:r>
          </a:p>
          <a:p>
            <a:pPr lvl="1"/>
            <a:r>
              <a:rPr lang="en-US"/>
              <a:t>Enqueuing, dequeuing etc.</a:t>
            </a:r>
          </a:p>
          <a:p>
            <a:r>
              <a:rPr lang="en-US"/>
              <a:t>Implementation of queue</a:t>
            </a:r>
          </a:p>
          <a:p>
            <a:pPr lvl="1"/>
            <a:r>
              <a:rPr lang="en-US"/>
              <a:t>Array</a:t>
            </a:r>
          </a:p>
          <a:p>
            <a:pPr lvl="1"/>
            <a:r>
              <a:rPr lang="en-US"/>
              <a:t>Linked list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6" name="Picture 2" descr="pg1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28600"/>
            <a:ext cx="3937000" cy="6291263"/>
          </a:xfrm>
          <a:prstGeom prst="rect">
            <a:avLst/>
          </a:prstGeom>
          <a:noFill/>
        </p:spPr>
      </p:pic>
      <p:pic>
        <p:nvPicPr>
          <p:cNvPr id="103427" name="Picture 3" descr="pg1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1447800"/>
            <a:ext cx="4343400" cy="36306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Empty or Full?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78486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Empty queue</a:t>
            </a:r>
          </a:p>
          <a:p>
            <a:pPr lvl="1"/>
            <a:r>
              <a:rPr lang="en-US" dirty="0"/>
              <a:t>back = front - 1</a:t>
            </a:r>
          </a:p>
          <a:p>
            <a:r>
              <a:rPr lang="en-US" dirty="0"/>
              <a:t>Full queue?</a:t>
            </a:r>
          </a:p>
          <a:p>
            <a:pPr lvl="1"/>
            <a:r>
              <a:rPr lang="en-US" dirty="0"/>
              <a:t>the same!</a:t>
            </a:r>
          </a:p>
          <a:p>
            <a:pPr lvl="1"/>
            <a:r>
              <a:rPr lang="en-US" dirty="0"/>
              <a:t>Reason: n values to represent n+1 states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Use a </a:t>
            </a:r>
            <a:r>
              <a:rPr lang="en-US" dirty="0" err="1"/>
              <a:t>boolean</a:t>
            </a:r>
            <a:r>
              <a:rPr lang="en-US" dirty="0"/>
              <a:t> variable to say explicitly whether the queue is empty or not</a:t>
            </a:r>
          </a:p>
          <a:p>
            <a:pPr lvl="1"/>
            <a:r>
              <a:rPr lang="en-US" dirty="0"/>
              <a:t>Make the array of size n+1 and only allow n elements to be stored</a:t>
            </a:r>
          </a:p>
          <a:p>
            <a:pPr lvl="1"/>
            <a:r>
              <a:rPr lang="en-US" dirty="0"/>
              <a:t>Use a </a:t>
            </a:r>
            <a:r>
              <a:rPr lang="en-US" dirty="0">
                <a:solidFill>
                  <a:schemeClr val="hlink"/>
                </a:solidFill>
              </a:rPr>
              <a:t>counter</a:t>
            </a:r>
            <a:r>
              <a:rPr lang="en-US" dirty="0"/>
              <a:t> of the </a:t>
            </a:r>
            <a:r>
              <a:rPr lang="en-US" u="sng" dirty="0"/>
              <a:t>number of elements</a:t>
            </a:r>
            <a:r>
              <a:rPr lang="en-US" dirty="0"/>
              <a:t> in the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bldLvl="5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r>
              <a:rPr lang="en-US" sz="4000"/>
              <a:t>Queue </a:t>
            </a:r>
            <a:r>
              <a:rPr lang="en-US" sz="4000" smtClean="0"/>
              <a:t>Implementation</a:t>
            </a:r>
            <a:endParaRPr lang="en-US" sz="4000" dirty="0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73050" y="1898680"/>
            <a:ext cx="8577989" cy="452431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class Queue {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public: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Queue(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size = 10);			// constructor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~Queue() { delete [] values; }	// destructor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bool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IsEmpty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(void);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bool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IsFull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(void);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bool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Enqueue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(double x);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bool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Dequeue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(double &amp; x);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void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DisplayQueue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(void);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private: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front;		// front index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rear;		// rear index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counter;	</a:t>
            </a:r>
            <a:r>
              <a:rPr lang="en-US" b="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// 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number of elements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maxSize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	</a:t>
            </a:r>
            <a:r>
              <a:rPr lang="en-US" b="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       // 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size of array queue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double* values</a:t>
            </a:r>
            <a:r>
              <a:rPr lang="en-US" b="0" dirty="0" smtClean="0">
                <a:latin typeface="Courier New" pitchFamily="49" charset="0"/>
                <a:ea typeface="宋体" pitchFamily="2" charset="-122"/>
                <a:cs typeface="Courier New" pitchFamily="49" charset="0"/>
              </a:rPr>
              <a:t>;     // 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element array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};</a:t>
            </a:r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143000" y="4724400"/>
            <a:ext cx="6175375" cy="1371600"/>
          </a:xfrm>
          <a:prstGeom prst="rect">
            <a:avLst/>
          </a:prstGeom>
          <a:noFill/>
          <a:ln w="31750">
            <a:solidFill>
              <a:srgbClr val="FFCC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Queue</a:t>
            </a:r>
            <a:r>
              <a:rPr lang="en-US"/>
              <a:t> Class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800600"/>
          </a:xfrm>
        </p:spPr>
        <p:txBody>
          <a:bodyPr/>
          <a:lstStyle/>
          <a:p>
            <a:r>
              <a:rPr lang="en-US" sz="2400" dirty="0"/>
              <a:t>Attributes of </a:t>
            </a:r>
            <a:r>
              <a:rPr lang="en-US" sz="2400" dirty="0">
                <a:latin typeface="Courier New" pitchFamily="49" charset="0"/>
              </a:rPr>
              <a:t>Queue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front/rear</a:t>
            </a:r>
            <a:r>
              <a:rPr lang="en-US" sz="2000" dirty="0"/>
              <a:t>: front/rear index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counter</a:t>
            </a:r>
            <a:r>
              <a:rPr lang="en-US" sz="2000" dirty="0"/>
              <a:t>: number of elements in the queue</a:t>
            </a:r>
          </a:p>
          <a:p>
            <a:pPr lvl="1"/>
            <a:r>
              <a:rPr lang="en-US" sz="2000" dirty="0" err="1">
                <a:latin typeface="Courier New" pitchFamily="49" charset="0"/>
              </a:rPr>
              <a:t>maxSize</a:t>
            </a:r>
            <a:r>
              <a:rPr lang="en-US" sz="2000" dirty="0"/>
              <a:t>: capacity of the queue</a:t>
            </a:r>
          </a:p>
          <a:p>
            <a:pPr lvl="1"/>
            <a:r>
              <a:rPr lang="en-US" sz="2000" dirty="0">
                <a:latin typeface="Courier New" pitchFamily="49" charset="0"/>
              </a:rPr>
              <a:t>values</a:t>
            </a:r>
            <a:r>
              <a:rPr lang="en-US" sz="2000" dirty="0"/>
              <a:t>: point to an array which stores elements of the queue</a:t>
            </a:r>
          </a:p>
          <a:p>
            <a:r>
              <a:rPr lang="en-US" sz="2400" dirty="0"/>
              <a:t>Operations of </a:t>
            </a:r>
            <a:r>
              <a:rPr lang="en-US" sz="2400" dirty="0">
                <a:latin typeface="Courier New" pitchFamily="49" charset="0"/>
              </a:rPr>
              <a:t>Queue</a:t>
            </a:r>
          </a:p>
          <a:p>
            <a:pPr lvl="1"/>
            <a:r>
              <a:rPr lang="en-US" sz="2000" dirty="0" err="1">
                <a:latin typeface="Courier New" pitchFamily="49" charset="0"/>
              </a:rPr>
              <a:t>IsEmpty</a:t>
            </a:r>
            <a:r>
              <a:rPr lang="en-US" sz="2000" dirty="0"/>
              <a:t>: return true if queue is empty, return false otherwise</a:t>
            </a:r>
          </a:p>
          <a:p>
            <a:pPr lvl="1"/>
            <a:r>
              <a:rPr lang="en-US" sz="2000" dirty="0" err="1">
                <a:latin typeface="Courier New" pitchFamily="49" charset="0"/>
              </a:rPr>
              <a:t>IsFull</a:t>
            </a:r>
            <a:r>
              <a:rPr lang="en-US" sz="2000" dirty="0"/>
              <a:t>: return true if queue is full, return false otherwise</a:t>
            </a:r>
          </a:p>
          <a:p>
            <a:pPr lvl="1"/>
            <a:r>
              <a:rPr lang="en-US" sz="2000" dirty="0" err="1">
                <a:latin typeface="Courier New" pitchFamily="49" charset="0"/>
              </a:rPr>
              <a:t>Enqueue</a:t>
            </a:r>
            <a:r>
              <a:rPr lang="en-US" sz="2000" dirty="0"/>
              <a:t>: add an element to the rear of queue</a:t>
            </a:r>
          </a:p>
          <a:p>
            <a:pPr lvl="1"/>
            <a:r>
              <a:rPr lang="en-US" sz="2000" dirty="0" err="1">
                <a:latin typeface="Courier New" pitchFamily="49" charset="0"/>
              </a:rPr>
              <a:t>Dequeue</a:t>
            </a:r>
            <a:r>
              <a:rPr lang="en-US" sz="2000" dirty="0"/>
              <a:t>: delete the element at the front of queue</a:t>
            </a:r>
          </a:p>
          <a:p>
            <a:pPr lvl="1"/>
            <a:r>
              <a:rPr lang="en-US" sz="2000" dirty="0" err="1">
                <a:latin typeface="Courier New" pitchFamily="49" charset="0"/>
              </a:rPr>
              <a:t>DisplayQueue</a:t>
            </a:r>
            <a:r>
              <a:rPr lang="en-US" sz="2000" dirty="0"/>
              <a:t>: print all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Queue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2133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Queue(</a:t>
            </a:r>
            <a:r>
              <a:rPr lang="en-US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size = 10)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宋体" pitchFamily="2" charset="-122"/>
                <a:cs typeface="Courier New" pitchFamily="49" charset="0"/>
              </a:rPr>
              <a:t>Allocate a queue array of </a:t>
            </a:r>
            <a:r>
              <a:rPr lang="en-US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size</a:t>
            </a:r>
            <a:r>
              <a:rPr lang="en-US" dirty="0">
                <a:ea typeface="宋体" pitchFamily="2" charset="-122"/>
                <a:cs typeface="Courier New" pitchFamily="49" charset="0"/>
              </a:rPr>
              <a:t>. By default, </a:t>
            </a:r>
            <a:r>
              <a:rPr lang="en-US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size = 10</a:t>
            </a:r>
            <a:r>
              <a:rPr lang="en-US" dirty="0">
                <a:ea typeface="宋体" pitchFamily="2" charset="-122"/>
                <a:cs typeface="Courier New" pitchFamily="49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front</a:t>
            </a:r>
            <a:r>
              <a:rPr lang="en-US" dirty="0">
                <a:ea typeface="宋体" pitchFamily="2" charset="-122"/>
                <a:cs typeface="Courier New" pitchFamily="49" charset="0"/>
              </a:rPr>
              <a:t> is set to </a:t>
            </a:r>
            <a:r>
              <a:rPr lang="en-US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0</a:t>
            </a:r>
            <a:r>
              <a:rPr lang="en-US" dirty="0">
                <a:ea typeface="宋体" pitchFamily="2" charset="-122"/>
                <a:cs typeface="Courier New" pitchFamily="49" charset="0"/>
              </a:rPr>
              <a:t>, pointing to the first element of the array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rear</a:t>
            </a:r>
            <a:r>
              <a:rPr lang="en-US" dirty="0">
                <a:ea typeface="宋体" pitchFamily="2" charset="-122"/>
                <a:cs typeface="Courier New" pitchFamily="49" charset="0"/>
              </a:rPr>
              <a:t> is set to </a:t>
            </a:r>
            <a:r>
              <a:rPr lang="en-US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-1</a:t>
            </a:r>
            <a:r>
              <a:rPr lang="en-US" dirty="0">
                <a:ea typeface="宋体" pitchFamily="2" charset="-122"/>
                <a:cs typeface="Courier New" pitchFamily="49" charset="0"/>
              </a:rPr>
              <a:t>. The queue is empty initially.</a:t>
            </a: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898525" y="4043700"/>
            <a:ext cx="6221575" cy="203132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Queue::Queue(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size /* = 10 */) {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values		=	new double[size];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maxSize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=	size;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front			=	0;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rear			=	-1;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counter		=	0;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IsEmpty</a:t>
            </a:r>
            <a:r>
              <a:rPr lang="en-US"/>
              <a:t> &amp; </a:t>
            </a:r>
            <a:r>
              <a:rPr lang="en-US">
                <a:latin typeface="Courier New" pitchFamily="49" charset="0"/>
              </a:rPr>
              <a:t>IsFull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077200" cy="129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Since we keep track of the number of elements that are actually in the queue: </a:t>
            </a:r>
            <a:r>
              <a:rPr lang="en-US" dirty="0">
                <a:latin typeface="Courier New" pitchFamily="49" charset="0"/>
              </a:rPr>
              <a:t>counter</a:t>
            </a:r>
            <a:r>
              <a:rPr lang="en-US" dirty="0">
                <a:ea typeface="Arial Unicode MS" pitchFamily="34" charset="-122"/>
                <a:cs typeface="Arial Unicode MS" pitchFamily="34" charset="-122"/>
              </a:rPr>
              <a:t>, it is easy to check if the queue is empty or full.</a:t>
            </a: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1219200" y="3324582"/>
            <a:ext cx="6593472" cy="2585323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bool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Queue::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IsEmpty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() {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if (counter)	return false;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else			return true;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bool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Queue::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IsFull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() {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if (counter &lt;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maxSize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	return false;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else				return true;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sz="1800" b="0" dirty="0">
              <a:ea typeface="宋体" pitchFamily="2" charset="-122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Enqueue</a:t>
            </a: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212725" y="2037179"/>
            <a:ext cx="8234947" cy="4247317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bool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Queue::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Enqueue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(double x) {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if (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IsFull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()) {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"Error: the queue is full." &lt;&lt;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return false;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else {		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// calculate the new rear position (circular)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rear			= (rear + 1) %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maxSize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 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// insert new item		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values[rear]	= x;		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// update counter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counter++;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return true;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		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urier New" pitchFamily="49" charset="0"/>
              </a:rPr>
              <a:t>Dequeue</a:t>
            </a: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136525" y="2173704"/>
            <a:ext cx="8234947" cy="4247317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bool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Queue::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Dequeue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(double &amp; x) {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if (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IsEmpty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()) {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"Error: the queue is empty." &lt;&lt;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return false;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else {		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// retrieve the front item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x		= values[front];		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// move front 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front	= (front + 1) %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maxSize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// update counter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counter--;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return true;		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the elements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425450" y="2817802"/>
            <a:ext cx="7269939" cy="3416320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void Queue::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DisplayQueue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() {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"front --&gt;";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for (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 0;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 counter;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++) {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if (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== 0)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"\t";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else		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"\t\t"; 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values[(front +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) %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maxSize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];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if (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!= counter - 1)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	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else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	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"\t&lt;-- rear" &lt;&lt; </a:t>
            </a:r>
            <a:r>
              <a:rPr lang="en-US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}</a:t>
            </a:r>
            <a:endParaRPr lang="en-US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pic>
        <p:nvPicPr>
          <p:cNvPr id="665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600200"/>
            <a:ext cx="3810000" cy="118268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Using </a:t>
            </a:r>
            <a:r>
              <a:rPr lang="en-US" dirty="0">
                <a:latin typeface="Courier New" pitchFamily="49" charset="0"/>
              </a:rPr>
              <a:t>Queue</a:t>
            </a: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34834" y="2667000"/>
            <a:ext cx="7577138" cy="40036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main(void) {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Queue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queue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(5);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"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Enqueue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5 items." &lt;&lt;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for (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int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x = 0; x &lt; 5; x++)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queue.Enqueue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(x);	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"Now attempting to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enqueue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again..." &lt;&lt;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queue.Enqueue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(5);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queue.DisplayQueue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();	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double value;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queue.Dequeue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(value);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cout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 &lt;&lt; "Retrieved element = " &lt;&lt; value &lt;&lt; 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endl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queue.DisplayQueue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queue.Enqueue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(7);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</a:t>
            </a:r>
            <a:r>
              <a:rPr lang="en-US" sz="1600" b="0" dirty="0" err="1">
                <a:latin typeface="Courier New" pitchFamily="49" charset="0"/>
                <a:ea typeface="宋体" pitchFamily="2" charset="-122"/>
                <a:cs typeface="Courier New" pitchFamily="49" charset="0"/>
              </a:rPr>
              <a:t>queue.DisplayQueue</a:t>
            </a: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();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	return 0;</a:t>
            </a:r>
            <a:endParaRPr lang="en-US" sz="1600" b="0" dirty="0">
              <a:ea typeface="宋体" pitchFamily="2" charset="-122"/>
              <a:cs typeface="Courier New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0" dirty="0">
                <a:latin typeface="Courier New" pitchFamily="49" charset="0"/>
                <a:ea typeface="宋体" pitchFamily="2" charset="-122"/>
                <a:cs typeface="Courier New" pitchFamily="49" charset="0"/>
              </a:rPr>
              <a:t>}</a:t>
            </a:r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76225"/>
            <a:ext cx="3521075" cy="353377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ADT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114800"/>
          </a:xfrm>
        </p:spPr>
        <p:txBody>
          <a:bodyPr>
            <a:normAutofit lnSpcReduction="10000"/>
          </a:bodyPr>
          <a:lstStyle/>
          <a:p>
            <a:r>
              <a:rPr lang="en-US"/>
              <a:t>Like a stack, a</a:t>
            </a:r>
            <a:r>
              <a:rPr lang="en-US" i="1">
                <a:solidFill>
                  <a:schemeClr val="hlink"/>
                </a:solidFill>
              </a:rPr>
              <a:t> queue</a:t>
            </a:r>
            <a:r>
              <a:rPr lang="en-US"/>
              <a:t> is also a list. However, with a queue, insertion is done at one end, while deletion is performed at the other end.</a:t>
            </a:r>
          </a:p>
          <a:p>
            <a:r>
              <a:rPr lang="en-US"/>
              <a:t>Accessing the elements of queues follows a </a:t>
            </a:r>
            <a:r>
              <a:rPr lang="en-US">
                <a:solidFill>
                  <a:schemeClr val="hlink"/>
                </a:solidFill>
              </a:rPr>
              <a:t>First In, First Out (FIFO)</a:t>
            </a:r>
            <a:r>
              <a:rPr lang="en-US"/>
              <a:t> order.</a:t>
            </a:r>
          </a:p>
          <a:p>
            <a:pPr lvl="1"/>
            <a:r>
              <a:rPr lang="en-US"/>
              <a:t>Like customers standing in a check-out line in a store, the first customer in is the first customer served.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The Queue ADT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cs typeface="Times New Roman" pitchFamily="18" charset="0"/>
              </a:rPr>
              <a:t>Another form of restricted list</a:t>
            </a:r>
          </a:p>
          <a:p>
            <a:pPr lvl="1"/>
            <a:r>
              <a:rPr lang="en-US">
                <a:cs typeface="Times New Roman" pitchFamily="18" charset="0"/>
              </a:rPr>
              <a:t>Insertion is done at one end, whereas deletion is performed at the other end</a:t>
            </a:r>
          </a:p>
          <a:p>
            <a:r>
              <a:rPr lang="en-US">
                <a:cs typeface="Times New Roman" pitchFamily="18" charset="0"/>
              </a:rPr>
              <a:t>Basic operations:</a:t>
            </a:r>
          </a:p>
          <a:p>
            <a:pPr lvl="1"/>
            <a:r>
              <a:rPr lang="en-US">
                <a:cs typeface="Times New Roman" pitchFamily="18" charset="0"/>
              </a:rPr>
              <a:t>enqueue: insert an element at the rear of the list</a:t>
            </a:r>
          </a:p>
          <a:p>
            <a:pPr lvl="1"/>
            <a:r>
              <a:rPr lang="en-US">
                <a:cs typeface="Times New Roman" pitchFamily="18" charset="0"/>
              </a:rPr>
              <a:t>dequeue: delete the element at the front of the list</a:t>
            </a:r>
          </a:p>
          <a:p>
            <a:pPr lvl="1"/>
            <a:endParaRPr lang="en-US">
              <a:cs typeface="Times New Roman" pitchFamily="18" charset="0"/>
            </a:endParaRPr>
          </a:p>
          <a:p>
            <a:pPr lvl="1"/>
            <a:endParaRPr lang="en-US">
              <a:cs typeface="Times New Roman" pitchFamily="18" charset="0"/>
            </a:endParaRPr>
          </a:p>
          <a:p>
            <a:pPr lvl="1"/>
            <a:endParaRPr lang="en-US">
              <a:cs typeface="Times New Roman" pitchFamily="18" charset="0"/>
            </a:endParaRPr>
          </a:p>
          <a:p>
            <a:pPr lvl="1"/>
            <a:endParaRPr lang="en-US">
              <a:cs typeface="Times New Roman" pitchFamily="18" charset="0"/>
            </a:endParaRPr>
          </a:p>
          <a:p>
            <a:pPr lvl="1"/>
            <a:endParaRPr lang="en-US">
              <a:cs typeface="Times New Roman" pitchFamily="18" charset="0"/>
            </a:endParaRPr>
          </a:p>
          <a:p>
            <a:r>
              <a:rPr lang="en-US">
                <a:cs typeface="Times New Roman" pitchFamily="18" charset="0"/>
              </a:rPr>
              <a:t>First-in First-out (FIFO) list</a:t>
            </a:r>
          </a:p>
          <a:p>
            <a:endParaRPr lang="en-US"/>
          </a:p>
        </p:txBody>
      </p:sp>
      <p:pic>
        <p:nvPicPr>
          <p:cNvPr id="97284" name="Picture 4" descr="fig3_57"/>
          <p:cNvPicPr>
            <a:picLocks noChangeAspect="1" noChangeArrowheads="1"/>
          </p:cNvPicPr>
          <p:nvPr/>
        </p:nvPicPr>
        <p:blipFill>
          <a:blip r:embed="rId2" cstate="print"/>
          <a:srcRect t="39702" b="9926"/>
          <a:stretch>
            <a:fillRect/>
          </a:stretch>
        </p:blipFill>
        <p:spPr bwMode="auto">
          <a:xfrm>
            <a:off x="1676400" y="5029200"/>
            <a:ext cx="5410200" cy="152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Enqueue and Dequeue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342900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Primary queue operations: </a:t>
            </a:r>
            <a:r>
              <a:rPr lang="en-US">
                <a:solidFill>
                  <a:srgbClr val="FF9900"/>
                </a:solidFill>
              </a:rPr>
              <a:t>Enqueue</a:t>
            </a:r>
            <a:r>
              <a:rPr lang="en-US"/>
              <a:t> and </a:t>
            </a:r>
            <a:r>
              <a:rPr lang="en-US">
                <a:solidFill>
                  <a:srgbClr val="FF9900"/>
                </a:solidFill>
              </a:rPr>
              <a:t>Dequeue</a:t>
            </a:r>
          </a:p>
          <a:p>
            <a:r>
              <a:rPr lang="en-US"/>
              <a:t>Like check-out lines in a store, a queue has a </a:t>
            </a:r>
            <a:r>
              <a:rPr lang="en-US">
                <a:solidFill>
                  <a:schemeClr val="hlink"/>
                </a:solidFill>
              </a:rPr>
              <a:t>front</a:t>
            </a:r>
            <a:r>
              <a:rPr lang="en-US"/>
              <a:t> and a </a:t>
            </a:r>
            <a:r>
              <a:rPr lang="en-US">
                <a:solidFill>
                  <a:schemeClr val="hlink"/>
                </a:solidFill>
              </a:rPr>
              <a:t>rear</a:t>
            </a:r>
            <a:r>
              <a:rPr lang="en-US"/>
              <a:t>. </a:t>
            </a:r>
          </a:p>
          <a:p>
            <a:r>
              <a:rPr lang="en-US"/>
              <a:t>Enqueue</a:t>
            </a:r>
          </a:p>
          <a:p>
            <a:pPr lvl="1"/>
            <a:r>
              <a:rPr lang="en-US"/>
              <a:t>Insert an element at the </a:t>
            </a:r>
            <a:r>
              <a:rPr lang="en-US">
                <a:solidFill>
                  <a:schemeClr val="hlink"/>
                </a:solidFill>
              </a:rPr>
              <a:t>rear</a:t>
            </a:r>
            <a:r>
              <a:rPr lang="en-US"/>
              <a:t> of the queue</a:t>
            </a:r>
          </a:p>
          <a:p>
            <a:r>
              <a:rPr lang="en-US"/>
              <a:t>Dequeue</a:t>
            </a:r>
          </a:p>
          <a:p>
            <a:pPr lvl="1"/>
            <a:r>
              <a:rPr lang="en-US"/>
              <a:t>Remove an element from the </a:t>
            </a:r>
            <a:r>
              <a:rPr lang="en-US">
                <a:solidFill>
                  <a:schemeClr val="hlink"/>
                </a:solidFill>
              </a:rPr>
              <a:t>front</a:t>
            </a:r>
            <a:r>
              <a:rPr lang="en-US"/>
              <a:t> of the queue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24384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Freeform 18"/>
          <p:cNvSpPr>
            <a:spLocks/>
          </p:cNvSpPr>
          <p:nvPr/>
        </p:nvSpPr>
        <p:spPr bwMode="auto">
          <a:xfrm>
            <a:off x="1143000" y="5486400"/>
            <a:ext cx="1295400" cy="457200"/>
          </a:xfrm>
          <a:custGeom>
            <a:avLst/>
            <a:gdLst/>
            <a:ahLst/>
            <a:cxnLst>
              <a:cxn ang="0">
                <a:pos x="816" y="0"/>
              </a:cxn>
              <a:cxn ang="0">
                <a:pos x="288" y="48"/>
              </a:cxn>
              <a:cxn ang="0">
                <a:pos x="0" y="288"/>
              </a:cxn>
            </a:cxnLst>
            <a:rect l="0" t="0" r="r" b="b"/>
            <a:pathLst>
              <a:path w="816" h="288">
                <a:moveTo>
                  <a:pt x="816" y="0"/>
                </a:moveTo>
                <a:cubicBezTo>
                  <a:pt x="620" y="0"/>
                  <a:pt x="424" y="0"/>
                  <a:pt x="288" y="48"/>
                </a:cubicBezTo>
                <a:cubicBezTo>
                  <a:pt x="152" y="96"/>
                  <a:pt x="56" y="216"/>
                  <a:pt x="0" y="288"/>
                </a:cubicBezTo>
              </a:path>
            </a:pathLst>
          </a:custGeom>
          <a:noFill/>
          <a:ln w="31750" cap="flat" cmpd="sng">
            <a:solidFill>
              <a:schemeClr val="hlink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6" name="Freeform 20"/>
          <p:cNvSpPr>
            <a:spLocks/>
          </p:cNvSpPr>
          <p:nvPr/>
        </p:nvSpPr>
        <p:spPr bwMode="auto">
          <a:xfrm>
            <a:off x="6750050" y="5486400"/>
            <a:ext cx="1371600" cy="457200"/>
          </a:xfrm>
          <a:custGeom>
            <a:avLst/>
            <a:gdLst/>
            <a:ahLst/>
            <a:cxnLst>
              <a:cxn ang="0">
                <a:pos x="864" y="288"/>
              </a:cxn>
              <a:cxn ang="0">
                <a:pos x="624" y="96"/>
              </a:cxn>
              <a:cxn ang="0">
                <a:pos x="0" y="0"/>
              </a:cxn>
            </a:cxnLst>
            <a:rect l="0" t="0" r="r" b="b"/>
            <a:pathLst>
              <a:path w="864" h="288">
                <a:moveTo>
                  <a:pt x="864" y="288"/>
                </a:moveTo>
                <a:cubicBezTo>
                  <a:pt x="816" y="216"/>
                  <a:pt x="768" y="144"/>
                  <a:pt x="624" y="96"/>
                </a:cubicBezTo>
                <a:cubicBezTo>
                  <a:pt x="480" y="48"/>
                  <a:pt x="136" y="8"/>
                  <a:pt x="0" y="0"/>
                </a:cubicBezTo>
              </a:path>
            </a:pathLst>
          </a:custGeom>
          <a:noFill/>
          <a:ln w="31750" cap="flat" cmpd="sng">
            <a:solidFill>
              <a:schemeClr val="hlink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30480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36576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Rectangle 23"/>
          <p:cNvSpPr>
            <a:spLocks noChangeArrowheads="1"/>
          </p:cNvSpPr>
          <p:nvPr/>
        </p:nvSpPr>
        <p:spPr bwMode="auto">
          <a:xfrm>
            <a:off x="42672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Rectangle 24"/>
          <p:cNvSpPr>
            <a:spLocks noChangeArrowheads="1"/>
          </p:cNvSpPr>
          <p:nvPr/>
        </p:nvSpPr>
        <p:spPr bwMode="auto">
          <a:xfrm>
            <a:off x="48768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Rectangle 25"/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Rectangle 26"/>
          <p:cNvSpPr>
            <a:spLocks noChangeArrowheads="1"/>
          </p:cNvSpPr>
          <p:nvPr/>
        </p:nvSpPr>
        <p:spPr bwMode="auto">
          <a:xfrm>
            <a:off x="60960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7054850" y="5791200"/>
            <a:ext cx="1600200" cy="7016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Insert </a:t>
            </a:r>
            <a:br>
              <a:rPr lang="en-US"/>
            </a:br>
            <a:r>
              <a:rPr lang="en-US"/>
              <a:t>(Enqueue)</a:t>
            </a: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762000" y="5867400"/>
            <a:ext cx="1600200" cy="7016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Remove</a:t>
            </a:r>
            <a:br>
              <a:rPr lang="en-US"/>
            </a:br>
            <a:r>
              <a:rPr lang="en-US"/>
              <a:t>(Dequeue)</a:t>
            </a:r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6064250" y="6156325"/>
            <a:ext cx="6858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rear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2362200" y="6156325"/>
            <a:ext cx="9906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front</a:t>
            </a:r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 flipV="1">
            <a:off x="2743200" y="5791200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29" name="Line 33"/>
          <p:cNvSpPr>
            <a:spLocks noChangeShapeType="1"/>
          </p:cNvSpPr>
          <p:nvPr/>
        </p:nvSpPr>
        <p:spPr bwMode="auto">
          <a:xfrm flipV="1">
            <a:off x="6445250" y="5791200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Queue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 as </a:t>
            </a:r>
            <a:r>
              <a:rPr lang="en-US">
                <a:solidFill>
                  <a:schemeClr val="hlink"/>
                </a:solidFill>
              </a:rPr>
              <a:t>stacks</a:t>
            </a:r>
            <a:r>
              <a:rPr lang="en-US"/>
              <a:t> can be implemented as arrays or linked lists, so with </a:t>
            </a:r>
            <a:r>
              <a:rPr lang="en-US">
                <a:solidFill>
                  <a:schemeClr val="hlink"/>
                </a:solidFill>
              </a:rPr>
              <a:t>queues</a:t>
            </a:r>
            <a:r>
              <a:rPr lang="en-US"/>
              <a:t>.</a:t>
            </a:r>
          </a:p>
          <a:p>
            <a:r>
              <a:rPr lang="en-US">
                <a:solidFill>
                  <a:schemeClr val="hlink"/>
                </a:solidFill>
              </a:rPr>
              <a:t>Dynamic queues</a:t>
            </a:r>
            <a:r>
              <a:rPr lang="en-US"/>
              <a:t> have the same advantages over </a:t>
            </a:r>
            <a:r>
              <a:rPr lang="en-US">
                <a:solidFill>
                  <a:schemeClr val="hlink"/>
                </a:solidFill>
              </a:rPr>
              <a:t>static queues</a:t>
            </a:r>
            <a:r>
              <a:rPr lang="en-US"/>
              <a:t> as </a:t>
            </a:r>
            <a:r>
              <a:rPr lang="en-US">
                <a:solidFill>
                  <a:schemeClr val="hlink"/>
                </a:solidFill>
              </a:rPr>
              <a:t>dynamic stacks</a:t>
            </a:r>
            <a:r>
              <a:rPr lang="en-US"/>
              <a:t> have over </a:t>
            </a:r>
            <a:r>
              <a:rPr lang="en-US">
                <a:solidFill>
                  <a:schemeClr val="hlink"/>
                </a:solidFill>
              </a:rPr>
              <a:t>static stacks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 of Array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2514600"/>
          </a:xfrm>
        </p:spPr>
        <p:txBody>
          <a:bodyPr>
            <a:normAutofit lnSpcReduction="10000"/>
          </a:bodyPr>
          <a:lstStyle/>
          <a:p>
            <a:r>
              <a:rPr lang="en-US"/>
              <a:t>There are several different algorithms to implement </a:t>
            </a:r>
            <a:r>
              <a:rPr lang="en-US">
                <a:solidFill>
                  <a:schemeClr val="hlink"/>
                </a:solidFill>
              </a:rPr>
              <a:t>Enqueue</a:t>
            </a:r>
            <a:r>
              <a:rPr lang="en-US"/>
              <a:t> and </a:t>
            </a:r>
            <a:r>
              <a:rPr lang="en-US">
                <a:solidFill>
                  <a:schemeClr val="hlink"/>
                </a:solidFill>
              </a:rPr>
              <a:t>Dequeue</a:t>
            </a:r>
          </a:p>
          <a:p>
            <a:r>
              <a:rPr lang="en-US"/>
              <a:t>Naïve way</a:t>
            </a:r>
          </a:p>
          <a:p>
            <a:pPr lvl="1"/>
            <a:r>
              <a:rPr lang="en-US"/>
              <a:t>When </a:t>
            </a:r>
            <a:r>
              <a:rPr lang="en-US">
                <a:solidFill>
                  <a:schemeClr val="hlink"/>
                </a:solidFill>
              </a:rPr>
              <a:t>enqueuing</a:t>
            </a:r>
            <a:r>
              <a:rPr lang="en-US"/>
              <a:t>, the </a:t>
            </a:r>
            <a:r>
              <a:rPr lang="en-US" u="sng"/>
              <a:t>front index</a:t>
            </a:r>
            <a:r>
              <a:rPr lang="en-US"/>
              <a:t> is always fixed and the </a:t>
            </a:r>
            <a:r>
              <a:rPr lang="en-US" u="sng"/>
              <a:t>rear index</a:t>
            </a:r>
            <a:r>
              <a:rPr lang="en-US"/>
              <a:t> moves forward in the array.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8382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14478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20574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762000" y="5410200"/>
            <a:ext cx="990600" cy="762000"/>
            <a:chOff x="2928" y="2736"/>
            <a:chExt cx="624" cy="480"/>
          </a:xfrm>
        </p:grpSpPr>
        <p:sp>
          <p:nvSpPr>
            <p:cNvPr id="56327" name="Text Box 7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front</a:t>
              </a:r>
            </a:p>
          </p:txBody>
        </p:sp>
        <p:sp>
          <p:nvSpPr>
            <p:cNvPr id="56328" name="Line 8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809625" y="3886200"/>
            <a:ext cx="990600" cy="869950"/>
            <a:chOff x="2974" y="1776"/>
            <a:chExt cx="624" cy="548"/>
          </a:xfrm>
        </p:grpSpPr>
        <p:sp>
          <p:nvSpPr>
            <p:cNvPr id="56329" name="Text Box 9"/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rear</a:t>
              </a:r>
            </a:p>
          </p:txBody>
        </p:sp>
        <p:sp>
          <p:nvSpPr>
            <p:cNvPr id="56330" name="Line 10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898525" y="6200775"/>
            <a:ext cx="1768475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>
                <a:solidFill>
                  <a:schemeClr val="hlink"/>
                </a:solidFill>
              </a:rPr>
              <a:t>Enqueue(3)</a:t>
            </a:r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974725" y="4921250"/>
            <a:ext cx="3048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3</a:t>
            </a:r>
          </a:p>
        </p:txBody>
      </p: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3581400" y="48133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4191000" y="48133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4800600" y="48133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505200" y="5422900"/>
            <a:ext cx="990600" cy="762000"/>
            <a:chOff x="2928" y="2736"/>
            <a:chExt cx="624" cy="480"/>
          </a:xfrm>
        </p:grpSpPr>
        <p:sp>
          <p:nvSpPr>
            <p:cNvPr id="56341" name="Text Box 21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front</a:t>
              </a:r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191000" y="3898900"/>
            <a:ext cx="990600" cy="869950"/>
            <a:chOff x="2974" y="1776"/>
            <a:chExt cx="624" cy="548"/>
          </a:xfrm>
        </p:grpSpPr>
        <p:sp>
          <p:nvSpPr>
            <p:cNvPr id="56344" name="Text Box 24"/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rear</a:t>
              </a:r>
            </a:p>
          </p:txBody>
        </p:sp>
        <p:sp>
          <p:nvSpPr>
            <p:cNvPr id="56345" name="Line 25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3641725" y="6213475"/>
            <a:ext cx="1768475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>
                <a:solidFill>
                  <a:schemeClr val="hlink"/>
                </a:solidFill>
              </a:rPr>
              <a:t>Enqueue(6)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3717925" y="4933950"/>
            <a:ext cx="3048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3</a:t>
            </a: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4359275" y="4953000"/>
            <a:ext cx="3048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6</a:t>
            </a:r>
          </a:p>
        </p:txBody>
      </p:sp>
      <p:sp>
        <p:nvSpPr>
          <p:cNvPr id="56349" name="Rectangle 29"/>
          <p:cNvSpPr>
            <a:spLocks noChangeArrowheads="1"/>
          </p:cNvSpPr>
          <p:nvPr/>
        </p:nvSpPr>
        <p:spPr bwMode="auto">
          <a:xfrm>
            <a:off x="64008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50" name="Rectangle 30"/>
          <p:cNvSpPr>
            <a:spLocks noChangeArrowheads="1"/>
          </p:cNvSpPr>
          <p:nvPr/>
        </p:nvSpPr>
        <p:spPr bwMode="auto">
          <a:xfrm>
            <a:off x="70104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51" name="Rectangle 31"/>
          <p:cNvSpPr>
            <a:spLocks noChangeArrowheads="1"/>
          </p:cNvSpPr>
          <p:nvPr/>
        </p:nvSpPr>
        <p:spPr bwMode="auto">
          <a:xfrm>
            <a:off x="76200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6324600" y="5410200"/>
            <a:ext cx="990600" cy="762000"/>
            <a:chOff x="2928" y="2736"/>
            <a:chExt cx="624" cy="480"/>
          </a:xfrm>
        </p:grpSpPr>
        <p:sp>
          <p:nvSpPr>
            <p:cNvPr id="56353" name="Text Box 33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front</a:t>
              </a:r>
            </a:p>
          </p:txBody>
        </p:sp>
        <p:sp>
          <p:nvSpPr>
            <p:cNvPr id="56354" name="Line 34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7543800" y="3886200"/>
            <a:ext cx="990600" cy="869950"/>
            <a:chOff x="2974" y="1776"/>
            <a:chExt cx="624" cy="548"/>
          </a:xfrm>
        </p:grpSpPr>
        <p:sp>
          <p:nvSpPr>
            <p:cNvPr id="56356" name="Text Box 36"/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rear</a:t>
              </a:r>
            </a:p>
          </p:txBody>
        </p:sp>
        <p:sp>
          <p:nvSpPr>
            <p:cNvPr id="56357" name="Line 37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6461125" y="6200775"/>
            <a:ext cx="1768475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>
                <a:solidFill>
                  <a:schemeClr val="hlink"/>
                </a:solidFill>
              </a:rPr>
              <a:t>Enqueue(9)</a:t>
            </a:r>
          </a:p>
        </p:txBody>
      </p:sp>
      <p:sp>
        <p:nvSpPr>
          <p:cNvPr id="56359" name="Text Box 39"/>
          <p:cNvSpPr txBox="1">
            <a:spLocks noChangeArrowheads="1"/>
          </p:cNvSpPr>
          <p:nvPr/>
        </p:nvSpPr>
        <p:spPr bwMode="auto">
          <a:xfrm>
            <a:off x="6537325" y="4921250"/>
            <a:ext cx="3048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3</a:t>
            </a:r>
          </a:p>
        </p:txBody>
      </p:sp>
      <p:sp>
        <p:nvSpPr>
          <p:cNvPr id="56360" name="Text Box 40"/>
          <p:cNvSpPr txBox="1">
            <a:spLocks noChangeArrowheads="1"/>
          </p:cNvSpPr>
          <p:nvPr/>
        </p:nvSpPr>
        <p:spPr bwMode="auto">
          <a:xfrm>
            <a:off x="7178675" y="4940300"/>
            <a:ext cx="3048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6</a:t>
            </a:r>
          </a:p>
        </p:txBody>
      </p:sp>
      <p:sp>
        <p:nvSpPr>
          <p:cNvPr id="56361" name="Text Box 41"/>
          <p:cNvSpPr txBox="1">
            <a:spLocks noChangeArrowheads="1"/>
          </p:cNvSpPr>
          <p:nvPr/>
        </p:nvSpPr>
        <p:spPr bwMode="auto">
          <a:xfrm>
            <a:off x="7785100" y="4949825"/>
            <a:ext cx="3048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 Implementation of Array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2286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Naïve way</a:t>
            </a:r>
          </a:p>
          <a:p>
            <a:pPr lvl="1">
              <a:lnSpc>
                <a:spcPct val="90000"/>
              </a:lnSpc>
            </a:pPr>
            <a:r>
              <a:rPr lang="en-US"/>
              <a:t>When </a:t>
            </a:r>
            <a:r>
              <a:rPr lang="en-US">
                <a:solidFill>
                  <a:schemeClr val="hlink"/>
                </a:solidFill>
              </a:rPr>
              <a:t>enqueuing</a:t>
            </a:r>
            <a:r>
              <a:rPr lang="en-US"/>
              <a:t>, the </a:t>
            </a:r>
            <a:r>
              <a:rPr lang="en-US" u="sng"/>
              <a:t>front index</a:t>
            </a:r>
            <a:r>
              <a:rPr lang="en-US"/>
              <a:t> is always fixed and the </a:t>
            </a:r>
            <a:r>
              <a:rPr lang="en-US" u="sng"/>
              <a:t>rear index</a:t>
            </a:r>
            <a:r>
              <a:rPr lang="en-US"/>
              <a:t> moves forward in the array.</a:t>
            </a:r>
          </a:p>
          <a:p>
            <a:pPr lvl="1">
              <a:lnSpc>
                <a:spcPct val="90000"/>
              </a:lnSpc>
            </a:pPr>
            <a:r>
              <a:rPr lang="en-US"/>
              <a:t>When </a:t>
            </a:r>
            <a:r>
              <a:rPr lang="en-US">
                <a:solidFill>
                  <a:schemeClr val="hlink"/>
                </a:solidFill>
              </a:rPr>
              <a:t>dequeuing</a:t>
            </a:r>
            <a:r>
              <a:rPr lang="en-US"/>
              <a:t>, the element at the front the queue is removed. Move all the elements after it by one position. (</a:t>
            </a:r>
            <a:r>
              <a:rPr lang="en-US">
                <a:solidFill>
                  <a:schemeClr val="hlink"/>
                </a:solidFill>
              </a:rPr>
              <a:t>Inefficient!!!</a:t>
            </a:r>
            <a:r>
              <a:rPr lang="en-US"/>
              <a:t>)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898525" y="6200775"/>
            <a:ext cx="1768475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>
                <a:solidFill>
                  <a:schemeClr val="hlink"/>
                </a:solidFill>
              </a:rPr>
              <a:t>Dequeue()</a:t>
            </a:r>
          </a:p>
        </p:txBody>
      </p:sp>
      <p:sp>
        <p:nvSpPr>
          <p:cNvPr id="58395" name="Rectangle 27"/>
          <p:cNvSpPr>
            <a:spLocks noChangeArrowheads="1"/>
          </p:cNvSpPr>
          <p:nvPr/>
        </p:nvSpPr>
        <p:spPr bwMode="auto">
          <a:xfrm>
            <a:off x="7620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13716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19812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85800" y="5410200"/>
            <a:ext cx="990600" cy="762000"/>
            <a:chOff x="2928" y="2736"/>
            <a:chExt cx="624" cy="480"/>
          </a:xfrm>
        </p:grpSpPr>
        <p:sp>
          <p:nvSpPr>
            <p:cNvPr id="58399" name="Text Box 31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front</a:t>
              </a:r>
            </a:p>
          </p:txBody>
        </p:sp>
        <p:sp>
          <p:nvSpPr>
            <p:cNvPr id="58400" name="Line 32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1371600" y="3886200"/>
            <a:ext cx="990600" cy="869950"/>
            <a:chOff x="2974" y="1776"/>
            <a:chExt cx="624" cy="548"/>
          </a:xfrm>
        </p:grpSpPr>
        <p:sp>
          <p:nvSpPr>
            <p:cNvPr id="58402" name="Text Box 34"/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rear</a:t>
              </a:r>
            </a:p>
          </p:txBody>
        </p:sp>
        <p:sp>
          <p:nvSpPr>
            <p:cNvPr id="58403" name="Line 35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898525" y="4921250"/>
            <a:ext cx="3048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6</a:t>
            </a:r>
          </a:p>
        </p:txBody>
      </p:sp>
      <p:sp>
        <p:nvSpPr>
          <p:cNvPr id="58406" name="Text Box 38"/>
          <p:cNvSpPr txBox="1">
            <a:spLocks noChangeArrowheads="1"/>
          </p:cNvSpPr>
          <p:nvPr/>
        </p:nvSpPr>
        <p:spPr bwMode="auto">
          <a:xfrm>
            <a:off x="1539875" y="4940300"/>
            <a:ext cx="3048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9</a:t>
            </a:r>
          </a:p>
        </p:txBody>
      </p:sp>
      <p:sp>
        <p:nvSpPr>
          <p:cNvPr id="58408" name="Text Box 40"/>
          <p:cNvSpPr txBox="1">
            <a:spLocks noChangeArrowheads="1"/>
          </p:cNvSpPr>
          <p:nvPr/>
        </p:nvSpPr>
        <p:spPr bwMode="auto">
          <a:xfrm>
            <a:off x="3733800" y="6203950"/>
            <a:ext cx="1768475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>
                <a:solidFill>
                  <a:schemeClr val="hlink"/>
                </a:solidFill>
              </a:rPr>
              <a:t>Dequeue()</a:t>
            </a:r>
          </a:p>
        </p:txBody>
      </p:sp>
      <p:sp>
        <p:nvSpPr>
          <p:cNvPr id="58409" name="Text Box 41"/>
          <p:cNvSpPr txBox="1">
            <a:spLocks noChangeArrowheads="1"/>
          </p:cNvSpPr>
          <p:nvPr/>
        </p:nvSpPr>
        <p:spPr bwMode="auto">
          <a:xfrm>
            <a:off x="6629400" y="6232525"/>
            <a:ext cx="1768475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>
                <a:solidFill>
                  <a:schemeClr val="hlink"/>
                </a:solidFill>
              </a:rPr>
              <a:t>Dequeue()</a:t>
            </a:r>
          </a:p>
        </p:txBody>
      </p:sp>
      <p:sp>
        <p:nvSpPr>
          <p:cNvPr id="58421" name="Rectangle 53"/>
          <p:cNvSpPr>
            <a:spLocks noChangeArrowheads="1"/>
          </p:cNvSpPr>
          <p:nvPr/>
        </p:nvSpPr>
        <p:spPr bwMode="auto">
          <a:xfrm>
            <a:off x="35052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22" name="Rectangle 54"/>
          <p:cNvSpPr>
            <a:spLocks noChangeArrowheads="1"/>
          </p:cNvSpPr>
          <p:nvPr/>
        </p:nvSpPr>
        <p:spPr bwMode="auto">
          <a:xfrm>
            <a:off x="41148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23" name="Rectangle 55"/>
          <p:cNvSpPr>
            <a:spLocks noChangeArrowheads="1"/>
          </p:cNvSpPr>
          <p:nvPr/>
        </p:nvSpPr>
        <p:spPr bwMode="auto">
          <a:xfrm>
            <a:off x="47244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3429000" y="5410200"/>
            <a:ext cx="990600" cy="762000"/>
            <a:chOff x="2928" y="2736"/>
            <a:chExt cx="624" cy="480"/>
          </a:xfrm>
        </p:grpSpPr>
        <p:sp>
          <p:nvSpPr>
            <p:cNvPr id="58425" name="Text Box 57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front</a:t>
              </a:r>
            </a:p>
          </p:txBody>
        </p:sp>
        <p:sp>
          <p:nvSpPr>
            <p:cNvPr id="58426" name="Line 58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9"/>
          <p:cNvGrpSpPr>
            <a:grpSpLocks/>
          </p:cNvGrpSpPr>
          <p:nvPr/>
        </p:nvGrpSpPr>
        <p:grpSpPr bwMode="auto">
          <a:xfrm>
            <a:off x="3460750" y="3886200"/>
            <a:ext cx="990600" cy="869950"/>
            <a:chOff x="2974" y="1776"/>
            <a:chExt cx="624" cy="548"/>
          </a:xfrm>
        </p:grpSpPr>
        <p:sp>
          <p:nvSpPr>
            <p:cNvPr id="58428" name="Text Box 60"/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rear</a:t>
              </a:r>
            </a:p>
          </p:txBody>
        </p:sp>
        <p:sp>
          <p:nvSpPr>
            <p:cNvPr id="58429" name="Line 61"/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430" name="Text Box 62"/>
          <p:cNvSpPr txBox="1">
            <a:spLocks noChangeArrowheads="1"/>
          </p:cNvSpPr>
          <p:nvPr/>
        </p:nvSpPr>
        <p:spPr bwMode="auto">
          <a:xfrm>
            <a:off x="3641725" y="4921250"/>
            <a:ext cx="30480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9</a:t>
            </a:r>
          </a:p>
        </p:txBody>
      </p:sp>
      <p:sp>
        <p:nvSpPr>
          <p:cNvPr id="58432" name="Rectangle 64"/>
          <p:cNvSpPr>
            <a:spLocks noChangeArrowheads="1"/>
          </p:cNvSpPr>
          <p:nvPr/>
        </p:nvSpPr>
        <p:spPr bwMode="auto">
          <a:xfrm>
            <a:off x="65532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33" name="Rectangle 65"/>
          <p:cNvSpPr>
            <a:spLocks noChangeArrowheads="1"/>
          </p:cNvSpPr>
          <p:nvPr/>
        </p:nvSpPr>
        <p:spPr bwMode="auto">
          <a:xfrm>
            <a:off x="71628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34" name="Rectangle 66"/>
          <p:cNvSpPr>
            <a:spLocks noChangeArrowheads="1"/>
          </p:cNvSpPr>
          <p:nvPr/>
        </p:nvSpPr>
        <p:spPr bwMode="auto">
          <a:xfrm>
            <a:off x="77724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39" name="Text Box 71"/>
          <p:cNvSpPr txBox="1">
            <a:spLocks noChangeArrowheads="1"/>
          </p:cNvSpPr>
          <p:nvPr/>
        </p:nvSpPr>
        <p:spPr bwMode="auto">
          <a:xfrm>
            <a:off x="6508750" y="3886200"/>
            <a:ext cx="1187450" cy="3968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/>
              <a:t>rear = -1 </a:t>
            </a:r>
            <a:endParaRPr lang="en-US">
              <a:sym typeface="Symbol" pitchFamily="18" charset="2"/>
            </a:endParaRPr>
          </a:p>
        </p:txBody>
      </p:sp>
      <p:grpSp>
        <p:nvGrpSpPr>
          <p:cNvPr id="6" name="Group 75"/>
          <p:cNvGrpSpPr>
            <a:grpSpLocks/>
          </p:cNvGrpSpPr>
          <p:nvPr/>
        </p:nvGrpSpPr>
        <p:grpSpPr bwMode="auto">
          <a:xfrm>
            <a:off x="6477000" y="5410200"/>
            <a:ext cx="990600" cy="762000"/>
            <a:chOff x="2928" y="2736"/>
            <a:chExt cx="624" cy="480"/>
          </a:xfrm>
        </p:grpSpPr>
        <p:sp>
          <p:nvSpPr>
            <p:cNvPr id="58444" name="Text Box 76"/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 w="3175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/>
                <a:t>front</a:t>
              </a:r>
            </a:p>
          </p:txBody>
        </p:sp>
        <p:sp>
          <p:nvSpPr>
            <p:cNvPr id="58445" name="Line 77"/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848600" cy="990600"/>
          </a:xfrm>
        </p:spPr>
        <p:txBody>
          <a:bodyPr/>
          <a:lstStyle/>
          <a:p>
            <a:r>
              <a:rPr lang="en-US"/>
              <a:t>Queue Implementation of Array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2667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Better way</a:t>
            </a:r>
          </a:p>
          <a:p>
            <a:pPr lvl="1">
              <a:lnSpc>
                <a:spcPct val="90000"/>
              </a:lnSpc>
            </a:pPr>
            <a:r>
              <a:rPr lang="en-US"/>
              <a:t>When an item is </a:t>
            </a:r>
            <a:r>
              <a:rPr lang="en-US">
                <a:solidFill>
                  <a:schemeClr val="hlink"/>
                </a:solidFill>
              </a:rPr>
              <a:t>enqueued</a:t>
            </a:r>
            <a:r>
              <a:rPr lang="en-US"/>
              <a:t>, make the </a:t>
            </a:r>
            <a:r>
              <a:rPr lang="en-US" u="sng"/>
              <a:t>rear index</a:t>
            </a:r>
            <a:r>
              <a:rPr lang="en-US"/>
              <a:t> move forward.</a:t>
            </a:r>
          </a:p>
          <a:p>
            <a:pPr lvl="1">
              <a:lnSpc>
                <a:spcPct val="90000"/>
              </a:lnSpc>
            </a:pPr>
            <a:r>
              <a:rPr lang="en-US"/>
              <a:t>When an item is </a:t>
            </a:r>
            <a:r>
              <a:rPr lang="en-US">
                <a:solidFill>
                  <a:schemeClr val="hlink"/>
                </a:solidFill>
              </a:rPr>
              <a:t>dequeued</a:t>
            </a:r>
            <a:r>
              <a:rPr lang="en-US"/>
              <a:t>, the </a:t>
            </a:r>
            <a:r>
              <a:rPr lang="en-US" u="sng"/>
              <a:t>front index</a:t>
            </a:r>
            <a:r>
              <a:rPr lang="en-US"/>
              <a:t> moves by one element towards the back of the queue (thus removing the front item, so no copying to neighboring elements is needed).</a:t>
            </a:r>
          </a:p>
          <a:p>
            <a:pPr lvl="1">
              <a:lnSpc>
                <a:spcPct val="90000"/>
              </a:lnSpc>
            </a:pPr>
            <a:endParaRPr lang="en-US"/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90600" y="4230688"/>
            <a:ext cx="80279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XXXXOOOOO   (rear)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OXXX</a:t>
            </a:r>
            <a:r>
              <a:rPr lang="en-US" sz="2400" b="0">
                <a:solidFill>
                  <a:schemeClr val="hlink"/>
                </a:solidFill>
              </a:rPr>
              <a:t>X</a:t>
            </a:r>
            <a:r>
              <a:rPr lang="en-US" sz="2400" b="0"/>
              <a:t>OOOO   (after 1 dequeue, and 1 enqueue)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OOXXX</a:t>
            </a:r>
            <a:r>
              <a:rPr lang="en-US" sz="2400" b="0">
                <a:solidFill>
                  <a:schemeClr val="hlink"/>
                </a:solidFill>
              </a:rPr>
              <a:t>XX</a:t>
            </a:r>
            <a:r>
              <a:rPr lang="en-US" sz="2400" b="0"/>
              <a:t>OO   (after another dequeue, and 2 enqueues)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OOOOXXX</a:t>
            </a:r>
            <a:r>
              <a:rPr lang="en-US" sz="2400" b="0">
                <a:solidFill>
                  <a:schemeClr val="hlink"/>
                </a:solidFill>
              </a:rPr>
              <a:t>XX</a:t>
            </a:r>
            <a:r>
              <a:rPr lang="en-US" sz="2400" b="0"/>
              <a:t>   (after 2 more dequeues, and 2 enqueues)</a:t>
            </a:r>
          </a:p>
        </p:txBody>
      </p:sp>
      <p:sp>
        <p:nvSpPr>
          <p:cNvPr id="59397" name="Line 5"/>
          <p:cNvSpPr>
            <a:spLocks noChangeShapeType="1"/>
          </p:cNvSpPr>
          <p:nvPr/>
        </p:nvSpPr>
        <p:spPr bwMode="auto">
          <a:xfrm>
            <a:off x="1463675" y="4267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76200" y="4221163"/>
            <a:ext cx="996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b="0"/>
              <a:t>(front)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685800" y="5943600"/>
            <a:ext cx="8001000" cy="701675"/>
          </a:xfrm>
          <a:prstGeom prst="rect">
            <a:avLst/>
          </a:prstGeom>
          <a:noFill/>
          <a:ln w="3175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n-US">
                <a:solidFill>
                  <a:schemeClr val="hlink"/>
                </a:solidFill>
              </a:rPr>
              <a:t>The problem here is that the rear index cannot move beyond the last element in the array.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Implementation using Circular Array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763000" cy="4114800"/>
          </a:xfrm>
        </p:spPr>
        <p:txBody>
          <a:bodyPr/>
          <a:lstStyle/>
          <a:p>
            <a:r>
              <a:rPr lang="en-US"/>
              <a:t>Using a </a:t>
            </a:r>
            <a:r>
              <a:rPr lang="en-US">
                <a:solidFill>
                  <a:schemeClr val="hlink"/>
                </a:solidFill>
              </a:rPr>
              <a:t>circular array</a:t>
            </a:r>
          </a:p>
          <a:p>
            <a:r>
              <a:rPr lang="en-US"/>
              <a:t>When an element moves past the end of a circular array, it wraps around to the beginning, e.g.</a:t>
            </a:r>
          </a:p>
          <a:p>
            <a:pPr lvl="1"/>
            <a:r>
              <a:rPr lang="en-US"/>
              <a:t>OOOOO7963 </a:t>
            </a:r>
            <a:r>
              <a:rPr lang="en-US">
                <a:sym typeface="Wingdings" pitchFamily="2" charset="2"/>
              </a:rPr>
              <a:t> </a:t>
            </a:r>
            <a:r>
              <a:rPr lang="en-US">
                <a:solidFill>
                  <a:schemeClr val="hlink"/>
                </a:solidFill>
              </a:rPr>
              <a:t>4</a:t>
            </a:r>
            <a:r>
              <a:rPr lang="en-US"/>
              <a:t>OOOO7963 (after Enqueue(4))</a:t>
            </a:r>
          </a:p>
          <a:p>
            <a:pPr lvl="1"/>
            <a:r>
              <a:rPr lang="en-US"/>
              <a:t>After Enqueue(4), the </a:t>
            </a:r>
            <a:r>
              <a:rPr lang="en-US" u="sng"/>
              <a:t>rear index</a:t>
            </a:r>
            <a:r>
              <a:rPr lang="en-US"/>
              <a:t> moves from 3 to 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800</Words>
  <Application>Microsoft Office PowerPoint</Application>
  <PresentationFormat>On-screen Show (4:3)</PresentationFormat>
  <Paragraphs>210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宋体</vt:lpstr>
      <vt:lpstr>Arial</vt:lpstr>
      <vt:lpstr>Arial Unicode MS</vt:lpstr>
      <vt:lpstr>Calibri</vt:lpstr>
      <vt:lpstr>Courier New</vt:lpstr>
      <vt:lpstr>Monotype Sorts</vt:lpstr>
      <vt:lpstr>Symbol</vt:lpstr>
      <vt:lpstr>Times New Roman</vt:lpstr>
      <vt:lpstr>Wingdings</vt:lpstr>
      <vt:lpstr>Office Theme</vt:lpstr>
      <vt:lpstr>Queue Overview</vt:lpstr>
      <vt:lpstr>Queue ADT</vt:lpstr>
      <vt:lpstr>The Queue ADT</vt:lpstr>
      <vt:lpstr>Enqueue and Dequeue</vt:lpstr>
      <vt:lpstr>Implementation of Queue</vt:lpstr>
      <vt:lpstr>Queue Implementation of Array</vt:lpstr>
      <vt:lpstr>Queue Implementation of Array</vt:lpstr>
      <vt:lpstr>Queue Implementation of Array</vt:lpstr>
      <vt:lpstr>Implementation using Circular Array</vt:lpstr>
      <vt:lpstr>PowerPoint Presentation</vt:lpstr>
      <vt:lpstr>Empty or Full?</vt:lpstr>
      <vt:lpstr>Queue Implementation</vt:lpstr>
      <vt:lpstr>Queue Class</vt:lpstr>
      <vt:lpstr>Create Queue</vt:lpstr>
      <vt:lpstr>IsEmpty &amp; IsFull</vt:lpstr>
      <vt:lpstr>Enqueue</vt:lpstr>
      <vt:lpstr>Dequeue</vt:lpstr>
      <vt:lpstr>Printing the elements</vt:lpstr>
      <vt:lpstr>Using 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palmy</dc:creator>
  <cp:lastModifiedBy>Sunisa Rimcharoen</cp:lastModifiedBy>
  <cp:revision>18</cp:revision>
  <dcterms:created xsi:type="dcterms:W3CDTF">2012-02-17T12:39:55Z</dcterms:created>
  <dcterms:modified xsi:type="dcterms:W3CDTF">2020-02-28T11:40:35Z</dcterms:modified>
</cp:coreProperties>
</file>