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37"/>
  </p:notesMasterIdLst>
  <p:sldIdLst>
    <p:sldId id="277" r:id="rId3"/>
    <p:sldId id="278" r:id="rId4"/>
    <p:sldId id="279" r:id="rId5"/>
    <p:sldId id="280" r:id="rId6"/>
    <p:sldId id="281" r:id="rId7"/>
    <p:sldId id="282" r:id="rId8"/>
    <p:sldId id="347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7" r:id="rId20"/>
    <p:sldId id="338" r:id="rId21"/>
    <p:sldId id="28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02" r:id="rId31"/>
    <p:sldId id="335" r:id="rId32"/>
    <p:sldId id="303" r:id="rId33"/>
    <p:sldId id="304" r:id="rId34"/>
    <p:sldId id="336" r:id="rId35"/>
    <p:sldId id="30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D94AB-F4F6-4EEC-A81C-240FE01536DE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B5CA-B222-4034-927D-5B4DBBD580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348CF7-F0EF-42E5-B353-5A7CA1F7E8EC}" type="slidenum">
              <a:rPr lang="en-US" smtClean="0"/>
              <a:pPr/>
              <a:t>6</a:t>
            </a:fld>
            <a:endParaRPr lang="th-TH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1AB832-00E0-4093-BFF5-8C7DD61DE237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th-TH" smtClean="0">
              <a:solidFill>
                <a:prstClr val="black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5C2FE2-FEA8-4907-AADA-5E28206EDFCF}" type="slidenum">
              <a:rPr lang="en-US" smtClean="0"/>
              <a:pPr/>
              <a:t>20</a:t>
            </a:fld>
            <a:endParaRPr lang="th-TH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8CE4-11DC-42D4-8E6A-5126FBEBD6B4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7F14B7-C33F-4484-A344-AAE5EFF860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8CE4-11DC-42D4-8E6A-5126FBEBD6B4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4B7-C33F-4484-A344-AAE5EFF86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8CE4-11DC-42D4-8E6A-5126FBEBD6B4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4B7-C33F-4484-A344-AAE5EFF86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8CE4-11DC-42D4-8E6A-5126FBEBD6B4}" type="datetimeFigureOut">
              <a:rPr lang="en-US" smtClean="0">
                <a:solidFill>
                  <a:srgbClr val="E3DED1"/>
                </a:solidFill>
              </a:rPr>
              <a:pPr/>
              <a:t>2/28/2020</a:t>
            </a:fld>
            <a:endParaRPr lang="en-US">
              <a:solidFill>
                <a:srgbClr val="E3DED1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7F14B7-C33F-4484-A344-AAE5EFF860BD}" type="slidenum">
              <a:rPr lang="en-US" smtClean="0">
                <a:solidFill>
                  <a:srgbClr val="E3DED1"/>
                </a:solidFill>
              </a:rPr>
              <a:pPr/>
              <a:t>‹#›</a:t>
            </a:fld>
            <a:endParaRPr lang="en-US">
              <a:solidFill>
                <a:srgbClr val="E3DED1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E3DED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9788CE4-11DC-42D4-8E6A-5126FBEBD6B4}" type="datetimeFigureOut">
              <a:rPr lang="en-US" smtClean="0">
                <a:solidFill>
                  <a:srgbClr val="E3DED1"/>
                </a:solidFill>
              </a:rPr>
              <a:pPr/>
              <a:t>2/28/2020</a:t>
            </a:fld>
            <a:endParaRPr lang="en-US">
              <a:solidFill>
                <a:srgbClr val="E3DED1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237F14B7-C33F-4484-A344-AAE5EFF860BD}" type="slidenum">
              <a:rPr lang="en-US" smtClean="0">
                <a:solidFill>
                  <a:srgbClr val="E3DED1"/>
                </a:solidFill>
              </a:rPr>
              <a:pPr/>
              <a:t>‹#›</a:t>
            </a:fld>
            <a:endParaRPr lang="en-US">
              <a:solidFill>
                <a:srgbClr val="E3DED1"/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E3DED1"/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8CE4-11DC-42D4-8E6A-5126FBEBD6B4}" type="datetimeFigureOut">
              <a:rPr lang="en-US" smtClean="0">
                <a:solidFill>
                  <a:srgbClr val="E3DED1"/>
                </a:solidFill>
              </a:rPr>
              <a:pPr/>
              <a:t>2/28/2020</a:t>
            </a:fld>
            <a:endParaRPr lang="en-US">
              <a:solidFill>
                <a:srgbClr val="E3DED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3DE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4B7-C33F-4484-A344-AAE5EFF860BD}" type="slidenum">
              <a:rPr lang="en-US" smtClean="0">
                <a:solidFill>
                  <a:srgbClr val="E3DED1"/>
                </a:solidFill>
              </a:rPr>
              <a:pPr/>
              <a:t>‹#›</a:t>
            </a:fld>
            <a:endParaRPr lang="en-US">
              <a:solidFill>
                <a:srgbClr val="E3DED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8CE4-11DC-42D4-8E6A-5126FBEBD6B4}" type="datetimeFigureOut">
              <a:rPr lang="en-US" smtClean="0">
                <a:solidFill>
                  <a:srgbClr val="E3DED1"/>
                </a:solidFill>
              </a:rPr>
              <a:pPr/>
              <a:t>2/28/2020</a:t>
            </a:fld>
            <a:endParaRPr lang="en-US">
              <a:solidFill>
                <a:srgbClr val="E3DED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3DED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4B7-C33F-4484-A344-AAE5EFF860BD}" type="slidenum">
              <a:rPr lang="en-US" smtClean="0">
                <a:solidFill>
                  <a:srgbClr val="E3DED1"/>
                </a:solidFill>
              </a:rPr>
              <a:pPr/>
              <a:t>‹#›</a:t>
            </a:fld>
            <a:endParaRPr lang="en-US">
              <a:solidFill>
                <a:srgbClr val="E3DED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4B7-C33F-4484-A344-AAE5EFF860BD}" type="slidenum">
              <a:rPr lang="en-US" smtClean="0">
                <a:solidFill>
                  <a:srgbClr val="E3DED1"/>
                </a:solidFill>
              </a:rPr>
              <a:pPr/>
              <a:t>‹#›</a:t>
            </a:fld>
            <a:endParaRPr lang="en-US">
              <a:solidFill>
                <a:srgbClr val="E3DED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3DED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8CE4-11DC-42D4-8E6A-5126FBEBD6B4}" type="datetimeFigureOut">
              <a:rPr lang="en-US" smtClean="0">
                <a:solidFill>
                  <a:srgbClr val="E3DED1"/>
                </a:solidFill>
              </a:rPr>
              <a:pPr/>
              <a:t>2/28/2020</a:t>
            </a:fld>
            <a:endParaRPr lang="en-US">
              <a:solidFill>
                <a:srgbClr val="E3DED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8CE4-11DC-42D4-8E6A-5126FBEBD6B4}" type="datetimeFigureOut">
              <a:rPr lang="en-US" smtClean="0">
                <a:solidFill>
                  <a:srgbClr val="E3DED1"/>
                </a:solidFill>
              </a:rPr>
              <a:pPr/>
              <a:t>2/28/2020</a:t>
            </a:fld>
            <a:endParaRPr lang="en-US">
              <a:solidFill>
                <a:srgbClr val="E3DED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3DED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4B7-C33F-4484-A344-AAE5EFF860BD}" type="slidenum">
              <a:rPr lang="en-US" smtClean="0">
                <a:solidFill>
                  <a:srgbClr val="E3DED1"/>
                </a:solidFill>
              </a:rPr>
              <a:pPr/>
              <a:t>‹#›</a:t>
            </a:fld>
            <a:endParaRPr lang="en-US">
              <a:solidFill>
                <a:srgbClr val="E3DED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8CE4-11DC-42D4-8E6A-5126FBEBD6B4}" type="datetimeFigureOut">
              <a:rPr lang="en-US" smtClean="0">
                <a:solidFill>
                  <a:srgbClr val="E3DED1"/>
                </a:solidFill>
              </a:rPr>
              <a:pPr/>
              <a:t>2/28/2020</a:t>
            </a:fld>
            <a:endParaRPr lang="en-US">
              <a:solidFill>
                <a:srgbClr val="E3DED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3DED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4B7-C33F-4484-A344-AAE5EFF860BD}" type="slidenum">
              <a:rPr lang="en-US" smtClean="0">
                <a:solidFill>
                  <a:srgbClr val="E3DED1"/>
                </a:solidFill>
              </a:rPr>
              <a:pPr/>
              <a:t>‹#›</a:t>
            </a:fld>
            <a:endParaRPr lang="en-US">
              <a:solidFill>
                <a:srgbClr val="E3DED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9788CE4-11DC-42D4-8E6A-5126FBEBD6B4}" type="datetimeFigureOut">
              <a:rPr lang="en-US" smtClean="0">
                <a:solidFill>
                  <a:srgbClr val="E3DED1"/>
                </a:solidFill>
              </a:rPr>
              <a:pPr/>
              <a:t>2/28/2020</a:t>
            </a:fld>
            <a:endParaRPr lang="en-US">
              <a:solidFill>
                <a:srgbClr val="E3DED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7F14B7-C33F-4484-A344-AAE5EFF860BD}" type="slidenum">
              <a:rPr lang="en-US" smtClean="0">
                <a:solidFill>
                  <a:srgbClr val="E3DED1"/>
                </a:solidFill>
              </a:rPr>
              <a:pPr/>
              <a:t>‹#›</a:t>
            </a:fld>
            <a:endParaRPr lang="en-US">
              <a:solidFill>
                <a:srgbClr val="E3DED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E3DED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9788CE4-11DC-42D4-8E6A-5126FBEBD6B4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237F14B7-C33F-4484-A344-AAE5EFF860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8CE4-11DC-42D4-8E6A-5126FBEBD6B4}" type="datetimeFigureOut">
              <a:rPr lang="en-US" smtClean="0">
                <a:solidFill>
                  <a:srgbClr val="E3DED1"/>
                </a:solidFill>
              </a:rPr>
              <a:pPr/>
              <a:t>2/28/2020</a:t>
            </a:fld>
            <a:endParaRPr lang="en-US">
              <a:solidFill>
                <a:srgbClr val="E3DED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7F14B7-C33F-4484-A344-AAE5EFF860BD}" type="slidenum">
              <a:rPr lang="en-US" smtClean="0">
                <a:solidFill>
                  <a:srgbClr val="E3DED1"/>
                </a:solidFill>
              </a:rPr>
              <a:pPr/>
              <a:t>‹#›</a:t>
            </a:fld>
            <a:endParaRPr lang="en-US">
              <a:solidFill>
                <a:srgbClr val="E3DED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E3DED1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8CE4-11DC-42D4-8E6A-5126FBEBD6B4}" type="datetimeFigureOut">
              <a:rPr lang="en-US" smtClean="0">
                <a:solidFill>
                  <a:srgbClr val="E3DED1"/>
                </a:solidFill>
              </a:rPr>
              <a:pPr/>
              <a:t>2/28/2020</a:t>
            </a:fld>
            <a:endParaRPr lang="en-US">
              <a:solidFill>
                <a:srgbClr val="E3DED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3DE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4B7-C33F-4484-A344-AAE5EFF860BD}" type="slidenum">
              <a:rPr lang="en-US" smtClean="0">
                <a:solidFill>
                  <a:srgbClr val="E3DED1"/>
                </a:solidFill>
              </a:rPr>
              <a:pPr/>
              <a:t>‹#›</a:t>
            </a:fld>
            <a:endParaRPr lang="en-US">
              <a:solidFill>
                <a:srgbClr val="E3DED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8CE4-11DC-42D4-8E6A-5126FBEBD6B4}" type="datetimeFigureOut">
              <a:rPr lang="en-US" smtClean="0">
                <a:solidFill>
                  <a:srgbClr val="E3DED1"/>
                </a:solidFill>
              </a:rPr>
              <a:pPr/>
              <a:t>2/28/2020</a:t>
            </a:fld>
            <a:endParaRPr lang="en-US">
              <a:solidFill>
                <a:srgbClr val="E3DED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3DE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4B7-C33F-4484-A344-AAE5EFF860BD}" type="slidenum">
              <a:rPr lang="en-US" smtClean="0">
                <a:solidFill>
                  <a:srgbClr val="E3DED1"/>
                </a:solidFill>
              </a:rPr>
              <a:pPr/>
              <a:t>‹#›</a:t>
            </a:fld>
            <a:endParaRPr lang="en-US">
              <a:solidFill>
                <a:srgbClr val="E3DED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8CE4-11DC-42D4-8E6A-5126FBEBD6B4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4B7-C33F-4484-A344-AAE5EFF860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8CE4-11DC-42D4-8E6A-5126FBEBD6B4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4B7-C33F-4484-A344-AAE5EFF860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4B7-C33F-4484-A344-AAE5EFF860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8CE4-11DC-42D4-8E6A-5126FBEBD6B4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8CE4-11DC-42D4-8E6A-5126FBEBD6B4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4B7-C33F-4484-A344-AAE5EFF860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8CE4-11DC-42D4-8E6A-5126FBEBD6B4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4B7-C33F-4484-A344-AAE5EFF86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9788CE4-11DC-42D4-8E6A-5126FBEBD6B4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7F14B7-C33F-4484-A344-AAE5EFF860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8CE4-11DC-42D4-8E6A-5126FBEBD6B4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7F14B7-C33F-4484-A344-AAE5EFF860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9788CE4-11DC-42D4-8E6A-5126FBEBD6B4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237F14B7-C33F-4484-A344-AAE5EFF860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9788CE4-11DC-42D4-8E6A-5126FBEBD6B4}" type="datetimeFigureOut">
              <a:rPr lang="en-US" smtClean="0">
                <a:solidFill>
                  <a:srgbClr val="E3DED1"/>
                </a:solidFill>
              </a:rPr>
              <a:pPr/>
              <a:t>2/28/2020</a:t>
            </a:fld>
            <a:endParaRPr lang="en-US">
              <a:solidFill>
                <a:srgbClr val="E3DED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E3DED1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237F14B7-C33F-4484-A344-AAE5EFF860BD}" type="slidenum">
              <a:rPr lang="en-US" smtClean="0">
                <a:solidFill>
                  <a:srgbClr val="E3DED1"/>
                </a:solidFill>
              </a:rPr>
              <a:pPr/>
              <a:t>‹#›</a:t>
            </a:fld>
            <a:endParaRPr lang="en-US">
              <a:solidFill>
                <a:srgbClr val="E3DED1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000000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en-US" b="1" dirty="0" smtClean="0"/>
              <a:t>Stack</a:t>
            </a:r>
            <a:endParaRPr lang="th-TH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000000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657600" y="457200"/>
            <a:ext cx="1676400" cy="5486400"/>
            <a:chOff x="2112" y="288"/>
            <a:chExt cx="1056" cy="3456"/>
          </a:xfrm>
        </p:grpSpPr>
        <p:sp>
          <p:nvSpPr>
            <p:cNvPr id="8195" name="Rectangle 3"/>
            <p:cNvSpPr>
              <a:spLocks noChangeArrowheads="1"/>
            </p:cNvSpPr>
            <p:nvPr/>
          </p:nvSpPr>
          <p:spPr bwMode="auto">
            <a:xfrm>
              <a:off x="2112" y="3168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>
                  <a:latin typeface="Angsana New" pitchFamily="18" charset="-34"/>
                </a:rPr>
                <a:t>2</a:t>
              </a:r>
              <a:endParaRPr lang="th-TH" sz="4000">
                <a:latin typeface="Angsana New" pitchFamily="18" charset="-34"/>
              </a:endParaRPr>
            </a:p>
          </p:txBody>
        </p:sp>
        <p:sp>
          <p:nvSpPr>
            <p:cNvPr id="8196" name="Rectangle 4"/>
            <p:cNvSpPr>
              <a:spLocks noChangeArrowheads="1"/>
            </p:cNvSpPr>
            <p:nvPr/>
          </p:nvSpPr>
          <p:spPr bwMode="auto">
            <a:xfrm>
              <a:off x="2112" y="2592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2112" y="2016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112" y="1440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112" y="864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2112" y="288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533400" y="609600"/>
            <a:ext cx="297180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h-TH" sz="4000">
                <a:latin typeface="Angsana New" pitchFamily="18" charset="-34"/>
              </a:rPr>
              <a:t>นำค่า 2 เข้ามาเก็บเป็นตัวแรกโดยใช้</a:t>
            </a:r>
            <a:r>
              <a:rPr lang="th-TH" sz="4000"/>
              <a:t> </a:t>
            </a:r>
            <a:r>
              <a:rPr lang="en-US" sz="4000"/>
              <a:t>Push(‘2’) </a:t>
            </a:r>
            <a:r>
              <a:rPr lang="th-TH" sz="4000"/>
              <a:t>สแตก </a:t>
            </a:r>
            <a:r>
              <a:rPr lang="en-US" sz="4000"/>
              <a:t>Y=[2] </a:t>
            </a:r>
            <a:r>
              <a:rPr lang="th-TH" sz="4000"/>
              <a:t>ตัวชี้สแตก </a:t>
            </a:r>
            <a:r>
              <a:rPr lang="en-US" sz="4000"/>
              <a:t>Top = 2</a:t>
            </a:r>
          </a:p>
          <a:p>
            <a:endParaRPr lang="th-TH" sz="4000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H="1">
            <a:off x="5410200" y="5486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7467600" y="5189538"/>
            <a:ext cx="8461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000"/>
              <a:t>Top</a:t>
            </a:r>
            <a:endParaRPr lang="th-TH"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000000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657600" y="457200"/>
            <a:ext cx="1676400" cy="5486400"/>
            <a:chOff x="2112" y="288"/>
            <a:chExt cx="1056" cy="3456"/>
          </a:xfrm>
        </p:grpSpPr>
        <p:sp>
          <p:nvSpPr>
            <p:cNvPr id="9219" name="Rectangle 3"/>
            <p:cNvSpPr>
              <a:spLocks noChangeArrowheads="1"/>
            </p:cNvSpPr>
            <p:nvPr/>
          </p:nvSpPr>
          <p:spPr bwMode="auto">
            <a:xfrm>
              <a:off x="2112" y="3168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>
                  <a:latin typeface="Angsana New" pitchFamily="18" charset="-34"/>
                </a:rPr>
                <a:t>2</a:t>
              </a:r>
              <a:endParaRPr lang="th-TH" sz="4000">
                <a:latin typeface="Angsana New" pitchFamily="18" charset="-34"/>
              </a:endParaRPr>
            </a:p>
          </p:txBody>
        </p:sp>
        <p:sp>
          <p:nvSpPr>
            <p:cNvPr id="9220" name="Rectangle 4"/>
            <p:cNvSpPr>
              <a:spLocks noChangeArrowheads="1"/>
            </p:cNvSpPr>
            <p:nvPr/>
          </p:nvSpPr>
          <p:spPr bwMode="auto">
            <a:xfrm>
              <a:off x="2112" y="2592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>
                  <a:latin typeface="Angsana New" pitchFamily="18" charset="-34"/>
                </a:rPr>
                <a:t>5</a:t>
              </a:r>
              <a:endParaRPr lang="th-TH" sz="4000">
                <a:latin typeface="Angsana New" pitchFamily="18" charset="-34"/>
              </a:endParaRPr>
            </a:p>
          </p:txBody>
        </p:sp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2112" y="2016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2112" y="1440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3" name="Rectangle 7"/>
            <p:cNvSpPr>
              <a:spLocks noChangeArrowheads="1"/>
            </p:cNvSpPr>
            <p:nvPr/>
          </p:nvSpPr>
          <p:spPr bwMode="auto">
            <a:xfrm>
              <a:off x="2112" y="864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Rectangle 8"/>
            <p:cNvSpPr>
              <a:spLocks noChangeArrowheads="1"/>
            </p:cNvSpPr>
            <p:nvPr/>
          </p:nvSpPr>
          <p:spPr bwMode="auto">
            <a:xfrm>
              <a:off x="2112" y="288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609600" y="609600"/>
            <a:ext cx="2606675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h-TH" sz="4000"/>
              <a:t>นำค่า 5 เข้ามาเก็บเป็นตัวแรกโดยใช้ </a:t>
            </a:r>
            <a:r>
              <a:rPr lang="en-US" sz="4000"/>
              <a:t>Push(‘5’) </a:t>
            </a:r>
            <a:r>
              <a:rPr lang="th-TH" sz="4000"/>
              <a:t>สแตก </a:t>
            </a:r>
            <a:r>
              <a:rPr lang="en-US" sz="4000"/>
              <a:t>Y=[5] </a:t>
            </a:r>
            <a:r>
              <a:rPr lang="th-TH" sz="4000"/>
              <a:t>ตัวชี้สแตก </a:t>
            </a:r>
            <a:r>
              <a:rPr lang="en-US" sz="4000"/>
              <a:t>Top = 5</a:t>
            </a:r>
          </a:p>
          <a:p>
            <a:endParaRPr lang="th-TH" sz="4000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 flipH="1">
            <a:off x="5334000" y="4640263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7391400" y="4343400"/>
            <a:ext cx="8461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000"/>
              <a:t>Top</a:t>
            </a:r>
            <a:endParaRPr lang="th-TH"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000000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657600" y="457200"/>
            <a:ext cx="1676400" cy="5486400"/>
            <a:chOff x="2112" y="288"/>
            <a:chExt cx="1056" cy="3456"/>
          </a:xfrm>
        </p:grpSpPr>
        <p:sp>
          <p:nvSpPr>
            <p:cNvPr id="10243" name="Rectangle 3"/>
            <p:cNvSpPr>
              <a:spLocks noChangeArrowheads="1"/>
            </p:cNvSpPr>
            <p:nvPr/>
          </p:nvSpPr>
          <p:spPr bwMode="auto">
            <a:xfrm>
              <a:off x="2112" y="3168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th-TH" sz="4000"/>
                <a:t>2</a:t>
              </a:r>
            </a:p>
          </p:txBody>
        </p:sp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2112" y="2592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th-TH" sz="4000"/>
                <a:t>5</a:t>
              </a:r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2112" y="2016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>
                  <a:latin typeface="Angsana New" pitchFamily="18" charset="-34"/>
                </a:rPr>
                <a:t>3</a:t>
              </a:r>
              <a:endParaRPr lang="th-TH" sz="4000">
                <a:latin typeface="Angsana New" pitchFamily="18" charset="-34"/>
              </a:endParaRPr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2112" y="1440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2112" y="864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2112" y="288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9" name="Line 9"/>
          <p:cNvSpPr>
            <a:spLocks noChangeShapeType="1"/>
          </p:cNvSpPr>
          <p:nvPr/>
        </p:nvSpPr>
        <p:spPr bwMode="auto">
          <a:xfrm flipH="1">
            <a:off x="5410200" y="3649663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7467600" y="3352800"/>
            <a:ext cx="8461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000"/>
              <a:t>Top</a:t>
            </a:r>
            <a:endParaRPr lang="th-TH" sz="3000"/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746125" y="973138"/>
            <a:ext cx="2454275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h-TH" sz="4000"/>
              <a:t>นำค่า 3 เข้ามาเก็บเป็นตัวแรกโดยใช้ </a:t>
            </a:r>
            <a:r>
              <a:rPr lang="en-US" sz="4000"/>
              <a:t>Push(‘3’) </a:t>
            </a:r>
            <a:r>
              <a:rPr lang="th-TH" sz="4000"/>
              <a:t>สแตก </a:t>
            </a:r>
            <a:r>
              <a:rPr lang="en-US" sz="4000"/>
              <a:t>Y=[3] </a:t>
            </a:r>
            <a:r>
              <a:rPr lang="th-TH" sz="4000"/>
              <a:t>ตัวชี้สแตก </a:t>
            </a:r>
            <a:r>
              <a:rPr lang="en-US" sz="4000"/>
              <a:t>Top = 3</a:t>
            </a:r>
            <a:endParaRPr lang="th-TH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000000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657600" y="457200"/>
            <a:ext cx="1676400" cy="5486400"/>
            <a:chOff x="2112" y="288"/>
            <a:chExt cx="1056" cy="3456"/>
          </a:xfrm>
        </p:grpSpPr>
        <p:sp>
          <p:nvSpPr>
            <p:cNvPr id="11267" name="Rectangle 3"/>
            <p:cNvSpPr>
              <a:spLocks noChangeArrowheads="1"/>
            </p:cNvSpPr>
            <p:nvPr/>
          </p:nvSpPr>
          <p:spPr bwMode="auto">
            <a:xfrm>
              <a:off x="2112" y="3168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>
                  <a:latin typeface="Angsana New" pitchFamily="18" charset="-34"/>
                </a:rPr>
                <a:t>5</a:t>
              </a:r>
              <a:endParaRPr lang="th-TH" sz="4000">
                <a:latin typeface="Angsana New" pitchFamily="18" charset="-34"/>
              </a:endParaRPr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2112" y="2592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>
                  <a:latin typeface="Angsana New" pitchFamily="18" charset="-34"/>
                </a:rPr>
                <a:t>2</a:t>
              </a:r>
              <a:endParaRPr lang="th-TH" sz="4000">
                <a:latin typeface="Angsana New" pitchFamily="18" charset="-34"/>
              </a:endParaRPr>
            </a:p>
          </p:txBody>
        </p:sp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2112" y="2016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2112" y="1440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2112" y="864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2112" y="288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457200" y="593725"/>
            <a:ext cx="281940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h-TH" sz="4000"/>
              <a:t>ต้องการดึงค่าออกมาโดยใช้</a:t>
            </a:r>
            <a:r>
              <a:rPr lang="en-US" sz="4000"/>
              <a:t>Pop()</a:t>
            </a:r>
          </a:p>
          <a:p>
            <a:r>
              <a:rPr lang="th-TH" sz="4000"/>
              <a:t>สแตก </a:t>
            </a:r>
            <a:r>
              <a:rPr lang="en-US" sz="4000"/>
              <a:t>Y=[2,5,3]</a:t>
            </a:r>
            <a:r>
              <a:rPr lang="th-TH" sz="4000"/>
              <a:t>ตัวชี้สแตก </a:t>
            </a:r>
            <a:endParaRPr lang="en-US" sz="4000"/>
          </a:p>
          <a:p>
            <a:r>
              <a:rPr lang="en-US" sz="4000"/>
              <a:t>Top = 3</a:t>
            </a:r>
            <a:endParaRPr lang="th-TH" sz="4000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 flipH="1">
            <a:off x="5334000" y="4648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7391400" y="4351338"/>
            <a:ext cx="8461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000"/>
              <a:t>Top</a:t>
            </a:r>
            <a:endParaRPr lang="th-TH"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000000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657600" y="457200"/>
            <a:ext cx="1676400" cy="5486400"/>
            <a:chOff x="2112" y="288"/>
            <a:chExt cx="1056" cy="3456"/>
          </a:xfrm>
        </p:grpSpPr>
        <p:sp>
          <p:nvSpPr>
            <p:cNvPr id="12291" name="Rectangle 3"/>
            <p:cNvSpPr>
              <a:spLocks noChangeArrowheads="1"/>
            </p:cNvSpPr>
            <p:nvPr/>
          </p:nvSpPr>
          <p:spPr bwMode="auto">
            <a:xfrm>
              <a:off x="2112" y="3168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>
                  <a:latin typeface="Angsana New" pitchFamily="18" charset="-34"/>
                </a:rPr>
                <a:t>2</a:t>
              </a:r>
              <a:endParaRPr lang="th-TH" sz="4000">
                <a:latin typeface="Angsana New" pitchFamily="18" charset="-34"/>
              </a:endParaRPr>
            </a:p>
          </p:txBody>
        </p:sp>
        <p:sp>
          <p:nvSpPr>
            <p:cNvPr id="12292" name="Rectangle 4"/>
            <p:cNvSpPr>
              <a:spLocks noChangeArrowheads="1"/>
            </p:cNvSpPr>
            <p:nvPr/>
          </p:nvSpPr>
          <p:spPr bwMode="auto">
            <a:xfrm>
              <a:off x="2112" y="2592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>
                  <a:latin typeface="Angsana New" pitchFamily="18" charset="-34"/>
                </a:rPr>
                <a:t>5</a:t>
              </a:r>
              <a:endParaRPr lang="th-TH" sz="4000">
                <a:latin typeface="Angsana New" pitchFamily="18" charset="-34"/>
              </a:endParaRPr>
            </a:p>
          </p:txBody>
        </p:sp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2112" y="2016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>
                  <a:latin typeface="Angsana New" pitchFamily="18" charset="-34"/>
                </a:rPr>
                <a:t>9</a:t>
              </a:r>
              <a:endParaRPr lang="th-TH" sz="4000">
                <a:latin typeface="Angsana New" pitchFamily="18" charset="-34"/>
              </a:endParaRPr>
            </a:p>
          </p:txBody>
        </p:sp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2112" y="1440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2112" y="864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2112" y="288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685800" y="533400"/>
            <a:ext cx="2301875" cy="557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h-TH" sz="4000"/>
              <a:t>นำค่า 9 เข้ามาเก็บเป็นตัวแรกโดยใช้ </a:t>
            </a:r>
            <a:r>
              <a:rPr lang="en-US" sz="4000"/>
              <a:t>Push(‘9’) </a:t>
            </a:r>
            <a:r>
              <a:rPr lang="th-TH" sz="4000"/>
              <a:t>สแตก </a:t>
            </a:r>
            <a:r>
              <a:rPr lang="en-US" sz="4000"/>
              <a:t>Y=[9] </a:t>
            </a:r>
            <a:r>
              <a:rPr lang="th-TH" sz="4000"/>
              <a:t>ตัวชี้สแตก </a:t>
            </a:r>
            <a:endParaRPr lang="en-US" sz="4000"/>
          </a:p>
          <a:p>
            <a:r>
              <a:rPr lang="en-US" sz="4000"/>
              <a:t>Top = 9</a:t>
            </a:r>
            <a:endParaRPr lang="th-TH" sz="4000"/>
          </a:p>
          <a:p>
            <a:endParaRPr lang="th-TH" sz="4000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 flipH="1">
            <a:off x="5410200" y="3573463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7467600" y="3276600"/>
            <a:ext cx="8461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000"/>
              <a:t>Top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000000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657600" y="457200"/>
            <a:ext cx="1676400" cy="5486400"/>
            <a:chOff x="2112" y="288"/>
            <a:chExt cx="1056" cy="3456"/>
          </a:xfrm>
        </p:grpSpPr>
        <p:sp>
          <p:nvSpPr>
            <p:cNvPr id="13315" name="Rectangle 3"/>
            <p:cNvSpPr>
              <a:spLocks noChangeArrowheads="1"/>
            </p:cNvSpPr>
            <p:nvPr/>
          </p:nvSpPr>
          <p:spPr bwMode="auto">
            <a:xfrm>
              <a:off x="2112" y="3168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>
                  <a:latin typeface="Angsana New" pitchFamily="18" charset="-34"/>
                </a:rPr>
                <a:t>2</a:t>
              </a:r>
              <a:endParaRPr lang="th-TH" sz="4000">
                <a:latin typeface="Angsana New" pitchFamily="18" charset="-34"/>
              </a:endParaRPr>
            </a:p>
          </p:txBody>
        </p:sp>
        <p:sp>
          <p:nvSpPr>
            <p:cNvPr id="13316" name="Rectangle 4"/>
            <p:cNvSpPr>
              <a:spLocks noChangeArrowheads="1"/>
            </p:cNvSpPr>
            <p:nvPr/>
          </p:nvSpPr>
          <p:spPr bwMode="auto">
            <a:xfrm>
              <a:off x="2112" y="2592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>
                  <a:latin typeface="Angsana New" pitchFamily="18" charset="-34"/>
                </a:rPr>
                <a:t>5</a:t>
              </a:r>
              <a:endParaRPr lang="th-TH" sz="4000">
                <a:latin typeface="Angsana New" pitchFamily="18" charset="-34"/>
              </a:endParaRPr>
            </a:p>
          </p:txBody>
        </p:sp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2112" y="2016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>
                  <a:latin typeface="Angsana New" pitchFamily="18" charset="-34"/>
                </a:rPr>
                <a:t>9</a:t>
              </a:r>
              <a:endParaRPr lang="th-TH" sz="4000">
                <a:latin typeface="Angsana New" pitchFamily="18" charset="-34"/>
              </a:endParaRPr>
            </a:p>
          </p:txBody>
        </p:sp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2112" y="1440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>
                  <a:latin typeface="Angsana New" pitchFamily="18" charset="-34"/>
                </a:rPr>
                <a:t>0</a:t>
              </a:r>
              <a:endParaRPr lang="th-TH" sz="4000">
                <a:latin typeface="Angsana New" pitchFamily="18" charset="-34"/>
              </a:endParaRPr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2112" y="864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4000">
                <a:latin typeface="Angsana New" pitchFamily="18" charset="-34"/>
              </a:endParaRPr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2112" y="288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4000">
                <a:latin typeface="Angsana New" pitchFamily="18" charset="-34"/>
              </a:endParaRPr>
            </a:p>
          </p:txBody>
        </p:sp>
      </p:grp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050925" y="13366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85800" y="381000"/>
            <a:ext cx="2378075" cy="557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h-TH" sz="4000"/>
              <a:t>นำค่า 0 เข้ามาเก็บเป็นตัวแรกโดยใช้ </a:t>
            </a:r>
            <a:r>
              <a:rPr lang="en-US" sz="4000"/>
              <a:t>Push(‘0’) </a:t>
            </a:r>
            <a:r>
              <a:rPr lang="th-TH" sz="4000"/>
              <a:t>สแตก </a:t>
            </a:r>
            <a:r>
              <a:rPr lang="en-US" sz="4000"/>
              <a:t>Y=[0] </a:t>
            </a:r>
            <a:r>
              <a:rPr lang="th-TH" sz="4000"/>
              <a:t>ตัวชี้สแตก </a:t>
            </a:r>
            <a:r>
              <a:rPr lang="en-US" sz="4000"/>
              <a:t>Top = 0</a:t>
            </a:r>
            <a:endParaRPr lang="th-TH" sz="4000"/>
          </a:p>
          <a:p>
            <a:endParaRPr lang="th-TH" sz="4000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 flipH="1">
            <a:off x="5334000" y="2735263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7391400" y="2438400"/>
            <a:ext cx="8461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000"/>
              <a:t>Top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000000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657600" y="457200"/>
            <a:ext cx="1676400" cy="5486400"/>
            <a:chOff x="2112" y="288"/>
            <a:chExt cx="1056" cy="3456"/>
          </a:xfrm>
        </p:grpSpPr>
        <p:sp>
          <p:nvSpPr>
            <p:cNvPr id="15363" name="Rectangle 3"/>
            <p:cNvSpPr>
              <a:spLocks noChangeArrowheads="1"/>
            </p:cNvSpPr>
            <p:nvPr/>
          </p:nvSpPr>
          <p:spPr bwMode="auto">
            <a:xfrm>
              <a:off x="2112" y="3168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>
                  <a:latin typeface="Angsana New" pitchFamily="18" charset="-34"/>
                </a:rPr>
                <a:t>2</a:t>
              </a:r>
              <a:endParaRPr lang="th-TH" sz="4000">
                <a:latin typeface="Angsana New" pitchFamily="18" charset="-34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auto">
            <a:xfrm>
              <a:off x="2112" y="2592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>
                  <a:latin typeface="Angsana New" pitchFamily="18" charset="-34"/>
                </a:rPr>
                <a:t>5</a:t>
              </a:r>
              <a:endParaRPr lang="th-TH" sz="4000">
                <a:latin typeface="Angsana New" pitchFamily="18" charset="-34"/>
              </a:endParaRPr>
            </a:p>
          </p:txBody>
        </p:sp>
        <p:sp>
          <p:nvSpPr>
            <p:cNvPr id="15365" name="Rectangle 5"/>
            <p:cNvSpPr>
              <a:spLocks noChangeArrowheads="1"/>
            </p:cNvSpPr>
            <p:nvPr/>
          </p:nvSpPr>
          <p:spPr bwMode="auto">
            <a:xfrm>
              <a:off x="2112" y="2016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>
                  <a:latin typeface="Angsana New" pitchFamily="18" charset="-34"/>
                </a:rPr>
                <a:t>9</a:t>
              </a:r>
              <a:endParaRPr lang="th-TH" sz="4000">
                <a:latin typeface="Angsana New" pitchFamily="18" charset="-34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2112" y="1440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>
                  <a:latin typeface="Angsana New" pitchFamily="18" charset="-34"/>
                </a:rPr>
                <a:t>0</a:t>
              </a:r>
              <a:endParaRPr lang="th-TH" sz="4000">
                <a:latin typeface="Angsana New" pitchFamily="18" charset="-34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2112" y="864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>
                  <a:latin typeface="Angsana New" pitchFamily="18" charset="-34"/>
                </a:rPr>
                <a:t>4</a:t>
              </a:r>
              <a:endParaRPr lang="th-TH" sz="4000">
                <a:latin typeface="Angsana New" pitchFamily="18" charset="-34"/>
              </a:endParaRPr>
            </a:p>
          </p:txBody>
        </p:sp>
        <p:sp>
          <p:nvSpPr>
            <p:cNvPr id="15368" name="Rectangle 8"/>
            <p:cNvSpPr>
              <a:spLocks noChangeArrowheads="1"/>
            </p:cNvSpPr>
            <p:nvPr/>
          </p:nvSpPr>
          <p:spPr bwMode="auto">
            <a:xfrm>
              <a:off x="2112" y="288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4000">
                <a:latin typeface="Angsana New" pitchFamily="18" charset="-34"/>
              </a:endParaRPr>
            </a:p>
          </p:txBody>
        </p:sp>
      </p:grp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1050925" y="13366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85800" y="381000"/>
            <a:ext cx="2378075" cy="557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h-TH" sz="4000"/>
              <a:t>นำค่า 4 เข้ามาเก็บเป็นตัวแรกโดยใช้ </a:t>
            </a:r>
            <a:r>
              <a:rPr lang="en-US" sz="4000"/>
              <a:t>Push(‘4’) </a:t>
            </a:r>
            <a:r>
              <a:rPr lang="th-TH" sz="4000"/>
              <a:t>สแตก </a:t>
            </a:r>
            <a:r>
              <a:rPr lang="en-US" sz="4000"/>
              <a:t>Y=[4] </a:t>
            </a:r>
            <a:r>
              <a:rPr lang="th-TH" sz="4000"/>
              <a:t>ตัวชี้สแตก </a:t>
            </a:r>
            <a:r>
              <a:rPr lang="en-US" sz="4000"/>
              <a:t>Top = 4</a:t>
            </a:r>
            <a:endParaRPr lang="th-TH" sz="4000"/>
          </a:p>
          <a:p>
            <a:endParaRPr lang="th-TH" sz="4000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 flipH="1">
            <a:off x="5334000" y="1744663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7391400" y="1447800"/>
            <a:ext cx="8461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000"/>
              <a:t>Top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000000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657600" y="457200"/>
            <a:ext cx="1676400" cy="5486400"/>
            <a:chOff x="2112" y="288"/>
            <a:chExt cx="1056" cy="3456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2112" y="3168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>
                  <a:latin typeface="Angsana New" pitchFamily="18" charset="-34"/>
                </a:rPr>
                <a:t>2</a:t>
              </a:r>
              <a:endParaRPr lang="th-TH" sz="4000">
                <a:latin typeface="Angsana New" pitchFamily="18" charset="-34"/>
              </a:endParaRPr>
            </a:p>
          </p:txBody>
        </p:sp>
        <p:sp>
          <p:nvSpPr>
            <p:cNvPr id="16388" name="Rectangle 4"/>
            <p:cNvSpPr>
              <a:spLocks noChangeArrowheads="1"/>
            </p:cNvSpPr>
            <p:nvPr/>
          </p:nvSpPr>
          <p:spPr bwMode="auto">
            <a:xfrm>
              <a:off x="2112" y="2592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>
                  <a:latin typeface="Angsana New" pitchFamily="18" charset="-34"/>
                </a:rPr>
                <a:t>5</a:t>
              </a:r>
              <a:endParaRPr lang="th-TH" sz="4000">
                <a:latin typeface="Angsana New" pitchFamily="18" charset="-34"/>
              </a:endParaRPr>
            </a:p>
          </p:txBody>
        </p:sp>
        <p:sp>
          <p:nvSpPr>
            <p:cNvPr id="16389" name="Rectangle 5"/>
            <p:cNvSpPr>
              <a:spLocks noChangeArrowheads="1"/>
            </p:cNvSpPr>
            <p:nvPr/>
          </p:nvSpPr>
          <p:spPr bwMode="auto">
            <a:xfrm>
              <a:off x="2112" y="2016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>
                  <a:latin typeface="Angsana New" pitchFamily="18" charset="-34"/>
                </a:rPr>
                <a:t>9</a:t>
              </a:r>
              <a:endParaRPr lang="th-TH" sz="4000">
                <a:latin typeface="Angsana New" pitchFamily="18" charset="-34"/>
              </a:endParaRPr>
            </a:p>
          </p:txBody>
        </p:sp>
        <p:sp>
          <p:nvSpPr>
            <p:cNvPr id="16390" name="Rectangle 6"/>
            <p:cNvSpPr>
              <a:spLocks noChangeArrowheads="1"/>
            </p:cNvSpPr>
            <p:nvPr/>
          </p:nvSpPr>
          <p:spPr bwMode="auto">
            <a:xfrm>
              <a:off x="2112" y="1440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>
                  <a:latin typeface="Angsana New" pitchFamily="18" charset="-34"/>
                </a:rPr>
                <a:t>0</a:t>
              </a:r>
              <a:endParaRPr lang="th-TH" sz="4000">
                <a:latin typeface="Angsana New" pitchFamily="18" charset="-34"/>
              </a:endParaRPr>
            </a:p>
          </p:txBody>
        </p:sp>
        <p:sp>
          <p:nvSpPr>
            <p:cNvPr id="16391" name="Rectangle 7"/>
            <p:cNvSpPr>
              <a:spLocks noChangeArrowheads="1"/>
            </p:cNvSpPr>
            <p:nvPr/>
          </p:nvSpPr>
          <p:spPr bwMode="auto">
            <a:xfrm>
              <a:off x="2112" y="864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>
                  <a:latin typeface="Angsana New" pitchFamily="18" charset="-34"/>
                </a:rPr>
                <a:t>4</a:t>
              </a:r>
              <a:endParaRPr lang="th-TH" sz="4000">
                <a:latin typeface="Angsana New" pitchFamily="18" charset="-34"/>
              </a:endParaRPr>
            </a:p>
          </p:txBody>
        </p:sp>
        <p:sp>
          <p:nvSpPr>
            <p:cNvPr id="16392" name="Rectangle 8"/>
            <p:cNvSpPr>
              <a:spLocks noChangeArrowheads="1"/>
            </p:cNvSpPr>
            <p:nvPr/>
          </p:nvSpPr>
          <p:spPr bwMode="auto">
            <a:xfrm>
              <a:off x="2112" y="288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>
                  <a:latin typeface="Angsana New" pitchFamily="18" charset="-34"/>
                </a:rPr>
                <a:t>6</a:t>
              </a:r>
              <a:endParaRPr lang="th-TH" sz="4000">
                <a:latin typeface="Angsana New" pitchFamily="18" charset="-34"/>
              </a:endParaRPr>
            </a:p>
          </p:txBody>
        </p:sp>
      </p:grp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1050925" y="13366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685800" y="381000"/>
            <a:ext cx="2378075" cy="557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h-TH" sz="4000"/>
              <a:t>นำค่า 6 เข้ามาเก็บเป็นตัวแรกโดยใช้ </a:t>
            </a:r>
            <a:r>
              <a:rPr lang="en-US" sz="4000"/>
              <a:t>Push(‘6’) </a:t>
            </a:r>
            <a:r>
              <a:rPr lang="th-TH" sz="4000"/>
              <a:t>สแตก </a:t>
            </a:r>
            <a:r>
              <a:rPr lang="en-US" sz="4000"/>
              <a:t>Y=[6] </a:t>
            </a:r>
            <a:r>
              <a:rPr lang="th-TH" sz="4000"/>
              <a:t>ตัวชี้สแตก </a:t>
            </a:r>
            <a:r>
              <a:rPr lang="en-US" sz="4000"/>
              <a:t>Top = 6</a:t>
            </a:r>
            <a:endParaRPr lang="th-TH" sz="4000"/>
          </a:p>
          <a:p>
            <a:endParaRPr lang="th-TH" sz="4000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 flipH="1">
            <a:off x="5334000" y="914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7239000" y="609600"/>
            <a:ext cx="8461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000"/>
              <a:t>Top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000000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list implementation could be used to implement a stack</a:t>
            </a:r>
          </a:p>
          <a:p>
            <a:pPr lvl="1"/>
            <a:r>
              <a:rPr lang="en-US" dirty="0"/>
              <a:t>Arrays (</a:t>
            </a:r>
            <a:r>
              <a:rPr lang="en-US" dirty="0">
                <a:solidFill>
                  <a:schemeClr val="hlink"/>
                </a:solidFill>
              </a:rPr>
              <a:t>static</a:t>
            </a:r>
            <a:r>
              <a:rPr lang="en-US" dirty="0"/>
              <a:t>: the size of stack is given initially)</a:t>
            </a:r>
          </a:p>
          <a:p>
            <a:pPr lvl="1"/>
            <a:r>
              <a:rPr lang="en-US" dirty="0"/>
              <a:t>Linked lists (</a:t>
            </a:r>
            <a:r>
              <a:rPr lang="en-US" dirty="0">
                <a:solidFill>
                  <a:schemeClr val="hlink"/>
                </a:solidFill>
              </a:rPr>
              <a:t>dynamic</a:t>
            </a:r>
            <a:r>
              <a:rPr lang="en-US" dirty="0"/>
              <a:t>: never become full)</a:t>
            </a:r>
          </a:p>
          <a:p>
            <a:r>
              <a:rPr lang="en-US" dirty="0"/>
              <a:t>We will explore implementations based on array and linked list</a:t>
            </a:r>
          </a:p>
          <a:p>
            <a:r>
              <a:rPr lang="en-US" dirty="0"/>
              <a:t>Let’s see how to use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an</a:t>
            </a:r>
            <a:r>
              <a:rPr lang="en-US" dirty="0">
                <a:solidFill>
                  <a:schemeClr val="hlink"/>
                </a:solidFill>
              </a:rPr>
              <a:t> array </a:t>
            </a:r>
            <a:r>
              <a:rPr lang="en-US" dirty="0"/>
              <a:t>to implement a stack first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of Stacks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000000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78486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Need to declare an array size ahead of </a:t>
            </a:r>
            <a:r>
              <a:rPr lang="en-US" dirty="0" smtClean="0"/>
              <a:t>time</a:t>
            </a:r>
          </a:p>
          <a:p>
            <a:r>
              <a:rPr lang="th-TH" dirty="0" smtClean="0"/>
              <a:t>มีทางให้ข้อมูลเข้า และ ข้อมูลออก เพียงด้านเดียว</a:t>
            </a:r>
            <a:endParaRPr lang="en-US" dirty="0"/>
          </a:p>
          <a:p>
            <a:r>
              <a:rPr lang="en-US" dirty="0"/>
              <a:t>Associated with each stack is </a:t>
            </a:r>
            <a:r>
              <a:rPr lang="en-US" dirty="0" err="1"/>
              <a:t>TopOfStack</a:t>
            </a:r>
            <a:endParaRPr lang="en-US" dirty="0"/>
          </a:p>
          <a:p>
            <a:pPr lvl="1"/>
            <a:r>
              <a:rPr lang="en-US" dirty="0"/>
              <a:t>for an empty stack, set </a:t>
            </a:r>
            <a:r>
              <a:rPr lang="en-US" dirty="0" err="1"/>
              <a:t>TopOfStack</a:t>
            </a:r>
            <a:r>
              <a:rPr lang="en-US" dirty="0"/>
              <a:t> to -1</a:t>
            </a:r>
          </a:p>
          <a:p>
            <a:r>
              <a:rPr lang="en-US" dirty="0"/>
              <a:t>Push</a:t>
            </a:r>
          </a:p>
          <a:p>
            <a:pPr lvl="1"/>
            <a:r>
              <a:rPr lang="en-US" dirty="0"/>
              <a:t>(1)   Increment </a:t>
            </a:r>
            <a:r>
              <a:rPr lang="en-US" dirty="0" err="1"/>
              <a:t>TopOfStack</a:t>
            </a:r>
            <a:r>
              <a:rPr lang="en-US" dirty="0"/>
              <a:t> by 1.</a:t>
            </a:r>
          </a:p>
          <a:p>
            <a:pPr lvl="1"/>
            <a:r>
              <a:rPr lang="en-US" dirty="0"/>
              <a:t>(2)   Set Stack[</a:t>
            </a:r>
            <a:r>
              <a:rPr lang="en-US" dirty="0" err="1"/>
              <a:t>TopOfStack</a:t>
            </a:r>
            <a:r>
              <a:rPr lang="en-US" dirty="0"/>
              <a:t>] = X</a:t>
            </a:r>
          </a:p>
          <a:p>
            <a:r>
              <a:rPr lang="en-US" dirty="0"/>
              <a:t>Pop</a:t>
            </a:r>
          </a:p>
          <a:p>
            <a:pPr lvl="1"/>
            <a:r>
              <a:rPr lang="en-US" dirty="0"/>
              <a:t>(1)   Set return value to Stack[</a:t>
            </a:r>
            <a:r>
              <a:rPr lang="en-US" dirty="0" err="1"/>
              <a:t>TopOfStack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(2)   Decrement </a:t>
            </a:r>
            <a:r>
              <a:rPr lang="en-US" dirty="0" err="1"/>
              <a:t>TopOfStack</a:t>
            </a:r>
            <a:r>
              <a:rPr lang="en-US" dirty="0"/>
              <a:t> by 1</a:t>
            </a:r>
          </a:p>
          <a:p>
            <a:r>
              <a:rPr lang="en-US" dirty="0"/>
              <a:t>These operations are performed in very fast constant time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000000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h-TH" dirty="0" smtClean="0"/>
          </a:p>
          <a:p>
            <a:pPr eaLnBrk="1" hangingPunct="1"/>
            <a:r>
              <a:rPr lang="th-TH" dirty="0" smtClean="0"/>
              <a:t>	</a:t>
            </a:r>
            <a:r>
              <a:rPr lang="en-US" b="1" dirty="0" smtClean="0">
                <a:cs typeface="EucrosiaUPC" pitchFamily="18" charset="-34"/>
              </a:rPr>
              <a:t>F</a:t>
            </a:r>
            <a:r>
              <a:rPr lang="en-US" dirty="0" smtClean="0">
                <a:cs typeface="EucrosiaUPC" pitchFamily="18" charset="-34"/>
              </a:rPr>
              <a:t>irst </a:t>
            </a:r>
            <a:r>
              <a:rPr lang="en-US" b="1" dirty="0" smtClean="0">
                <a:cs typeface="EucrosiaUPC" pitchFamily="18" charset="-34"/>
              </a:rPr>
              <a:t>I</a:t>
            </a:r>
            <a:r>
              <a:rPr lang="en-US" dirty="0" smtClean="0">
                <a:cs typeface="EucrosiaUPC" pitchFamily="18" charset="-34"/>
              </a:rPr>
              <a:t>n </a:t>
            </a:r>
            <a:r>
              <a:rPr lang="en-US" b="1" dirty="0" smtClean="0">
                <a:cs typeface="EucrosiaUPC" pitchFamily="18" charset="-34"/>
              </a:rPr>
              <a:t>F</a:t>
            </a:r>
            <a:r>
              <a:rPr lang="en-US" dirty="0" smtClean="0">
                <a:cs typeface="EucrosiaUPC" pitchFamily="18" charset="-34"/>
              </a:rPr>
              <a:t>irst </a:t>
            </a:r>
            <a:r>
              <a:rPr lang="en-US" b="1" dirty="0" smtClean="0">
                <a:cs typeface="EucrosiaUPC" pitchFamily="18" charset="-34"/>
              </a:rPr>
              <a:t>O</a:t>
            </a:r>
            <a:r>
              <a:rPr lang="en-US" dirty="0" smtClean="0">
                <a:cs typeface="EucrosiaUPC" pitchFamily="18" charset="-34"/>
              </a:rPr>
              <a:t>ut : </a:t>
            </a:r>
            <a:r>
              <a:rPr lang="en-US" b="1" dirty="0" smtClean="0">
                <a:cs typeface="EucrosiaUPC" pitchFamily="18" charset="-34"/>
              </a:rPr>
              <a:t>FIFO</a:t>
            </a:r>
            <a:r>
              <a:rPr lang="en-US" dirty="0" smtClean="0">
                <a:cs typeface="EucrosiaUPC" pitchFamily="18" charset="-34"/>
              </a:rPr>
              <a:t> </a:t>
            </a:r>
            <a:r>
              <a:rPr lang="th-TH" dirty="0" smtClean="0"/>
              <a:t>หมายถึงข้อมูลที่</a:t>
            </a:r>
            <a:r>
              <a:rPr lang="th-TH" b="1" dirty="0" smtClean="0">
                <a:solidFill>
                  <a:srgbClr val="FF0000"/>
                </a:solidFill>
              </a:rPr>
              <a:t>เข้ามา</a:t>
            </a:r>
            <a:r>
              <a:rPr lang="th-TH" dirty="0" smtClean="0"/>
              <a:t>ในลิสต์</a:t>
            </a:r>
            <a:r>
              <a:rPr lang="th-TH" b="1" dirty="0" smtClean="0">
                <a:solidFill>
                  <a:srgbClr val="FF0000"/>
                </a:solidFill>
              </a:rPr>
              <a:t>ก่อน</a:t>
            </a:r>
            <a:r>
              <a:rPr lang="th-TH" dirty="0" smtClean="0"/>
              <a:t> จะถูก</a:t>
            </a:r>
            <a:r>
              <a:rPr lang="th-TH" b="1" dirty="0" smtClean="0">
                <a:solidFill>
                  <a:srgbClr val="FF0000"/>
                </a:solidFill>
              </a:rPr>
              <a:t>นำออก</a:t>
            </a:r>
            <a:r>
              <a:rPr lang="th-TH" dirty="0" smtClean="0"/>
              <a:t>จากลิสต์เป็น</a:t>
            </a:r>
            <a:r>
              <a:rPr lang="th-TH" b="1" dirty="0" smtClean="0">
                <a:solidFill>
                  <a:srgbClr val="FF0000"/>
                </a:solidFill>
              </a:rPr>
              <a:t>ลำดับแรก</a:t>
            </a:r>
            <a:r>
              <a:rPr lang="th-TH" dirty="0" smtClean="0">
                <a:solidFill>
                  <a:srgbClr val="FF0000"/>
                </a:solidFill>
              </a:rPr>
              <a:t> </a:t>
            </a:r>
            <a:r>
              <a:rPr lang="th-TH" dirty="0" smtClean="0"/>
              <a:t>ตัวอย่างได้แก่การยืนรอคิวเพื่อซื้อตั๋ว</a:t>
            </a:r>
          </a:p>
          <a:p>
            <a:pPr eaLnBrk="1" hangingPunct="1"/>
            <a:r>
              <a:rPr lang="th-TH" dirty="0" smtClean="0"/>
              <a:t>	</a:t>
            </a:r>
            <a:r>
              <a:rPr lang="en-US" b="1" dirty="0" smtClean="0">
                <a:cs typeface="EucrosiaUPC" pitchFamily="18" charset="-34"/>
              </a:rPr>
              <a:t>L</a:t>
            </a:r>
            <a:r>
              <a:rPr lang="en-US" dirty="0" smtClean="0">
                <a:cs typeface="EucrosiaUPC" pitchFamily="18" charset="-34"/>
              </a:rPr>
              <a:t>ast </a:t>
            </a:r>
            <a:r>
              <a:rPr lang="en-US" b="1" dirty="0" smtClean="0">
                <a:cs typeface="EucrosiaUPC" pitchFamily="18" charset="-34"/>
              </a:rPr>
              <a:t>I</a:t>
            </a:r>
            <a:r>
              <a:rPr lang="en-US" dirty="0" smtClean="0">
                <a:cs typeface="EucrosiaUPC" pitchFamily="18" charset="-34"/>
              </a:rPr>
              <a:t>n </a:t>
            </a:r>
            <a:r>
              <a:rPr lang="en-US" b="1" dirty="0" smtClean="0">
                <a:cs typeface="EucrosiaUPC" pitchFamily="18" charset="-34"/>
              </a:rPr>
              <a:t>F</a:t>
            </a:r>
            <a:r>
              <a:rPr lang="en-US" dirty="0" smtClean="0">
                <a:cs typeface="EucrosiaUPC" pitchFamily="18" charset="-34"/>
              </a:rPr>
              <a:t>irst </a:t>
            </a:r>
            <a:r>
              <a:rPr lang="en-US" b="1" dirty="0" smtClean="0">
                <a:cs typeface="EucrosiaUPC" pitchFamily="18" charset="-34"/>
              </a:rPr>
              <a:t>O</a:t>
            </a:r>
            <a:r>
              <a:rPr lang="en-US" dirty="0" smtClean="0">
                <a:cs typeface="EucrosiaUPC" pitchFamily="18" charset="-34"/>
              </a:rPr>
              <a:t>ut : </a:t>
            </a:r>
            <a:r>
              <a:rPr lang="en-US" b="1" dirty="0" smtClean="0">
                <a:cs typeface="EucrosiaUPC" pitchFamily="18" charset="-34"/>
              </a:rPr>
              <a:t>LIFO</a:t>
            </a:r>
            <a:r>
              <a:rPr lang="en-US" dirty="0" smtClean="0">
                <a:cs typeface="EucrosiaUPC" pitchFamily="18" charset="-34"/>
              </a:rPr>
              <a:t> </a:t>
            </a:r>
            <a:r>
              <a:rPr lang="th-TH" dirty="0" smtClean="0"/>
              <a:t>หมายถึงข้อมูลที่</a:t>
            </a:r>
            <a:r>
              <a:rPr lang="th-TH" b="1" dirty="0" smtClean="0">
                <a:solidFill>
                  <a:srgbClr val="FF0000"/>
                </a:solidFill>
              </a:rPr>
              <a:t>เข้ามา</a:t>
            </a:r>
            <a:r>
              <a:rPr lang="th-TH" dirty="0" smtClean="0"/>
              <a:t>ในลิสต์เป็น</a:t>
            </a:r>
            <a:r>
              <a:rPr lang="th-TH" b="1" dirty="0" smtClean="0">
                <a:solidFill>
                  <a:srgbClr val="FF0000"/>
                </a:solidFill>
              </a:rPr>
              <a:t>ลำดับสุดท้าย</a:t>
            </a:r>
            <a:r>
              <a:rPr lang="th-TH" dirty="0" smtClean="0">
                <a:solidFill>
                  <a:srgbClr val="FF0000"/>
                </a:solidFill>
              </a:rPr>
              <a:t> </a:t>
            </a:r>
            <a:r>
              <a:rPr lang="th-TH" dirty="0" smtClean="0"/>
              <a:t>จะถูก</a:t>
            </a:r>
            <a:r>
              <a:rPr lang="th-TH" b="1" dirty="0" smtClean="0">
                <a:solidFill>
                  <a:srgbClr val="FF0000"/>
                </a:solidFill>
              </a:rPr>
              <a:t>นำออก</a:t>
            </a:r>
            <a:r>
              <a:rPr lang="th-TH" dirty="0" smtClean="0"/>
              <a:t>จากลิสต์เป็น</a:t>
            </a:r>
            <a:r>
              <a:rPr lang="th-TH" b="1" dirty="0" smtClean="0">
                <a:solidFill>
                  <a:srgbClr val="FF0000"/>
                </a:solidFill>
              </a:rPr>
              <a:t>อันดับแรก</a:t>
            </a:r>
            <a:r>
              <a:rPr lang="th-TH" dirty="0" smtClean="0">
                <a:solidFill>
                  <a:srgbClr val="FF0000"/>
                </a:solidFill>
              </a:rPr>
              <a:t> </a:t>
            </a:r>
            <a:r>
              <a:rPr lang="th-TH" dirty="0" smtClean="0"/>
              <a:t>ตัวอย่างได้แก่การนำชั้นของปิ่นโตเข้าและออกจากเถาปิ่นโต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cs typeface="LilyUPC" pitchFamily="34" charset="-34"/>
              </a:rPr>
              <a:t>FIFO </a:t>
            </a:r>
            <a:r>
              <a:rPr lang="th-TH" b="1" smtClean="0"/>
              <a:t>และ </a:t>
            </a:r>
            <a:r>
              <a:rPr lang="en-US" b="1" smtClean="0">
                <a:cs typeface="LilyUPC" pitchFamily="34" charset="-34"/>
              </a:rPr>
              <a:t>LIFO</a:t>
            </a:r>
            <a:endParaRPr lang="th-TH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000000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h-TH" smtClean="0"/>
              <a:t>เป็นการเตรียมเนื้อที่ในหน่วยความจำไว้สำหรับเก็บข้อมูล</a:t>
            </a:r>
          </a:p>
          <a:p>
            <a:pPr eaLnBrk="1" hangingPunct="1"/>
            <a:r>
              <a:rPr lang="th-TH" smtClean="0"/>
              <a:t>ตัวอย่างในภาษาซี คือ</a:t>
            </a:r>
          </a:p>
          <a:p>
            <a:pPr eaLnBrk="1" hangingPunct="1">
              <a:buFontTx/>
              <a:buNone/>
            </a:pPr>
            <a:r>
              <a:rPr lang="th-TH" smtClean="0"/>
              <a:t>		</a:t>
            </a:r>
            <a:r>
              <a:rPr lang="en-US" smtClean="0">
                <a:cs typeface="EucrosiaUPC" pitchFamily="18" charset="-34"/>
              </a:rPr>
              <a:t>int  Stack[4];</a:t>
            </a:r>
            <a:endParaRPr lang="th-TH" smtClean="0"/>
          </a:p>
          <a:p>
            <a:pPr eaLnBrk="1" hangingPunct="1">
              <a:buFontTx/>
              <a:buNone/>
            </a:pPr>
            <a:endParaRPr lang="th-TH" smtClean="0"/>
          </a:p>
          <a:p>
            <a:pPr eaLnBrk="1" hangingPunct="1"/>
            <a:r>
              <a:rPr lang="th-TH" smtClean="0"/>
              <a:t>การนำข้อมูลเข้าและออกจากหน่วยความจำด้วยแถวลำดับ ก็เหมือนกับที่ยกตัวอย่างไปแล้ว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การสร้างกองซ้อนด้วยแถวลำดับ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071688"/>
            <a:ext cx="2971800" cy="609600"/>
            <a:chOff x="2544" y="2016"/>
            <a:chExt cx="1872" cy="384"/>
          </a:xfrm>
        </p:grpSpPr>
        <p:sp>
          <p:nvSpPr>
            <p:cNvPr id="18438" name="Rectangle 5"/>
            <p:cNvSpPr>
              <a:spLocks noChangeArrowheads="1"/>
            </p:cNvSpPr>
            <p:nvPr/>
          </p:nvSpPr>
          <p:spPr bwMode="auto">
            <a:xfrm>
              <a:off x="2544" y="2016"/>
              <a:ext cx="48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9" name="Rectangle 6"/>
            <p:cNvSpPr>
              <a:spLocks noChangeArrowheads="1"/>
            </p:cNvSpPr>
            <p:nvPr/>
          </p:nvSpPr>
          <p:spPr bwMode="auto">
            <a:xfrm>
              <a:off x="3024" y="2016"/>
              <a:ext cx="48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0" name="Rectangle 7"/>
            <p:cNvSpPr>
              <a:spLocks noChangeArrowheads="1"/>
            </p:cNvSpPr>
            <p:nvPr/>
          </p:nvSpPr>
          <p:spPr bwMode="auto">
            <a:xfrm>
              <a:off x="3504" y="2016"/>
              <a:ext cx="48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Rectangle 8"/>
            <p:cNvSpPr>
              <a:spLocks noChangeArrowheads="1"/>
            </p:cNvSpPr>
            <p:nvPr/>
          </p:nvSpPr>
          <p:spPr bwMode="auto">
            <a:xfrm>
              <a:off x="3936" y="2016"/>
              <a:ext cx="48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7" name="Text Box 9"/>
          <p:cNvSpPr txBox="1">
            <a:spLocks noChangeArrowheads="1"/>
          </p:cNvSpPr>
          <p:nvPr/>
        </p:nvSpPr>
        <p:spPr bwMode="auto">
          <a:xfrm>
            <a:off x="5715000" y="2786063"/>
            <a:ext cx="86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Stack</a:t>
            </a:r>
            <a:endParaRPr lang="th-TH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000000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Stack</a:t>
            </a:r>
            <a:r>
              <a:rPr lang="en-US"/>
              <a:t> class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212725" y="1676400"/>
            <a:ext cx="8718550" cy="46640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class Stack {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public: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Stack(int </a:t>
            </a:r>
            <a:r>
              <a:rPr lang="en-US" sz="2000" b="1">
                <a:solidFill>
                  <a:srgbClr val="00CCCC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size = 10</a:t>
            </a: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);			</a:t>
            </a:r>
            <a:r>
              <a:rPr lang="en-US" sz="2000">
                <a:solidFill>
                  <a:srgbClr val="00FF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 constructor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~Stack() { delete [] values; }	</a:t>
            </a:r>
            <a:r>
              <a:rPr lang="en-US" sz="2000">
                <a:solidFill>
                  <a:srgbClr val="00FF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 destructor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bool IsEmpty() { return top == -1; }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bool IsFull() { return </a:t>
            </a:r>
            <a:r>
              <a:rPr lang="en-US" sz="2000" b="1">
                <a:solidFill>
                  <a:srgbClr val="00CCCC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top == maxTop</a:t>
            </a: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 }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double Top();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void Push(const double x);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double Pop();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void DisplayStack();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private: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int </a:t>
            </a:r>
            <a:r>
              <a:rPr lang="en-US" sz="2000" b="1">
                <a:solidFill>
                  <a:srgbClr val="00CCCC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maxTop</a:t>
            </a: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		</a:t>
            </a:r>
            <a:r>
              <a:rPr lang="en-US" sz="2000">
                <a:solidFill>
                  <a:srgbClr val="00FF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 max stack size = size - 1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int top;		</a:t>
            </a:r>
            <a:r>
              <a:rPr lang="en-US" sz="2000">
                <a:solidFill>
                  <a:srgbClr val="00FF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 current top of stack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double* values;	</a:t>
            </a:r>
            <a:r>
              <a:rPr lang="en-US" sz="2000">
                <a:solidFill>
                  <a:srgbClr val="00FF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 element array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000000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0" y="1524000"/>
            <a:ext cx="9144000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Attributes of </a:t>
            </a:r>
            <a:r>
              <a:rPr lang="en-US">
                <a:latin typeface="Courier New" pitchFamily="49" charset="0"/>
              </a:rPr>
              <a:t>Stack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maxTop</a:t>
            </a:r>
            <a:r>
              <a:rPr lang="en-US"/>
              <a:t>: the max size of stack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top</a:t>
            </a:r>
            <a:r>
              <a:rPr lang="en-US"/>
              <a:t>: the index of the top element of stack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values</a:t>
            </a:r>
            <a:r>
              <a:rPr lang="en-US"/>
              <a:t>: point to an array which stores elements of stack</a:t>
            </a:r>
          </a:p>
          <a:p>
            <a:pPr>
              <a:lnSpc>
                <a:spcPct val="90000"/>
              </a:lnSpc>
            </a:pPr>
            <a:r>
              <a:rPr lang="en-US"/>
              <a:t>Operations of </a:t>
            </a:r>
            <a:r>
              <a:rPr lang="en-US">
                <a:latin typeface="Courier New" pitchFamily="49" charset="0"/>
              </a:rPr>
              <a:t>Stack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IsEmpty</a:t>
            </a:r>
            <a:r>
              <a:rPr lang="en-US"/>
              <a:t>: return true if stack is empty, return false otherwise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IsFull</a:t>
            </a:r>
            <a:r>
              <a:rPr lang="en-US"/>
              <a:t>: return true if stack is full, return false otherwise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Top</a:t>
            </a:r>
            <a:r>
              <a:rPr lang="en-US"/>
              <a:t>: return the element at the top of stack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Push</a:t>
            </a:r>
            <a:r>
              <a:rPr lang="en-US"/>
              <a:t>: add an element to the top of stack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Pop</a:t>
            </a:r>
            <a:r>
              <a:rPr lang="en-US"/>
              <a:t>: delete the element at the top of stack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DisplayStack</a:t>
            </a:r>
            <a:r>
              <a:rPr lang="en-US"/>
              <a:t>: print all the data in the stack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Stack</a:t>
            </a:r>
            <a:r>
              <a:rPr lang="en-US"/>
              <a:t>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000000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305800" cy="2362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The constructor of </a:t>
            </a:r>
            <a:r>
              <a:rPr lang="en-US">
                <a:latin typeface="Courier New" pitchFamily="49" charset="0"/>
              </a:rPr>
              <a:t>Stack</a:t>
            </a:r>
          </a:p>
          <a:p>
            <a:pPr lvl="1">
              <a:lnSpc>
                <a:spcPct val="90000"/>
              </a:lnSpc>
            </a:pPr>
            <a:r>
              <a:rPr lang="en-US"/>
              <a:t>Allocate a stack array of </a:t>
            </a:r>
            <a:r>
              <a:rPr lang="en-US">
                <a:latin typeface="Courier New" pitchFamily="49" charset="0"/>
              </a:rPr>
              <a:t>size</a:t>
            </a:r>
            <a:r>
              <a:rPr lang="en-US"/>
              <a:t>. By default, </a:t>
            </a:r>
            <a:br>
              <a:rPr lang="en-US"/>
            </a:br>
            <a:r>
              <a:rPr lang="en-US">
                <a:latin typeface="Courier New" pitchFamily="49" charset="0"/>
              </a:rPr>
              <a:t>size = 10</a:t>
            </a:r>
            <a:r>
              <a:rPr lang="en-US"/>
              <a:t>.</a:t>
            </a:r>
          </a:p>
          <a:p>
            <a:pPr lvl="1">
              <a:lnSpc>
                <a:spcPct val="90000"/>
              </a:lnSpc>
            </a:pPr>
            <a:r>
              <a:rPr lang="en-US"/>
              <a:t>When the stack is </a:t>
            </a:r>
            <a:r>
              <a:rPr lang="en-US">
                <a:solidFill>
                  <a:schemeClr val="hlink"/>
                </a:solidFill>
              </a:rPr>
              <a:t>full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top</a:t>
            </a:r>
            <a:r>
              <a:rPr lang="en-US"/>
              <a:t> will have its maximum value, i.e. </a:t>
            </a:r>
            <a:r>
              <a:rPr lang="en-US">
                <a:latin typeface="Courier New" pitchFamily="49" charset="0"/>
              </a:rPr>
              <a:t>size – 1</a:t>
            </a:r>
            <a:r>
              <a:rPr lang="en-US"/>
              <a:t>.</a:t>
            </a:r>
          </a:p>
          <a:p>
            <a:pPr lvl="1">
              <a:lnSpc>
                <a:spcPct val="90000"/>
              </a:lnSpc>
            </a:pPr>
            <a:r>
              <a:rPr lang="en-US"/>
              <a:t>Initially </a:t>
            </a:r>
            <a:r>
              <a:rPr lang="en-US">
                <a:latin typeface="Courier New" pitchFamily="49" charset="0"/>
              </a:rPr>
              <a:t>top</a:t>
            </a:r>
            <a:r>
              <a:rPr lang="en-US"/>
              <a:t> is set to -1. It means the stack is </a:t>
            </a:r>
            <a:r>
              <a:rPr lang="en-US">
                <a:solidFill>
                  <a:schemeClr val="hlink"/>
                </a:solidFill>
              </a:rPr>
              <a:t>empty</a:t>
            </a:r>
            <a:r>
              <a:rPr lang="en-US"/>
              <a:t>.</a:t>
            </a:r>
          </a:p>
          <a:p>
            <a:pPr lvl="1">
              <a:lnSpc>
                <a:spcPct val="90000"/>
              </a:lnSpc>
            </a:pPr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Stack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1219200" y="4038600"/>
            <a:ext cx="6432550" cy="16160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Stack::Stack(int size </a:t>
            </a:r>
            <a:r>
              <a:rPr lang="en-US" sz="2000">
                <a:solidFill>
                  <a:srgbClr val="00FF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/*= 10*/</a:t>
            </a: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 {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maxTop	=	size - 1;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values	=	new double[size];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top		=	-1;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762000" y="5867400"/>
            <a:ext cx="8001000" cy="7016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rgbClr val="FFFFFF"/>
                </a:solidFill>
              </a:rPr>
              <a:t>Although the constructor </a:t>
            </a:r>
            <a:r>
              <a:rPr lang="en-US" sz="2000" b="1">
                <a:solidFill>
                  <a:srgbClr val="FF9933"/>
                </a:solidFill>
              </a:rPr>
              <a:t>dynamically</a:t>
            </a:r>
            <a:r>
              <a:rPr lang="en-US" sz="2000" b="1">
                <a:solidFill>
                  <a:srgbClr val="FFFFFF"/>
                </a:solidFill>
              </a:rPr>
              <a:t> allocates the stack array, the stack is still </a:t>
            </a:r>
            <a:r>
              <a:rPr lang="en-US" sz="2000" b="1">
                <a:solidFill>
                  <a:srgbClr val="FF9933"/>
                </a:solidFill>
              </a:rPr>
              <a:t>static</a:t>
            </a:r>
            <a:r>
              <a:rPr lang="en-US" sz="2000" b="1">
                <a:solidFill>
                  <a:srgbClr val="FFFFFF"/>
                </a:solidFill>
              </a:rPr>
              <a:t>. The size is fixed after the initialization.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000000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848600" cy="2057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lang="en-US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Push(</a:t>
            </a:r>
            <a:r>
              <a:rPr lang="en-US">
                <a:solidFill>
                  <a:srgbClr val="FFFF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const</a:t>
            </a:r>
            <a:r>
              <a:rPr lang="en-US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>
                <a:solidFill>
                  <a:srgbClr val="FFFF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double</a:t>
            </a:r>
            <a:r>
              <a:rPr lang="en-US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x);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ea typeface="宋体" pitchFamily="2" charset="-122"/>
                <a:cs typeface="Courier New" pitchFamily="49" charset="0"/>
              </a:rPr>
              <a:t>Push an element onto the stack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ea typeface="宋体" pitchFamily="2" charset="-122"/>
                <a:cs typeface="Courier New" pitchFamily="49" charset="0"/>
              </a:rPr>
              <a:t>If the stack is full, print the error information.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ea typeface="宋体" pitchFamily="2" charset="-122"/>
                <a:cs typeface="Courier New" pitchFamily="49" charset="0"/>
              </a:rPr>
              <a:t>Note </a:t>
            </a:r>
            <a:r>
              <a:rPr lang="en-US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top</a:t>
            </a:r>
            <a:r>
              <a:rPr lang="en-US">
                <a:solidFill>
                  <a:srgbClr val="FFFFFF"/>
                </a:solidFill>
                <a:ea typeface="宋体" pitchFamily="2" charset="-122"/>
                <a:cs typeface="Courier New" pitchFamily="49" charset="0"/>
              </a:rPr>
              <a:t> always represents the index of the top element. After pushing an element, increment </a:t>
            </a:r>
            <a:r>
              <a:rPr lang="en-US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top</a:t>
            </a:r>
            <a:r>
              <a:rPr lang="en-US">
                <a:solidFill>
                  <a:srgbClr val="FFFFFF"/>
                </a:solidFill>
                <a:ea typeface="宋体" pitchFamily="2" charset="-122"/>
                <a:cs typeface="Courier New" pitchFamily="49" charset="0"/>
              </a:rPr>
              <a:t>.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Push Stack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273050" y="3962400"/>
            <a:ext cx="8718550" cy="1920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Stack::Push(</a:t>
            </a:r>
            <a:r>
              <a:rPr lang="en-US" sz="2000">
                <a:solidFill>
                  <a:srgbClr val="FFFF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const</a:t>
            </a: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2000">
                <a:solidFill>
                  <a:srgbClr val="FFFF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double</a:t>
            </a: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x) {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2000">
                <a:solidFill>
                  <a:srgbClr val="FFFF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(IsFull())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cout &lt;&lt; "Error: the stack is full." &lt;&lt; endl;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2000">
                <a:solidFill>
                  <a:srgbClr val="FFFF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else</a:t>
            </a: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values[++top]	=	x;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000000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848600" cy="2133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double</a:t>
            </a:r>
            <a:r>
              <a:rPr lang="en-US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Pop()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ea typeface="宋体" pitchFamily="2" charset="-122"/>
                <a:cs typeface="Courier New" pitchFamily="49" charset="0"/>
              </a:rPr>
              <a:t>Pop and return the element at the top of the stack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ea typeface="宋体" pitchFamily="2" charset="-122"/>
                <a:cs typeface="Courier New" pitchFamily="49" charset="0"/>
              </a:rPr>
              <a:t>If the stack is empty, print the error information. (In this case, the return value is useless.)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ea typeface="宋体" pitchFamily="2" charset="-122"/>
                <a:cs typeface="Courier New" pitchFamily="49" charset="0"/>
              </a:rPr>
              <a:t>Don’t forgot to decrement </a:t>
            </a:r>
            <a:r>
              <a:rPr lang="en-US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top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 Stack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136525" y="3794125"/>
            <a:ext cx="8870950" cy="28352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double</a:t>
            </a: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Stack::Pop() {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2000">
                <a:solidFill>
                  <a:srgbClr val="FFFF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(IsEmpty()) {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cout &lt;&lt; "Error: the stack is empty." &lt;&lt; endl;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sz="2000">
                <a:solidFill>
                  <a:srgbClr val="FFFF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-1;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}	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2000">
                <a:solidFill>
                  <a:srgbClr val="FFFF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else</a:t>
            </a: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{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sz="2000">
                <a:solidFill>
                  <a:srgbClr val="FFFF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values[top--];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000000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848600" cy="1676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double</a:t>
            </a:r>
            <a:r>
              <a:rPr lang="en-US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Top()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ea typeface="宋体" pitchFamily="2" charset="-122"/>
                <a:cs typeface="Courier New" pitchFamily="49" charset="0"/>
              </a:rPr>
              <a:t>Return the top element of the stack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ea typeface="宋体" pitchFamily="2" charset="-122"/>
                <a:cs typeface="Courier New" pitchFamily="49" charset="0"/>
              </a:rPr>
              <a:t>Unlike </a:t>
            </a:r>
            <a:r>
              <a:rPr lang="en-US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Pop</a:t>
            </a:r>
            <a:r>
              <a:rPr lang="en-US">
                <a:solidFill>
                  <a:srgbClr val="FFFFFF"/>
                </a:solidFill>
                <a:ea typeface="宋体" pitchFamily="2" charset="-122"/>
                <a:cs typeface="Courier New" pitchFamily="49" charset="0"/>
              </a:rPr>
              <a:t>, this function does not remove the top element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Top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152400" y="3581400"/>
            <a:ext cx="8870950" cy="25304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double</a:t>
            </a: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Stack::Top() {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2000">
                <a:solidFill>
                  <a:srgbClr val="FFFF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(IsEmpty()) {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cout &lt;&lt; "Error: the stack is empty." &lt;&lt; endl;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sz="2000">
                <a:solidFill>
                  <a:srgbClr val="FFFF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-1;			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2000">
                <a:solidFill>
                  <a:srgbClr val="FFFF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else</a:t>
            </a: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sz="2000">
                <a:solidFill>
                  <a:srgbClr val="FFFF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values[top];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000000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848600" cy="41148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void </a:t>
            </a:r>
            <a:r>
              <a:rPr lang="en-US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DisplayStack()</a:t>
            </a:r>
          </a:p>
          <a:p>
            <a:pPr lvl="1"/>
            <a:r>
              <a:rPr lang="en-US">
                <a:solidFill>
                  <a:srgbClr val="FFFFFF"/>
                </a:solidFill>
                <a:ea typeface="宋体" pitchFamily="2" charset="-122"/>
                <a:cs typeface="Courier New" pitchFamily="49" charset="0"/>
              </a:rPr>
              <a:t>Print all the elements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all the elements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120650" y="3124200"/>
            <a:ext cx="9023350" cy="1920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Stack::DisplayStack() {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cout &lt;&lt; "top --&gt;";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2000">
                <a:solidFill>
                  <a:srgbClr val="FFFF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for</a:t>
            </a: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(</a:t>
            </a:r>
            <a:r>
              <a:rPr lang="en-US" sz="2000">
                <a:solidFill>
                  <a:srgbClr val="FFFF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i = top; i &gt;= 0; i--) 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cout &lt;&lt; "\t|\t" &lt;&lt; values[i] &lt;&lt; "\t|" &lt;&lt; endl;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cout &lt;&lt; "\t|---------------|" &lt;&lt; endl;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  <p:pic>
        <p:nvPicPr>
          <p:cNvPr id="49162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4876800"/>
            <a:ext cx="3848100" cy="15652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000000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>
                <a:latin typeface="Courier New" pitchFamily="49" charset="0"/>
              </a:rPr>
              <a:t>Stack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425450" y="1828800"/>
            <a:ext cx="7042150" cy="46640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main(</a:t>
            </a:r>
            <a:r>
              <a:rPr lang="en-US" sz="2000">
                <a:solidFill>
                  <a:srgbClr val="FFFF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 {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Stack stack(5);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stack.Push(5.0);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stack.Push(6.5);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stack.Push(-3.0);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stack.Push(-8.0);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stack.DisplayStack();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cout &lt;&lt; "Top: " &lt;&lt; stack.Top() &lt;&lt; endl;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stack.Pop();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cout &lt;&lt; "Top: " &lt;&lt; stack.Top() &lt;&lt; endl;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2000">
                <a:solidFill>
                  <a:srgbClr val="FFFF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while</a:t>
            </a: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(!stack.IsEmpty()) stack.Pop();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stack.DisplayStack();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2000">
                <a:solidFill>
                  <a:srgbClr val="FFFF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0;</a:t>
            </a:r>
            <a:endParaRPr lang="en-US" sz="2000">
              <a:solidFill>
                <a:srgbClr val="FFFFFF"/>
              </a:solidFill>
              <a:ea typeface="宋体" pitchFamily="2" charset="-122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3100" y="1979613"/>
            <a:ext cx="3086100" cy="190658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</p:pic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6781800" y="1524000"/>
            <a:ext cx="91440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rgbClr val="FFFFFF"/>
                </a:solidFill>
              </a:rPr>
              <a:t>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000000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th-TH" dirty="0" smtClean="0"/>
              <a:t>โครงสร้างข้อมูลแบบ </a:t>
            </a:r>
            <a:r>
              <a:rPr lang="en-US" dirty="0" smtClean="0">
                <a:cs typeface="EucrosiaUPC" pitchFamily="18" charset="-34"/>
              </a:rPr>
              <a:t>stack </a:t>
            </a:r>
            <a:r>
              <a:rPr lang="th-TH" dirty="0" smtClean="0"/>
              <a:t>มีการประยุกต์ใช้มากในการเขียนโปรแกรมของสาขาวิทยาการคอมพิวเตอร์ เช่น </a:t>
            </a:r>
          </a:p>
          <a:p>
            <a:pPr lvl="1"/>
            <a:r>
              <a:rPr lang="th-TH" dirty="0" smtClean="0"/>
              <a:t>การจัดสรรหน่วยความจำในการประมวลผลโปรแกรม  (</a:t>
            </a:r>
            <a:r>
              <a:rPr lang="en-US" dirty="0" smtClean="0"/>
              <a:t>Function Call</a:t>
            </a:r>
            <a:r>
              <a:rPr lang="th-TH" dirty="0" smtClean="0"/>
              <a:t>)</a:t>
            </a:r>
          </a:p>
          <a:p>
            <a:pPr lvl="2"/>
            <a:r>
              <a:rPr lang="th-TH" dirty="0" smtClean="0"/>
              <a:t>รวมทั้ง โปรแกรมเรียกใช้ตัวเอง </a:t>
            </a:r>
            <a:r>
              <a:rPr lang="en-US" dirty="0" smtClean="0"/>
              <a:t>(Recursive)</a:t>
            </a:r>
            <a:endParaRPr lang="th-TH" dirty="0" smtClean="0"/>
          </a:p>
          <a:p>
            <a:pPr lvl="1"/>
            <a:r>
              <a:rPr lang="th-TH" dirty="0" smtClean="0"/>
              <a:t>การตรวจสอบอักขระสมดุล(</a:t>
            </a:r>
            <a:r>
              <a:rPr lang="en-US" dirty="0" smtClean="0">
                <a:cs typeface="EucrosiaUPC" pitchFamily="18" charset="-34"/>
              </a:rPr>
              <a:t>Balancing Symbol</a:t>
            </a:r>
            <a:r>
              <a:rPr lang="th-TH" dirty="0" smtClean="0"/>
              <a:t>) </a:t>
            </a:r>
          </a:p>
          <a:p>
            <a:pPr lvl="1"/>
            <a:r>
              <a:rPr lang="th-TH" dirty="0" smtClean="0"/>
              <a:t>การคำนวณนิพจน์คณิตศาสตร์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b="1" smtClean="0">
                <a:latin typeface="Angsana New" pitchFamily="18" charset="-34"/>
              </a:rPr>
              <a:t>การประยุกต์ใช้ </a:t>
            </a:r>
            <a:r>
              <a:rPr lang="en-US" b="1" smtClean="0">
                <a:latin typeface="Angsana New" pitchFamily="18" charset="-34"/>
                <a:cs typeface="LilyUPC" pitchFamily="34" charset="-34"/>
              </a:rPr>
              <a:t>stack</a:t>
            </a:r>
            <a:endParaRPr lang="th-TH" smtClean="0">
              <a:latin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000000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h-TH" sz="3600" dirty="0" smtClean="0">
                <a:latin typeface="Angsana New" pitchFamily="18" charset="-34"/>
              </a:rPr>
              <a:t>เป็นโครงสร้างข้อมูลแบบเชิงเส้น </a:t>
            </a:r>
            <a:r>
              <a:rPr lang="th-TH" sz="3600" b="1" dirty="0" smtClean="0">
                <a:solidFill>
                  <a:srgbClr val="00B0F0"/>
                </a:solidFill>
                <a:latin typeface="Angsana New" pitchFamily="18" charset="-34"/>
              </a:rPr>
              <a:t>ที่มีการใส่ข้อมูลเข้า และนำข้อมูลออกเพียงด้านเดียว</a:t>
            </a:r>
            <a:r>
              <a:rPr lang="th-TH" sz="3600" dirty="0" smtClean="0">
                <a:solidFill>
                  <a:srgbClr val="00B0F0"/>
                </a:solidFill>
                <a:latin typeface="Angsana New" pitchFamily="18" charset="-34"/>
              </a:rPr>
              <a:t> </a:t>
            </a:r>
            <a:r>
              <a:rPr lang="th-TH" sz="3600" dirty="0" smtClean="0">
                <a:latin typeface="Angsana New" pitchFamily="18" charset="-34"/>
              </a:rPr>
              <a:t>ดังนั้น ข้อมูลที่เข้าไปอยู่ใน</a:t>
            </a:r>
            <a:r>
              <a:rPr lang="en-US" sz="3600" dirty="0" smtClean="0">
                <a:latin typeface="Angsana New" pitchFamily="18" charset="-34"/>
                <a:cs typeface="EucrosiaUPC" pitchFamily="18" charset="-34"/>
              </a:rPr>
              <a:t> stack </a:t>
            </a:r>
            <a:r>
              <a:rPr lang="th-TH" sz="3600" dirty="0" smtClean="0">
                <a:latin typeface="Angsana New" pitchFamily="18" charset="-34"/>
              </a:rPr>
              <a:t>ก่อนจะออกจาก </a:t>
            </a:r>
            <a:r>
              <a:rPr lang="en-US" sz="3600" dirty="0" smtClean="0">
                <a:latin typeface="Angsana New" pitchFamily="18" charset="-34"/>
                <a:cs typeface="EucrosiaUPC" pitchFamily="18" charset="-34"/>
              </a:rPr>
              <a:t>stack </a:t>
            </a:r>
            <a:r>
              <a:rPr lang="th-TH" sz="3600" dirty="0" smtClean="0">
                <a:latin typeface="Angsana New" pitchFamily="18" charset="-34"/>
              </a:rPr>
              <a:t>หลังข้อมูลที่เข้าไปใน </a:t>
            </a:r>
            <a:r>
              <a:rPr lang="en-US" sz="3600" dirty="0" smtClean="0">
                <a:latin typeface="Angsana New" pitchFamily="18" charset="-34"/>
                <a:cs typeface="EucrosiaUPC" pitchFamily="18" charset="-34"/>
              </a:rPr>
              <a:t>stack</a:t>
            </a:r>
            <a:r>
              <a:rPr lang="th-TH" sz="3600" dirty="0" smtClean="0">
                <a:latin typeface="Angsana New" pitchFamily="18" charset="-34"/>
              </a:rPr>
              <a:t> ทีหลัง นั่นคือ การ </a:t>
            </a:r>
            <a:r>
              <a:rPr lang="th-TH" sz="3600" b="1" dirty="0" smtClean="0">
                <a:solidFill>
                  <a:srgbClr val="00B0F0"/>
                </a:solidFill>
                <a:latin typeface="Angsana New" pitchFamily="18" charset="-34"/>
              </a:rPr>
              <a:t>"</a:t>
            </a:r>
            <a:r>
              <a:rPr lang="th-TH" sz="3600" b="1" i="1" dirty="0" smtClean="0">
                <a:solidFill>
                  <a:srgbClr val="00B0F0"/>
                </a:solidFill>
                <a:latin typeface="Angsana New" pitchFamily="18" charset="-34"/>
              </a:rPr>
              <a:t>เข้าทีหลังแต่ออกก่อน</a:t>
            </a:r>
            <a:r>
              <a:rPr lang="th-TH" sz="3600" b="1" dirty="0" smtClean="0">
                <a:solidFill>
                  <a:srgbClr val="00B0F0"/>
                </a:solidFill>
                <a:latin typeface="Angsana New" pitchFamily="18" charset="-34"/>
              </a:rPr>
              <a:t>" (</a:t>
            </a:r>
            <a:r>
              <a:rPr lang="en-US" sz="3600" b="1" dirty="0" smtClean="0">
                <a:solidFill>
                  <a:srgbClr val="00B0F0"/>
                </a:solidFill>
                <a:latin typeface="Angsana New" pitchFamily="18" charset="-34"/>
                <a:cs typeface="EucrosiaUPC" pitchFamily="18" charset="-34"/>
              </a:rPr>
              <a:t>Last In First Out : LIFO</a:t>
            </a:r>
            <a:r>
              <a:rPr lang="th-TH" sz="3600" b="1" dirty="0" smtClean="0">
                <a:solidFill>
                  <a:srgbClr val="00B0F0"/>
                </a:solidFill>
                <a:latin typeface="Angsana New" pitchFamily="18" charset="-34"/>
              </a:rPr>
              <a:t>)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dirty="0" smtClean="0">
                <a:latin typeface="Angsana New" pitchFamily="18" charset="-34"/>
              </a:rPr>
              <a:t>Stack</a:t>
            </a:r>
            <a:endParaRPr lang="th-TH" sz="5400" dirty="0" smtClean="0">
              <a:latin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000000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h-TH" sz="3400" dirty="0" smtClean="0">
                <a:latin typeface="Angsana New" pitchFamily="18" charset="-34"/>
              </a:rPr>
              <a:t>การ</a:t>
            </a:r>
            <a:r>
              <a:rPr lang="th-TH" sz="3400" dirty="0">
                <a:latin typeface="Angsana New" pitchFamily="18" charset="-34"/>
              </a:rPr>
              <a:t>เรียกใช้ </a:t>
            </a:r>
            <a:r>
              <a:rPr lang="en-US" sz="3400" dirty="0">
                <a:latin typeface="Angsana New" pitchFamily="18" charset="-34"/>
              </a:rPr>
              <a:t>Function </a:t>
            </a:r>
            <a:r>
              <a:rPr lang="th-TH" sz="3400" dirty="0">
                <a:latin typeface="Angsana New" pitchFamily="18" charset="-34"/>
              </a:rPr>
              <a:t>หรือ </a:t>
            </a:r>
            <a:r>
              <a:rPr lang="en-US" sz="3400" dirty="0">
                <a:latin typeface="Angsana New" pitchFamily="18" charset="-34"/>
              </a:rPr>
              <a:t>Procedure </a:t>
            </a:r>
            <a:r>
              <a:rPr lang="th-TH" sz="3400" dirty="0">
                <a:latin typeface="Angsana New" pitchFamily="18" charset="-34"/>
              </a:rPr>
              <a:t>หรือโปรแกรมย่อยในภาษาที่ไม่มีการ </a:t>
            </a:r>
            <a:r>
              <a:rPr lang="en-US" sz="3400" dirty="0">
                <a:latin typeface="Angsana New" pitchFamily="18" charset="-34"/>
              </a:rPr>
              <a:t>Recursive</a:t>
            </a:r>
          </a:p>
          <a:p>
            <a:r>
              <a:rPr lang="th-TH" sz="3400" dirty="0">
                <a:latin typeface="Angsana New" pitchFamily="18" charset="-34"/>
              </a:rPr>
              <a:t>เมื่อมีการเรียกใช้ </a:t>
            </a:r>
            <a:r>
              <a:rPr lang="en-US" sz="3400" dirty="0">
                <a:latin typeface="Angsana New" pitchFamily="18" charset="-34"/>
              </a:rPr>
              <a:t>Function </a:t>
            </a:r>
            <a:r>
              <a:rPr lang="th-TH" sz="3400" dirty="0">
                <a:latin typeface="Angsana New" pitchFamily="18" charset="-34"/>
              </a:rPr>
              <a:t>ก็จะทำการ </a:t>
            </a:r>
            <a:r>
              <a:rPr lang="en-US" sz="3400" dirty="0">
                <a:latin typeface="Angsana New" pitchFamily="18" charset="-34"/>
              </a:rPr>
              <a:t>Push Function to Stack</a:t>
            </a:r>
          </a:p>
          <a:p>
            <a:r>
              <a:rPr lang="th-TH" sz="3400" dirty="0">
                <a:latin typeface="Angsana New" pitchFamily="18" charset="-34"/>
              </a:rPr>
              <a:t>และเมื่อมีการ </a:t>
            </a:r>
            <a:r>
              <a:rPr lang="en-US" sz="3400" dirty="0">
                <a:latin typeface="Angsana New" pitchFamily="18" charset="-34"/>
              </a:rPr>
              <a:t>Return </a:t>
            </a:r>
            <a:r>
              <a:rPr lang="th-TH" sz="3400" dirty="0">
                <a:latin typeface="Angsana New" pitchFamily="18" charset="-34"/>
              </a:rPr>
              <a:t>หรือจบการทำงานของ </a:t>
            </a:r>
            <a:r>
              <a:rPr lang="en-US" sz="3400" dirty="0">
                <a:latin typeface="Angsana New" pitchFamily="18" charset="-34"/>
              </a:rPr>
              <a:t>Function </a:t>
            </a:r>
            <a:r>
              <a:rPr lang="th-TH" sz="3400" dirty="0">
                <a:latin typeface="Angsana New" pitchFamily="18" charset="-34"/>
              </a:rPr>
              <a:t>แล้วจะต้อง </a:t>
            </a:r>
            <a:r>
              <a:rPr lang="en-US" sz="3400" dirty="0">
                <a:latin typeface="Angsana New" pitchFamily="18" charset="-34"/>
              </a:rPr>
              <a:t>Pop Function from Stack</a:t>
            </a:r>
            <a:endParaRPr lang="th-TH" sz="3400" dirty="0">
              <a:latin typeface="Angsana New" pitchFamily="18" charset="-34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/>
              <a:t>Call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000000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cs typeface="EucrosiaUPC" pitchFamily="18" charset="-34"/>
              </a:rPr>
              <a:t>	</a:t>
            </a:r>
            <a:r>
              <a:rPr lang="th-TH" dirty="0" smtClean="0"/>
              <a:t>การเรียกโปรแกรมย่อยมีความแตกต่างกับการกระโดดทั่วไป เนื่องจากภายหลังที่โปรแกรมย่อยทำงานเสร็จ หน่วยประมวลผลจะต้องสามารถกระโดดกลับมาทำงานในโปรแกรมหลักต่อไปได้</a:t>
            </a:r>
            <a:r>
              <a:rPr lang="en-US" dirty="0" smtClean="0">
                <a:cs typeface="EucrosiaUPC" pitchFamily="18" charset="-34"/>
              </a:rPr>
              <a:t>   </a:t>
            </a:r>
            <a:r>
              <a:rPr lang="th-TH" b="1" dirty="0" smtClean="0">
                <a:solidFill>
                  <a:srgbClr val="00B0F0"/>
                </a:solidFill>
              </a:rPr>
              <a:t>ดังนั้นการเรียกใช้โปรแกรมย่อยนั้นจะต้องมีการเก็บตำแหน่งของคำสั่งที่ทำงานอยู่</a:t>
            </a:r>
            <a:r>
              <a:rPr lang="th-TH" dirty="0" smtClean="0"/>
              <a:t>เดิมด้วย และ</a:t>
            </a:r>
            <a:r>
              <a:rPr lang="th-TH" b="1" dirty="0" smtClean="0">
                <a:solidFill>
                  <a:srgbClr val="00B0F0"/>
                </a:solidFill>
              </a:rPr>
              <a:t>เมื่อจบโปรแกรมย่อยโปรแกรมจะต้องกระโดดกลับมาทำงานที่เดิม</a:t>
            </a:r>
            <a:r>
              <a:rPr lang="th-TH" dirty="0" smtClean="0">
                <a:solidFill>
                  <a:srgbClr val="00B0F0"/>
                </a:solidFill>
              </a:rPr>
              <a:t> </a:t>
            </a:r>
            <a:r>
              <a:rPr lang="th-TH" dirty="0" smtClean="0"/>
              <a:t>โดยใช้ข้อมูลที่เก็บไว้ ภาพและอัลกอริทึมแสดงตัวอย่างการเรียกใช้โปรแกรมย่อย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th-TH" b="1" smtClean="0"/>
              <a:t>การเรียกใช้โปรแกรมย่อย</a:t>
            </a:r>
            <a:r>
              <a:rPr lang="en-US" b="1" smtClean="0">
                <a:cs typeface="LilyUPC" pitchFamily="34" charset="-34"/>
              </a:rPr>
              <a:t/>
            </a:r>
            <a:br>
              <a:rPr lang="en-US" b="1" smtClean="0">
                <a:cs typeface="LilyUPC" pitchFamily="34" charset="-34"/>
              </a:rPr>
            </a:br>
            <a:endParaRPr lang="th-TH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000000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6" descr="Untitled-1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989138"/>
            <a:ext cx="49307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Text Box 7"/>
          <p:cNvSpPr txBox="1">
            <a:spLocks noChangeArrowheads="1"/>
          </p:cNvSpPr>
          <p:nvPr/>
        </p:nvSpPr>
        <p:spPr bwMode="auto">
          <a:xfrm>
            <a:off x="5867400" y="188913"/>
            <a:ext cx="2519363" cy="649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Angsana New" pitchFamily="18" charset="-34"/>
              </a:rPr>
              <a:t>PROGRAM MAIN</a:t>
            </a:r>
            <a:endParaRPr lang="th-TH" b="1">
              <a:latin typeface="Angsana New" pitchFamily="18" charset="-34"/>
            </a:endParaRPr>
          </a:p>
          <a:p>
            <a:r>
              <a:rPr lang="th-TH" b="1">
                <a:latin typeface="Angsana New" pitchFamily="18" charset="-34"/>
              </a:rPr>
              <a:t>......</a:t>
            </a:r>
            <a:endParaRPr lang="en-US" b="1">
              <a:latin typeface="Angsana New" pitchFamily="18" charset="-34"/>
            </a:endParaRPr>
          </a:p>
          <a:p>
            <a:r>
              <a:rPr lang="en-US" b="1">
                <a:latin typeface="Angsana New" pitchFamily="18" charset="-34"/>
              </a:rPr>
              <a:t>CALL Sub</a:t>
            </a:r>
            <a:r>
              <a:rPr lang="th-TH" b="1">
                <a:latin typeface="Angsana New" pitchFamily="18" charset="-34"/>
              </a:rPr>
              <a:t>1</a:t>
            </a:r>
            <a:endParaRPr lang="en-US" b="1">
              <a:latin typeface="Angsana New" pitchFamily="18" charset="-34"/>
            </a:endParaRPr>
          </a:p>
          <a:p>
            <a:r>
              <a:rPr lang="en-US" b="1">
                <a:latin typeface="Angsana New" pitchFamily="18" charset="-34"/>
              </a:rPr>
              <a:t>PRINT Q</a:t>
            </a:r>
            <a:endParaRPr lang="th-TH" b="1">
              <a:latin typeface="Angsana New" pitchFamily="18" charset="-34"/>
            </a:endParaRPr>
          </a:p>
          <a:p>
            <a:r>
              <a:rPr lang="th-TH" b="1">
                <a:latin typeface="Angsana New" pitchFamily="18" charset="-34"/>
              </a:rPr>
              <a:t>....</a:t>
            </a:r>
            <a:endParaRPr lang="en-US" b="1">
              <a:latin typeface="Angsana New" pitchFamily="18" charset="-34"/>
            </a:endParaRPr>
          </a:p>
          <a:p>
            <a:r>
              <a:rPr lang="en-US" b="1">
                <a:latin typeface="Angsana New" pitchFamily="18" charset="-34"/>
              </a:rPr>
              <a:t>END MAIN</a:t>
            </a:r>
          </a:p>
          <a:p>
            <a:r>
              <a:rPr lang="en-US" b="1">
                <a:latin typeface="Angsana New" pitchFamily="18" charset="-34"/>
              </a:rPr>
              <a:t>PROCEDURE Sub</a:t>
            </a:r>
            <a:r>
              <a:rPr lang="th-TH" b="1">
                <a:latin typeface="Angsana New" pitchFamily="18" charset="-34"/>
              </a:rPr>
              <a:t>1</a:t>
            </a:r>
          </a:p>
          <a:p>
            <a:r>
              <a:rPr lang="th-TH" b="1">
                <a:latin typeface="Angsana New" pitchFamily="18" charset="-34"/>
              </a:rPr>
              <a:t>....</a:t>
            </a:r>
            <a:endParaRPr lang="en-US" b="1">
              <a:latin typeface="Angsana New" pitchFamily="18" charset="-34"/>
            </a:endParaRPr>
          </a:p>
          <a:p>
            <a:r>
              <a:rPr lang="en-US" b="1">
                <a:latin typeface="Angsana New" pitchFamily="18" charset="-34"/>
              </a:rPr>
              <a:t>CALL Sub</a:t>
            </a:r>
            <a:r>
              <a:rPr lang="th-TH" b="1">
                <a:latin typeface="Angsana New" pitchFamily="18" charset="-34"/>
              </a:rPr>
              <a:t>2</a:t>
            </a:r>
            <a:endParaRPr lang="en-US" b="1">
              <a:latin typeface="Angsana New" pitchFamily="18" charset="-34"/>
            </a:endParaRPr>
          </a:p>
          <a:p>
            <a:r>
              <a:rPr lang="en-US" b="1">
                <a:latin typeface="Angsana New" pitchFamily="18" charset="-34"/>
              </a:rPr>
              <a:t>A:=A+B</a:t>
            </a:r>
            <a:endParaRPr lang="th-TH" b="1">
              <a:latin typeface="Angsana New" pitchFamily="18" charset="-34"/>
            </a:endParaRPr>
          </a:p>
          <a:p>
            <a:r>
              <a:rPr lang="th-TH" b="1">
                <a:latin typeface="Angsana New" pitchFamily="18" charset="-34"/>
              </a:rPr>
              <a:t>...</a:t>
            </a:r>
            <a:endParaRPr lang="en-US" b="1">
              <a:latin typeface="Angsana New" pitchFamily="18" charset="-34"/>
            </a:endParaRPr>
          </a:p>
          <a:p>
            <a:r>
              <a:rPr lang="en-US" b="1">
                <a:latin typeface="Angsana New" pitchFamily="18" charset="-34"/>
              </a:rPr>
              <a:t>END Sub</a:t>
            </a:r>
            <a:r>
              <a:rPr lang="th-TH" b="1">
                <a:latin typeface="Angsana New" pitchFamily="18" charset="-34"/>
              </a:rPr>
              <a:t>1</a:t>
            </a:r>
            <a:endParaRPr lang="en-US" b="1">
              <a:latin typeface="Angsana New" pitchFamily="18" charset="-34"/>
            </a:endParaRPr>
          </a:p>
          <a:p>
            <a:r>
              <a:rPr lang="en-US" b="1">
                <a:latin typeface="Angsana New" pitchFamily="18" charset="-34"/>
              </a:rPr>
              <a:t>PROCEDURE Sub</a:t>
            </a:r>
            <a:r>
              <a:rPr lang="th-TH" b="1">
                <a:latin typeface="Angsana New" pitchFamily="18" charset="-34"/>
              </a:rPr>
              <a:t>2</a:t>
            </a:r>
          </a:p>
          <a:p>
            <a:r>
              <a:rPr lang="th-TH" b="1">
                <a:latin typeface="Angsana New" pitchFamily="18" charset="-34"/>
              </a:rPr>
              <a:t>...</a:t>
            </a:r>
            <a:endParaRPr lang="en-US" b="1">
              <a:latin typeface="Angsana New" pitchFamily="18" charset="-34"/>
            </a:endParaRPr>
          </a:p>
          <a:p>
            <a:r>
              <a:rPr lang="en-US" b="1">
                <a:latin typeface="Angsana New" pitchFamily="18" charset="-34"/>
              </a:rPr>
              <a:t>END Sub</a:t>
            </a:r>
            <a:r>
              <a:rPr lang="th-TH" b="1">
                <a:latin typeface="Angsana New" pitchFamily="18" charset="-34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000000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7772400" cy="49974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Example :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r>
              <a:rPr lang="en-US"/>
              <a:t>{x+(y-[a+b])*c-[(d+e)]}/(h-(j-(k-[l-n])))</a:t>
            </a:r>
            <a:endParaRPr lang="th-TH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Balancing Symbols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000000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8229600" cy="547211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th-TH" sz="2800" b="1" dirty="0" smtClean="0">
                <a:latin typeface="Angsana New" pitchFamily="18" charset="-34"/>
              </a:rPr>
              <a:t>	ในการตรวจสอบอักขระสมดุลนั้น คอมไพเลอร์ได้นำแนวคิดโครงสร้างข้อมูลแบบ </a:t>
            </a:r>
            <a:r>
              <a:rPr lang="en-US" sz="2800" b="1" dirty="0" smtClean="0">
                <a:latin typeface="Angsana New" pitchFamily="18" charset="-34"/>
                <a:cs typeface="EucrosiaUPC" pitchFamily="18" charset="-34"/>
              </a:rPr>
              <a:t>Stack </a:t>
            </a:r>
            <a:r>
              <a:rPr lang="th-TH" sz="2800" b="1" dirty="0" smtClean="0">
                <a:latin typeface="Angsana New" pitchFamily="18" charset="-34"/>
              </a:rPr>
              <a:t>มาประยุกต์ โดยมีวิธีการดังนี้</a:t>
            </a:r>
          </a:p>
          <a:p>
            <a:pPr marL="0" indent="0" eaLnBrk="1" hangingPunct="1">
              <a:buNone/>
            </a:pPr>
            <a:r>
              <a:rPr lang="th-TH" sz="2800" b="1" dirty="0" smtClean="0">
                <a:latin typeface="Angsana New" pitchFamily="18" charset="-34"/>
              </a:rPr>
              <a:t>	</a:t>
            </a:r>
            <a:r>
              <a:rPr lang="th-TH" sz="2800" b="1" dirty="0" smtClean="0">
                <a:solidFill>
                  <a:srgbClr val="00B0F0"/>
                </a:solidFill>
                <a:latin typeface="Angsana New" pitchFamily="18" charset="-34"/>
              </a:rPr>
              <a:t>1. ให้อ่านอักขระทีละตัว</a:t>
            </a:r>
          </a:p>
          <a:p>
            <a:pPr marL="0" indent="0" eaLnBrk="1" hangingPunct="1">
              <a:buNone/>
            </a:pPr>
            <a:r>
              <a:rPr lang="th-TH" sz="2800" b="1" dirty="0" smtClean="0">
                <a:latin typeface="Angsana New" pitchFamily="18" charset="-34"/>
              </a:rPr>
              <a:t>		- </a:t>
            </a:r>
            <a:r>
              <a:rPr lang="th-TH" sz="2800" b="1" dirty="0" smtClean="0">
                <a:solidFill>
                  <a:srgbClr val="00B0F0"/>
                </a:solidFill>
                <a:latin typeface="Angsana New" pitchFamily="18" charset="-34"/>
              </a:rPr>
              <a:t>ถ้าอักขระเป็นอักขระเปิด </a:t>
            </a:r>
            <a:r>
              <a:rPr lang="th-TH" sz="2800" b="1" dirty="0" smtClean="0">
                <a:latin typeface="Angsana New" pitchFamily="18" charset="-34"/>
              </a:rPr>
              <a:t>เช่น </a:t>
            </a:r>
            <a:r>
              <a:rPr lang="en-US" sz="2800" b="1" dirty="0" smtClean="0">
                <a:latin typeface="Angsana New" pitchFamily="18" charset="-34"/>
                <a:cs typeface="EucrosiaUPC" pitchFamily="18" charset="-34"/>
              </a:rPr>
              <a:t>{,(,[</a:t>
            </a:r>
            <a:r>
              <a:rPr lang="th-TH" sz="2800" b="1" dirty="0" smtClean="0">
                <a:latin typeface="Angsana New" pitchFamily="18" charset="-34"/>
              </a:rPr>
              <a:t> เป็นต้น ให้</a:t>
            </a:r>
            <a:r>
              <a:rPr lang="en-US" sz="2800" b="1" dirty="0" smtClean="0">
                <a:latin typeface="Angsana New" pitchFamily="18" charset="-34"/>
                <a:cs typeface="EucrosiaUPC" pitchFamily="18" charset="-34"/>
              </a:rPr>
              <a:t> </a:t>
            </a:r>
            <a:r>
              <a:rPr lang="en-US" sz="2800" b="1" dirty="0" smtClean="0">
                <a:solidFill>
                  <a:srgbClr val="00B0F0"/>
                </a:solidFill>
                <a:latin typeface="Angsana New" pitchFamily="18" charset="-34"/>
                <a:cs typeface="EucrosiaUPC" pitchFamily="18" charset="-34"/>
              </a:rPr>
              <a:t> PUSH </a:t>
            </a:r>
            <a:r>
              <a:rPr lang="th-TH" sz="2800" b="1" dirty="0" smtClean="0">
                <a:solidFill>
                  <a:srgbClr val="00B0F0"/>
                </a:solidFill>
                <a:latin typeface="Angsana New" pitchFamily="18" charset="-34"/>
              </a:rPr>
              <a:t>ลง </a:t>
            </a:r>
            <a:r>
              <a:rPr lang="en-US" sz="2800" b="1" dirty="0" smtClean="0">
                <a:solidFill>
                  <a:srgbClr val="00B0F0"/>
                </a:solidFill>
                <a:latin typeface="Angsana New" pitchFamily="18" charset="-34"/>
                <a:cs typeface="EucrosiaUPC" pitchFamily="18" charset="-34"/>
              </a:rPr>
              <a:t>stack</a:t>
            </a:r>
          </a:p>
          <a:p>
            <a:pPr marL="0" indent="0" eaLnBrk="1" hangingPunct="1">
              <a:buNone/>
            </a:pPr>
            <a:r>
              <a:rPr lang="en-US" sz="2800" b="1" dirty="0" smtClean="0">
                <a:latin typeface="Angsana New" pitchFamily="18" charset="-34"/>
                <a:cs typeface="EucrosiaUPC" pitchFamily="18" charset="-34"/>
              </a:rPr>
              <a:t>		- </a:t>
            </a:r>
            <a:r>
              <a:rPr lang="th-TH" sz="2800" b="1" dirty="0" smtClean="0">
                <a:solidFill>
                  <a:srgbClr val="FF0066"/>
                </a:solidFill>
                <a:latin typeface="Angsana New" pitchFamily="18" charset="-34"/>
              </a:rPr>
              <a:t>ถ้าอักขระเป็นอักขระปิด</a:t>
            </a:r>
            <a:r>
              <a:rPr lang="th-TH" sz="2800" b="1" dirty="0" smtClean="0">
                <a:latin typeface="Angsana New" pitchFamily="18" charset="-34"/>
              </a:rPr>
              <a:t> เช่น </a:t>
            </a:r>
            <a:r>
              <a:rPr lang="en-US" sz="2800" b="1" dirty="0" smtClean="0">
                <a:latin typeface="Angsana New" pitchFamily="18" charset="-34"/>
                <a:cs typeface="EucrosiaUPC" pitchFamily="18" charset="-34"/>
              </a:rPr>
              <a:t>},),] </a:t>
            </a:r>
            <a:r>
              <a:rPr lang="th-TH" sz="2800" b="1" dirty="0" smtClean="0">
                <a:latin typeface="Angsana New" pitchFamily="18" charset="-34"/>
              </a:rPr>
              <a:t>เป็นต้น ให้ตรวจสอบว่าอักขระ</a:t>
            </a:r>
            <a:r>
              <a:rPr lang="th-TH" sz="2800" b="1" dirty="0" smtClean="0">
                <a:solidFill>
                  <a:srgbClr val="00B0F0"/>
                </a:solidFill>
                <a:latin typeface="Angsana New" pitchFamily="18" charset="-34"/>
              </a:rPr>
              <a:t>บน </a:t>
            </a:r>
            <a:r>
              <a:rPr lang="en-US" sz="2800" b="1" dirty="0" smtClean="0">
                <a:solidFill>
                  <a:srgbClr val="00B0F0"/>
                </a:solidFill>
                <a:latin typeface="Angsana New" pitchFamily="18" charset="-34"/>
                <a:cs typeface="EucrosiaUPC" pitchFamily="18" charset="-34"/>
              </a:rPr>
              <a:t>TOP </a:t>
            </a:r>
            <a:r>
              <a:rPr lang="th-TH" sz="2800" b="1" dirty="0" smtClean="0">
                <a:solidFill>
                  <a:srgbClr val="00B0F0"/>
                </a:solidFill>
                <a:latin typeface="Angsana New" pitchFamily="18" charset="-34"/>
              </a:rPr>
              <a:t>ของ </a:t>
            </a:r>
            <a:r>
              <a:rPr lang="en-US" sz="2800" b="1" dirty="0" smtClean="0">
                <a:solidFill>
                  <a:srgbClr val="00B0F0"/>
                </a:solidFill>
                <a:latin typeface="Angsana New" pitchFamily="18" charset="-34"/>
                <a:cs typeface="EucrosiaUPC" pitchFamily="18" charset="-34"/>
              </a:rPr>
              <a:t>stack </a:t>
            </a:r>
            <a:r>
              <a:rPr lang="th-TH" sz="2800" b="1" dirty="0" smtClean="0">
                <a:solidFill>
                  <a:srgbClr val="00B0F0"/>
                </a:solidFill>
                <a:latin typeface="Angsana New" pitchFamily="18" charset="-34"/>
              </a:rPr>
              <a:t>เป็นอักขระเปิดที่คู่กันหรือไม่ </a:t>
            </a:r>
          </a:p>
          <a:p>
            <a:pPr marL="0" indent="0" eaLnBrk="1" hangingPunct="1">
              <a:buNone/>
            </a:pPr>
            <a:r>
              <a:rPr lang="th-TH" sz="2800" b="1" dirty="0" smtClean="0">
                <a:latin typeface="Angsana New" pitchFamily="18" charset="-34"/>
              </a:rPr>
              <a:t>		- ถ้าใช่ ให้ </a:t>
            </a:r>
            <a:r>
              <a:rPr lang="en-US" sz="2800" b="1" dirty="0" smtClean="0">
                <a:latin typeface="Angsana New" pitchFamily="18" charset="-34"/>
                <a:cs typeface="EucrosiaUPC" pitchFamily="18" charset="-34"/>
              </a:rPr>
              <a:t>POP </a:t>
            </a:r>
            <a:r>
              <a:rPr lang="th-TH" sz="2800" b="1" dirty="0" smtClean="0">
                <a:latin typeface="Angsana New" pitchFamily="18" charset="-34"/>
              </a:rPr>
              <a:t>อักขระนั้นออกจาก </a:t>
            </a:r>
            <a:r>
              <a:rPr lang="en-US" sz="2800" b="1" dirty="0" smtClean="0">
                <a:latin typeface="Angsana New" pitchFamily="18" charset="-34"/>
                <a:cs typeface="EucrosiaUPC" pitchFamily="18" charset="-34"/>
              </a:rPr>
              <a:t>stack</a:t>
            </a:r>
            <a:r>
              <a:rPr lang="th-TH" sz="2800" b="1" dirty="0" smtClean="0">
                <a:latin typeface="Angsana New" pitchFamily="18" charset="-34"/>
              </a:rPr>
              <a:t> </a:t>
            </a:r>
            <a:r>
              <a:rPr lang="en-US" sz="2800" b="1" dirty="0" smtClean="0">
                <a:latin typeface="Angsana New" pitchFamily="18" charset="-34"/>
                <a:cs typeface="EucrosiaUPC" pitchFamily="18" charset="-34"/>
              </a:rPr>
              <a:t> </a:t>
            </a:r>
          </a:p>
          <a:p>
            <a:pPr marL="0" indent="0" eaLnBrk="1" hangingPunct="1">
              <a:buNone/>
            </a:pPr>
            <a:r>
              <a:rPr lang="en-US" sz="2800" b="1" dirty="0" smtClean="0">
                <a:latin typeface="Angsana New" pitchFamily="18" charset="-34"/>
                <a:cs typeface="EucrosiaUPC" pitchFamily="18" charset="-34"/>
              </a:rPr>
              <a:t>		- </a:t>
            </a:r>
            <a:r>
              <a:rPr lang="th-TH" sz="2800" b="1" dirty="0" smtClean="0">
                <a:latin typeface="Angsana New" pitchFamily="18" charset="-34"/>
              </a:rPr>
              <a:t>ถ้าไม่ใช่ ให้แสดงผล </a:t>
            </a:r>
            <a:r>
              <a:rPr lang="en-US" sz="2800" b="1" dirty="0" smtClean="0">
                <a:latin typeface="Angsana New" pitchFamily="18" charset="-34"/>
                <a:cs typeface="EucrosiaUPC" pitchFamily="18" charset="-34"/>
              </a:rPr>
              <a:t>error</a:t>
            </a:r>
          </a:p>
          <a:p>
            <a:pPr marL="0" indent="0" eaLnBrk="1" hangingPunct="1">
              <a:buNone/>
            </a:pPr>
            <a:r>
              <a:rPr lang="en-US" sz="2800" b="1" dirty="0" smtClean="0">
                <a:latin typeface="Angsana New" pitchFamily="18" charset="-34"/>
                <a:cs typeface="EucrosiaUPC" pitchFamily="18" charset="-34"/>
              </a:rPr>
              <a:t>	</a:t>
            </a:r>
            <a:r>
              <a:rPr lang="en-US" sz="2800" b="1" dirty="0" smtClean="0">
                <a:solidFill>
                  <a:srgbClr val="00B0F0"/>
                </a:solidFill>
                <a:latin typeface="Angsana New" pitchFamily="18" charset="-34"/>
                <a:cs typeface="EucrosiaUPC" pitchFamily="18" charset="-34"/>
              </a:rPr>
              <a:t>2</a:t>
            </a:r>
            <a:r>
              <a:rPr lang="en-US" sz="2800" b="1" dirty="0" smtClean="0">
                <a:solidFill>
                  <a:srgbClr val="00B0F0"/>
                </a:solidFill>
                <a:latin typeface="Angsana New" pitchFamily="18" charset="-34"/>
                <a:cs typeface="EucrosiaUPC" pitchFamily="18" charset="-34"/>
              </a:rPr>
              <a:t>.</a:t>
            </a:r>
            <a:r>
              <a:rPr lang="th-TH" sz="2800" b="1" dirty="0" smtClean="0">
                <a:solidFill>
                  <a:srgbClr val="00B0F0"/>
                </a:solidFill>
                <a:latin typeface="Angsana New" pitchFamily="18" charset="-34"/>
                <a:cs typeface="EucrosiaUPC" pitchFamily="18" charset="-34"/>
              </a:rPr>
              <a:t> </a:t>
            </a:r>
            <a:r>
              <a:rPr lang="th-TH" sz="2800" b="1" dirty="0" smtClean="0">
                <a:solidFill>
                  <a:srgbClr val="00B0F0"/>
                </a:solidFill>
                <a:latin typeface="Angsana New" pitchFamily="18" charset="-34"/>
              </a:rPr>
              <a:t>เมื่อ</a:t>
            </a:r>
            <a:r>
              <a:rPr lang="th-TH" sz="2800" b="1" dirty="0" smtClean="0">
                <a:solidFill>
                  <a:srgbClr val="00B0F0"/>
                </a:solidFill>
                <a:latin typeface="Angsana New" pitchFamily="18" charset="-34"/>
              </a:rPr>
              <a:t>อ่านอักขระหมดแล้ว แต่ </a:t>
            </a:r>
            <a:r>
              <a:rPr lang="en-US" sz="2800" b="1" dirty="0" smtClean="0">
                <a:solidFill>
                  <a:srgbClr val="00B0F0"/>
                </a:solidFill>
                <a:latin typeface="Angsana New" pitchFamily="18" charset="-34"/>
                <a:cs typeface="EucrosiaUPC" pitchFamily="18" charset="-34"/>
              </a:rPr>
              <a:t>stack </a:t>
            </a:r>
            <a:r>
              <a:rPr lang="th-TH" sz="2800" b="1" dirty="0" smtClean="0">
                <a:solidFill>
                  <a:srgbClr val="00B0F0"/>
                </a:solidFill>
                <a:latin typeface="Angsana New" pitchFamily="18" charset="-34"/>
              </a:rPr>
              <a:t>ไม่เป็น </a:t>
            </a:r>
            <a:r>
              <a:rPr lang="en-US" sz="2800" b="1" dirty="0" smtClean="0">
                <a:solidFill>
                  <a:srgbClr val="00B0F0"/>
                </a:solidFill>
                <a:latin typeface="Angsana New" pitchFamily="18" charset="-34"/>
                <a:cs typeface="EucrosiaUPC" pitchFamily="18" charset="-34"/>
              </a:rPr>
              <a:t>stack </a:t>
            </a:r>
            <a:r>
              <a:rPr lang="th-TH" sz="2800" b="1" dirty="0" smtClean="0">
                <a:solidFill>
                  <a:srgbClr val="00B0F0"/>
                </a:solidFill>
                <a:latin typeface="Angsana New" pitchFamily="18" charset="-34"/>
              </a:rPr>
              <a:t>ว่าง ให้แสดงผล </a:t>
            </a:r>
            <a:r>
              <a:rPr lang="en-US" sz="2800" b="1" dirty="0" smtClean="0">
                <a:solidFill>
                  <a:srgbClr val="00B0F0"/>
                </a:solidFill>
                <a:latin typeface="Angsana New" pitchFamily="18" charset="-34"/>
                <a:cs typeface="EucrosiaUPC" pitchFamily="18" charset="-34"/>
              </a:rPr>
              <a:t>error</a:t>
            </a:r>
            <a:endParaRPr lang="th-TH" sz="2800" b="1" dirty="0" smtClean="0">
              <a:solidFill>
                <a:srgbClr val="00B0F0"/>
              </a:solidFill>
              <a:latin typeface="Angsana New" pitchFamily="18" charset="-34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th-TH" b="1" smtClean="0">
                <a:latin typeface="Angsana New" pitchFamily="18" charset="-34"/>
              </a:rPr>
              <a:t>การตรวจสอบอักขระสมดุล(</a:t>
            </a:r>
            <a:r>
              <a:rPr lang="en-US" b="1" smtClean="0">
                <a:latin typeface="Angsana New" pitchFamily="18" charset="-34"/>
                <a:cs typeface="LilyUPC" pitchFamily="34" charset="-34"/>
              </a:rPr>
              <a:t>Balancing Symbol</a:t>
            </a:r>
            <a:r>
              <a:rPr lang="th-TH" b="1" smtClean="0">
                <a:latin typeface="Angsana New" pitchFamily="18" charset="-34"/>
              </a:rPr>
              <a:t>)</a:t>
            </a:r>
            <a:r>
              <a:rPr lang="th-TH" smtClean="0">
                <a:latin typeface="Angsana New" pitchFamily="18" charset="-34"/>
              </a:rPr>
              <a:t/>
            </a:r>
            <a:br>
              <a:rPr lang="th-TH" smtClean="0">
                <a:latin typeface="Angsana New" pitchFamily="18" charset="-34"/>
              </a:rPr>
            </a:br>
            <a:endParaRPr lang="th-TH" smtClean="0">
              <a:latin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000000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h-TH" dirty="0" smtClean="0">
                <a:latin typeface="Angsana New" pitchFamily="18" charset="-34"/>
              </a:rPr>
              <a:t>ปฏิบัติการพื้นฐานของ</a:t>
            </a:r>
            <a:r>
              <a:rPr lang="en-US" dirty="0" smtClean="0">
                <a:latin typeface="Angsana New" pitchFamily="18" charset="-34"/>
              </a:rPr>
              <a:t>Stack</a:t>
            </a:r>
            <a:r>
              <a:rPr lang="th-TH" dirty="0" smtClean="0">
                <a:latin typeface="Angsana New" pitchFamily="18" charset="-34"/>
              </a:rPr>
              <a:t>ได้แก่ </a:t>
            </a:r>
            <a:r>
              <a:rPr lang="en-US" b="1" dirty="0" smtClean="0">
                <a:solidFill>
                  <a:srgbClr val="00B0F0"/>
                </a:solidFill>
                <a:latin typeface="Angsana New" pitchFamily="18" charset="-34"/>
                <a:cs typeface="EucrosiaUPC" pitchFamily="18" charset="-34"/>
              </a:rPr>
              <a:t>push </a:t>
            </a:r>
            <a:r>
              <a:rPr lang="th-TH" b="1" dirty="0" smtClean="0">
                <a:solidFill>
                  <a:srgbClr val="00B0F0"/>
                </a:solidFill>
                <a:latin typeface="Angsana New" pitchFamily="18" charset="-34"/>
              </a:rPr>
              <a:t>คือการนำข้อมูลเก็บใน</a:t>
            </a:r>
            <a:r>
              <a:rPr lang="en-US" b="1" dirty="0" smtClean="0">
                <a:solidFill>
                  <a:srgbClr val="00B0F0"/>
                </a:solidFill>
                <a:latin typeface="Angsana New" pitchFamily="18" charset="-34"/>
              </a:rPr>
              <a:t>Stack</a:t>
            </a:r>
            <a:r>
              <a:rPr lang="th-TH" dirty="0" smtClean="0">
                <a:solidFill>
                  <a:srgbClr val="00B0F0"/>
                </a:solidFill>
                <a:latin typeface="Angsana New" pitchFamily="18" charset="-34"/>
              </a:rPr>
              <a:t> </a:t>
            </a:r>
            <a:r>
              <a:rPr lang="th-TH" dirty="0" smtClean="0">
                <a:latin typeface="Angsana New" pitchFamily="18" charset="-34"/>
              </a:rPr>
              <a:t>และ </a:t>
            </a:r>
            <a:r>
              <a:rPr lang="en-US" b="1" dirty="0" smtClean="0">
                <a:solidFill>
                  <a:srgbClr val="00B0F0"/>
                </a:solidFill>
                <a:latin typeface="Angsana New" pitchFamily="18" charset="-34"/>
                <a:cs typeface="EucrosiaUPC" pitchFamily="18" charset="-34"/>
              </a:rPr>
              <a:t>pop </a:t>
            </a:r>
            <a:r>
              <a:rPr lang="th-TH" b="1" dirty="0" smtClean="0">
                <a:solidFill>
                  <a:srgbClr val="00B0F0"/>
                </a:solidFill>
                <a:latin typeface="Angsana New" pitchFamily="18" charset="-34"/>
              </a:rPr>
              <a:t>คือการนำข้อมูลออกจาก</a:t>
            </a:r>
            <a:r>
              <a:rPr lang="en-US" b="1" dirty="0" smtClean="0">
                <a:solidFill>
                  <a:srgbClr val="00B0F0"/>
                </a:solidFill>
                <a:latin typeface="Angsana New" pitchFamily="18" charset="-34"/>
              </a:rPr>
              <a:t>Stack</a:t>
            </a:r>
            <a:r>
              <a:rPr lang="th-TH" dirty="0" smtClean="0">
                <a:solidFill>
                  <a:srgbClr val="00B0F0"/>
                </a:solidFill>
                <a:latin typeface="Angsana New" pitchFamily="18" charset="-34"/>
              </a:rPr>
              <a:t> </a:t>
            </a:r>
            <a:r>
              <a:rPr lang="th-TH" dirty="0" smtClean="0">
                <a:latin typeface="Angsana New" pitchFamily="18" charset="-34"/>
              </a:rPr>
              <a:t>ซึ่งทั้งสองกระบวนการ จะกระทำที่ส่วนบนสุดของ</a:t>
            </a:r>
            <a:r>
              <a:rPr lang="en-US" dirty="0" smtClean="0">
                <a:latin typeface="Angsana New" pitchFamily="18" charset="-34"/>
              </a:rPr>
              <a:t>Stack</a:t>
            </a:r>
            <a:r>
              <a:rPr lang="th-TH" dirty="0" smtClean="0">
                <a:latin typeface="Angsana New" pitchFamily="18" charset="-34"/>
              </a:rPr>
              <a:t>เสมอ โดยปกติแล้วมักกำหนดให้มี</a:t>
            </a:r>
            <a:r>
              <a:rPr lang="th-TH" b="1" dirty="0" smtClean="0">
                <a:solidFill>
                  <a:srgbClr val="00B0F0"/>
                </a:solidFill>
                <a:latin typeface="Angsana New" pitchFamily="18" charset="-34"/>
              </a:rPr>
              <a:t>ตัวชี้ส่วนบนสุดของ</a:t>
            </a:r>
            <a:r>
              <a:rPr lang="en-US" b="1" dirty="0" smtClean="0">
                <a:solidFill>
                  <a:srgbClr val="00B0F0"/>
                </a:solidFill>
                <a:latin typeface="Angsana New" pitchFamily="18" charset="-34"/>
              </a:rPr>
              <a:t>Stack</a:t>
            </a:r>
            <a:r>
              <a:rPr lang="th-TH" b="1" dirty="0" smtClean="0">
                <a:solidFill>
                  <a:srgbClr val="00B0F0"/>
                </a:solidFill>
                <a:latin typeface="Angsana New" pitchFamily="18" charset="-34"/>
              </a:rPr>
              <a:t> เรียกว่า </a:t>
            </a:r>
            <a:r>
              <a:rPr lang="en-US" b="1" dirty="0" smtClean="0">
                <a:solidFill>
                  <a:srgbClr val="00B0F0"/>
                </a:solidFill>
                <a:latin typeface="Angsana New" pitchFamily="18" charset="-34"/>
                <a:cs typeface="EucrosiaUPC" pitchFamily="18" charset="-34"/>
              </a:rPr>
              <a:t>top</a:t>
            </a:r>
            <a:r>
              <a:rPr lang="en-US" dirty="0" smtClean="0">
                <a:solidFill>
                  <a:srgbClr val="00B0F0"/>
                </a:solidFill>
                <a:latin typeface="Angsana New" pitchFamily="18" charset="-34"/>
                <a:cs typeface="EucrosiaUPC" pitchFamily="18" charset="-34"/>
              </a:rPr>
              <a:t> </a:t>
            </a:r>
            <a:r>
              <a:rPr lang="th-TH" dirty="0" smtClean="0">
                <a:latin typeface="Angsana New" pitchFamily="18" charset="-34"/>
              </a:rPr>
              <a:t>ส่วนปฏิบัติการอื่น ๆ เป็นปฏิบัติการที่เกี่ยวเนื่องกับการ </a:t>
            </a:r>
            <a:r>
              <a:rPr lang="en-US" dirty="0" smtClean="0">
                <a:latin typeface="Angsana New" pitchFamily="18" charset="-34"/>
                <a:cs typeface="EucrosiaUPC" pitchFamily="18" charset="-34"/>
              </a:rPr>
              <a:t>push </a:t>
            </a:r>
            <a:r>
              <a:rPr lang="th-TH" dirty="0" smtClean="0">
                <a:latin typeface="Angsana New" pitchFamily="18" charset="-34"/>
              </a:rPr>
              <a:t>และ </a:t>
            </a:r>
            <a:r>
              <a:rPr lang="en-US" dirty="0" smtClean="0">
                <a:latin typeface="Angsana New" pitchFamily="18" charset="-34"/>
                <a:cs typeface="EucrosiaUPC" pitchFamily="18" charset="-34"/>
              </a:rPr>
              <a:t>pop </a:t>
            </a:r>
            <a:r>
              <a:rPr lang="th-TH" dirty="0" smtClean="0">
                <a:latin typeface="Angsana New" pitchFamily="18" charset="-34"/>
              </a:rPr>
              <a:t>มีดังนี้</a:t>
            </a:r>
            <a:r>
              <a:rPr lang="en-US" dirty="0" smtClean="0">
                <a:latin typeface="Angsana New" pitchFamily="18" charset="-34"/>
                <a:cs typeface="EucrosiaUPC" pitchFamily="18" charset="-34"/>
              </a:rPr>
              <a:t> </a:t>
            </a:r>
            <a:endParaRPr lang="th-TH" dirty="0" smtClean="0">
              <a:latin typeface="Angsana New" pitchFamily="18" charset="-34"/>
            </a:endParaRPr>
          </a:p>
          <a:p>
            <a:pPr eaLnBrk="1" hangingPunct="1">
              <a:lnSpc>
                <a:spcPct val="90000"/>
              </a:lnSpc>
            </a:pPr>
            <a:r>
              <a:rPr lang="th-TH" dirty="0" smtClean="0">
                <a:latin typeface="Angsana New" pitchFamily="18" charset="-34"/>
              </a:rPr>
              <a:t>การ</a:t>
            </a:r>
            <a:r>
              <a:rPr lang="th-TH" b="1" dirty="0" smtClean="0">
                <a:solidFill>
                  <a:srgbClr val="00B0F0"/>
                </a:solidFill>
                <a:latin typeface="Angsana New" pitchFamily="18" charset="-34"/>
              </a:rPr>
              <a:t>สร้าง</a:t>
            </a:r>
            <a:r>
              <a:rPr lang="en-US" b="1" dirty="0" smtClean="0">
                <a:solidFill>
                  <a:srgbClr val="00B0F0"/>
                </a:solidFill>
                <a:latin typeface="Angsana New" pitchFamily="18" charset="-34"/>
              </a:rPr>
              <a:t>Stack</a:t>
            </a:r>
            <a:r>
              <a:rPr lang="th-TH" b="1" dirty="0" smtClean="0">
                <a:solidFill>
                  <a:srgbClr val="00B0F0"/>
                </a:solidFill>
                <a:latin typeface="Angsana New" pitchFamily="18" charset="-34"/>
              </a:rPr>
              <a:t> (</a:t>
            </a:r>
            <a:r>
              <a:rPr lang="en-US" b="1" dirty="0" smtClean="0">
                <a:solidFill>
                  <a:srgbClr val="00B0F0"/>
                </a:solidFill>
                <a:latin typeface="Angsana New" pitchFamily="18" charset="-34"/>
                <a:cs typeface="EucrosiaUPC" pitchFamily="18" charset="-34"/>
              </a:rPr>
              <a:t>CREATE)</a:t>
            </a:r>
            <a:endParaRPr lang="th-TH" b="1" dirty="0" smtClean="0">
              <a:solidFill>
                <a:srgbClr val="00B0F0"/>
              </a:solidFill>
              <a:latin typeface="Angsana New" pitchFamily="18" charset="-34"/>
            </a:endParaRPr>
          </a:p>
          <a:p>
            <a:pPr eaLnBrk="1" hangingPunct="1">
              <a:lnSpc>
                <a:spcPct val="90000"/>
              </a:lnSpc>
            </a:pPr>
            <a:r>
              <a:rPr lang="th-TH" dirty="0" smtClean="0">
                <a:latin typeface="Angsana New" pitchFamily="18" charset="-34"/>
              </a:rPr>
              <a:t>การทดสอบว่า </a:t>
            </a:r>
            <a:r>
              <a:rPr lang="en-US" b="1" dirty="0" smtClean="0">
                <a:solidFill>
                  <a:srgbClr val="00B0F0"/>
                </a:solidFill>
                <a:latin typeface="Angsana New" pitchFamily="18" charset="-34"/>
                <a:cs typeface="EucrosiaUPC" pitchFamily="18" charset="-34"/>
              </a:rPr>
              <a:t>stack </a:t>
            </a:r>
            <a:r>
              <a:rPr lang="th-TH" b="1" dirty="0" smtClean="0">
                <a:solidFill>
                  <a:srgbClr val="00B0F0"/>
                </a:solidFill>
                <a:latin typeface="Angsana New" pitchFamily="18" charset="-34"/>
              </a:rPr>
              <a:t>ว่างหรือไม่(</a:t>
            </a:r>
            <a:r>
              <a:rPr lang="en-US" b="1" dirty="0" smtClean="0">
                <a:solidFill>
                  <a:srgbClr val="00B0F0"/>
                </a:solidFill>
                <a:latin typeface="Angsana New" pitchFamily="18" charset="-34"/>
                <a:cs typeface="EucrosiaUPC" pitchFamily="18" charset="-34"/>
              </a:rPr>
              <a:t>EMPTY)</a:t>
            </a:r>
            <a:endParaRPr lang="th-TH" b="1" dirty="0" smtClean="0">
              <a:solidFill>
                <a:srgbClr val="00B0F0"/>
              </a:solidFill>
              <a:latin typeface="Angsana New" pitchFamily="18" charset="-34"/>
            </a:endParaRPr>
          </a:p>
          <a:p>
            <a:pPr eaLnBrk="1" hangingPunct="1">
              <a:lnSpc>
                <a:spcPct val="90000"/>
              </a:lnSpc>
            </a:pPr>
            <a:r>
              <a:rPr lang="th-TH" dirty="0" smtClean="0">
                <a:latin typeface="Angsana New" pitchFamily="18" charset="-34"/>
              </a:rPr>
              <a:t>การทดสอบว่า </a:t>
            </a:r>
            <a:r>
              <a:rPr lang="en-US" b="1" dirty="0" smtClean="0">
                <a:solidFill>
                  <a:srgbClr val="00B0F0"/>
                </a:solidFill>
                <a:latin typeface="Angsana New" pitchFamily="18" charset="-34"/>
                <a:cs typeface="EucrosiaUPC" pitchFamily="18" charset="-34"/>
              </a:rPr>
              <a:t>stack </a:t>
            </a:r>
            <a:r>
              <a:rPr lang="th-TH" b="1" dirty="0" smtClean="0">
                <a:solidFill>
                  <a:srgbClr val="00B0F0"/>
                </a:solidFill>
                <a:latin typeface="Angsana New" pitchFamily="18" charset="-34"/>
              </a:rPr>
              <a:t>เต็มหรือไม่(</a:t>
            </a:r>
            <a:r>
              <a:rPr lang="en-US" b="1" dirty="0" smtClean="0">
                <a:solidFill>
                  <a:srgbClr val="00B0F0"/>
                </a:solidFill>
                <a:latin typeface="Angsana New" pitchFamily="18" charset="-34"/>
                <a:cs typeface="EucrosiaUPC" pitchFamily="18" charset="-34"/>
              </a:rPr>
              <a:t>FULL)</a:t>
            </a:r>
            <a:endParaRPr lang="th-TH" b="1" dirty="0" smtClean="0">
              <a:solidFill>
                <a:srgbClr val="00B0F0"/>
              </a:solidFill>
              <a:latin typeface="Angsana New" pitchFamily="18" charset="-34"/>
            </a:endParaRPr>
          </a:p>
          <a:p>
            <a:pPr eaLnBrk="1" hangingPunct="1">
              <a:lnSpc>
                <a:spcPct val="90000"/>
              </a:lnSpc>
            </a:pPr>
            <a:r>
              <a:rPr lang="th-TH" dirty="0" smtClean="0">
                <a:latin typeface="Angsana New" pitchFamily="18" charset="-34"/>
              </a:rPr>
              <a:t>การ</a:t>
            </a:r>
            <a:r>
              <a:rPr lang="th-TH" b="1" dirty="0" smtClean="0">
                <a:solidFill>
                  <a:srgbClr val="00B0F0"/>
                </a:solidFill>
                <a:latin typeface="Angsana New" pitchFamily="18" charset="-34"/>
              </a:rPr>
              <a:t>ทำให้ </a:t>
            </a:r>
            <a:r>
              <a:rPr lang="en-US" b="1" dirty="0" smtClean="0">
                <a:solidFill>
                  <a:srgbClr val="00B0F0"/>
                </a:solidFill>
                <a:latin typeface="Angsana New" pitchFamily="18" charset="-34"/>
                <a:cs typeface="EucrosiaUPC" pitchFamily="18" charset="-34"/>
              </a:rPr>
              <a:t>stack </a:t>
            </a:r>
            <a:r>
              <a:rPr lang="th-TH" b="1" dirty="0" smtClean="0">
                <a:solidFill>
                  <a:srgbClr val="00B0F0"/>
                </a:solidFill>
                <a:latin typeface="Angsana New" pitchFamily="18" charset="-34"/>
              </a:rPr>
              <a:t>เป็น </a:t>
            </a:r>
            <a:r>
              <a:rPr lang="en-US" b="1" dirty="0" smtClean="0">
                <a:solidFill>
                  <a:srgbClr val="00B0F0"/>
                </a:solidFill>
                <a:latin typeface="Angsana New" pitchFamily="18" charset="-34"/>
                <a:cs typeface="EucrosiaUPC" pitchFamily="18" charset="-34"/>
              </a:rPr>
              <a:t>stack </a:t>
            </a:r>
            <a:r>
              <a:rPr lang="th-TH" b="1" dirty="0" smtClean="0">
                <a:solidFill>
                  <a:srgbClr val="00B0F0"/>
                </a:solidFill>
                <a:latin typeface="Angsana New" pitchFamily="18" charset="-34"/>
              </a:rPr>
              <a:t>ว่าง(</a:t>
            </a:r>
            <a:r>
              <a:rPr lang="en-US" b="1" dirty="0" smtClean="0">
                <a:solidFill>
                  <a:srgbClr val="00B0F0"/>
                </a:solidFill>
                <a:latin typeface="Angsana New" pitchFamily="18" charset="-34"/>
                <a:cs typeface="EucrosiaUPC" pitchFamily="18" charset="-34"/>
              </a:rPr>
              <a:t>CLEAR)</a:t>
            </a:r>
            <a:endParaRPr lang="th-TH" b="1" dirty="0" smtClean="0">
              <a:solidFill>
                <a:srgbClr val="00B0F0"/>
              </a:solidFill>
              <a:latin typeface="Angsana New" pitchFamily="18" charset="-34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b="1" dirty="0">
                <a:latin typeface="Angsana New" pitchFamily="18" charset="-34"/>
              </a:rPr>
              <a:t>การกระทำ(</a:t>
            </a:r>
            <a:r>
              <a:rPr lang="en-US" b="1" dirty="0">
                <a:latin typeface="Angsana New" pitchFamily="18" charset="-34"/>
              </a:rPr>
              <a:t>Operation) </a:t>
            </a:r>
            <a:r>
              <a:rPr lang="th-TH" b="1" dirty="0">
                <a:latin typeface="Angsana New" pitchFamily="18" charset="-34"/>
              </a:rPr>
              <a:t>ที่เกี่ยวข้องกับโครงสร้างข้อมูลแบบ </a:t>
            </a:r>
            <a:r>
              <a:rPr lang="en-US" b="1" dirty="0">
                <a:latin typeface="Angsana New" pitchFamily="18" charset="-34"/>
              </a:rPr>
              <a:t>Stack</a:t>
            </a:r>
            <a:endParaRPr lang="th-TH" b="1" dirty="0">
              <a:latin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000000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417513"/>
            <a:ext cx="8280400" cy="2173287"/>
          </a:xfrm>
        </p:spPr>
        <p:txBody>
          <a:bodyPr>
            <a:normAutofit/>
          </a:bodyPr>
          <a:lstStyle/>
          <a:p>
            <a:pPr eaLnBrk="1" hangingPunct="1"/>
            <a:r>
              <a:rPr lang="th-TH" b="1" dirty="0" smtClean="0">
                <a:solidFill>
                  <a:srgbClr val="00B0F0"/>
                </a:solidFill>
                <a:latin typeface="Angsana New" pitchFamily="18" charset="-34"/>
              </a:rPr>
              <a:t>การนำข้อมูลเข้าสู่</a:t>
            </a:r>
            <a:r>
              <a:rPr lang="en-US" b="1" dirty="0" smtClean="0">
                <a:solidFill>
                  <a:srgbClr val="00B0F0"/>
                </a:solidFill>
                <a:latin typeface="Angsana New" pitchFamily="18" charset="-34"/>
              </a:rPr>
              <a:t>Stack</a:t>
            </a:r>
            <a:r>
              <a:rPr lang="th-TH" b="1" dirty="0" smtClean="0">
                <a:solidFill>
                  <a:srgbClr val="00B0F0"/>
                </a:solidFill>
                <a:latin typeface="Angsana New" pitchFamily="18" charset="-34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Angsana New" pitchFamily="18" charset="-34"/>
                <a:cs typeface="EucrosiaUPC" pitchFamily="18" charset="-34"/>
              </a:rPr>
              <a:t>(Push)</a:t>
            </a:r>
            <a:r>
              <a:rPr lang="en-US" dirty="0" smtClean="0">
                <a:solidFill>
                  <a:srgbClr val="00B0F0"/>
                </a:solidFill>
                <a:latin typeface="Angsana New" pitchFamily="18" charset="-34"/>
                <a:cs typeface="EucrosiaUPC" pitchFamily="18" charset="-34"/>
              </a:rPr>
              <a:t> </a:t>
            </a:r>
            <a:r>
              <a:rPr lang="th-TH" dirty="0" smtClean="0">
                <a:solidFill>
                  <a:srgbClr val="00B0F0"/>
                </a:solidFill>
                <a:latin typeface="Angsana New" pitchFamily="18" charset="-34"/>
              </a:rPr>
              <a:t> </a:t>
            </a:r>
            <a:r>
              <a:rPr lang="th-TH" dirty="0" smtClean="0">
                <a:latin typeface="Angsana New" pitchFamily="18" charset="-34"/>
              </a:rPr>
              <a:t>กระทำที่ส่วนบนของ</a:t>
            </a:r>
            <a:r>
              <a:rPr lang="en-US" dirty="0" smtClean="0">
                <a:latin typeface="Angsana New" pitchFamily="18" charset="-34"/>
              </a:rPr>
              <a:t>Stack</a:t>
            </a:r>
            <a:r>
              <a:rPr lang="th-TH" dirty="0" smtClean="0">
                <a:latin typeface="Angsana New" pitchFamily="18" charset="-34"/>
              </a:rPr>
              <a:t> (</a:t>
            </a:r>
            <a:r>
              <a:rPr lang="en-US" dirty="0" smtClean="0">
                <a:latin typeface="Angsana New" pitchFamily="18" charset="-34"/>
                <a:cs typeface="EucrosiaUPC" pitchFamily="18" charset="-34"/>
              </a:rPr>
              <a:t>Top)</a:t>
            </a:r>
            <a:r>
              <a:rPr lang="th-TH" dirty="0" smtClean="0">
                <a:latin typeface="Angsana New" pitchFamily="18" charset="-34"/>
              </a:rPr>
              <a:t> ซึ่ง</a:t>
            </a:r>
            <a:r>
              <a:rPr lang="th-TH" b="1" dirty="0" smtClean="0">
                <a:solidFill>
                  <a:srgbClr val="00B0F0"/>
                </a:solidFill>
                <a:latin typeface="Angsana New" pitchFamily="18" charset="-34"/>
              </a:rPr>
              <a:t>ต้องมีการตรวจสอบก่อนว่า</a:t>
            </a:r>
            <a:r>
              <a:rPr lang="en-US" b="1" dirty="0" smtClean="0">
                <a:solidFill>
                  <a:srgbClr val="00B0F0"/>
                </a:solidFill>
                <a:latin typeface="Angsana New" pitchFamily="18" charset="-34"/>
              </a:rPr>
              <a:t>Stack</a:t>
            </a:r>
            <a:r>
              <a:rPr lang="th-TH" b="1" dirty="0" smtClean="0">
                <a:solidFill>
                  <a:srgbClr val="00B0F0"/>
                </a:solidFill>
                <a:latin typeface="Angsana New" pitchFamily="18" charset="-34"/>
              </a:rPr>
              <a:t>เต็มหรือไม่</a:t>
            </a:r>
            <a:r>
              <a:rPr lang="th-TH" dirty="0" smtClean="0">
                <a:solidFill>
                  <a:srgbClr val="00B0F0"/>
                </a:solidFill>
                <a:latin typeface="Angsana New" pitchFamily="18" charset="-34"/>
              </a:rPr>
              <a:t> </a:t>
            </a:r>
          </a:p>
          <a:p>
            <a:pPr eaLnBrk="1" hangingPunct="1"/>
            <a:r>
              <a:rPr lang="th-TH" dirty="0" smtClean="0">
                <a:latin typeface="Angsana New" pitchFamily="18" charset="-34"/>
              </a:rPr>
              <a:t>และการนำข้อมูล</a:t>
            </a:r>
            <a:r>
              <a:rPr lang="th-TH" b="1" dirty="0" smtClean="0">
                <a:solidFill>
                  <a:srgbClr val="00B0F0"/>
                </a:solidFill>
                <a:latin typeface="Angsana New" pitchFamily="18" charset="-34"/>
              </a:rPr>
              <a:t>ออกจาก</a:t>
            </a:r>
            <a:r>
              <a:rPr lang="en-US" b="1" dirty="0" smtClean="0">
                <a:solidFill>
                  <a:srgbClr val="00B0F0"/>
                </a:solidFill>
                <a:latin typeface="Angsana New" pitchFamily="18" charset="-34"/>
              </a:rPr>
              <a:t>Stack</a:t>
            </a:r>
            <a:r>
              <a:rPr lang="th-TH" b="1" dirty="0" smtClean="0">
                <a:solidFill>
                  <a:srgbClr val="00B0F0"/>
                </a:solidFill>
                <a:latin typeface="Angsana New" pitchFamily="18" charset="-34"/>
              </a:rPr>
              <a:t> (</a:t>
            </a:r>
            <a:r>
              <a:rPr lang="en-US" b="1" dirty="0" smtClean="0">
                <a:solidFill>
                  <a:srgbClr val="00B0F0"/>
                </a:solidFill>
                <a:latin typeface="Angsana New" pitchFamily="18" charset="-34"/>
                <a:cs typeface="EucrosiaUPC" pitchFamily="18" charset="-34"/>
              </a:rPr>
              <a:t>Pop)</a:t>
            </a:r>
            <a:r>
              <a:rPr lang="th-TH" dirty="0" smtClean="0">
                <a:solidFill>
                  <a:srgbClr val="00B0F0"/>
                </a:solidFill>
                <a:latin typeface="Angsana New" pitchFamily="18" charset="-34"/>
              </a:rPr>
              <a:t> </a:t>
            </a:r>
            <a:r>
              <a:rPr lang="th-TH" dirty="0" smtClean="0">
                <a:latin typeface="Angsana New" pitchFamily="18" charset="-34"/>
              </a:rPr>
              <a:t>กระทำที่ส่วนบนของ</a:t>
            </a:r>
            <a:r>
              <a:rPr lang="en-US" dirty="0" smtClean="0">
                <a:latin typeface="Angsana New" pitchFamily="18" charset="-34"/>
              </a:rPr>
              <a:t>Stack</a:t>
            </a:r>
            <a:r>
              <a:rPr lang="th-TH" dirty="0" smtClean="0">
                <a:latin typeface="Angsana New" pitchFamily="18" charset="-34"/>
              </a:rPr>
              <a:t>เช่นกัน โดยตรวจสอบว่ามีสมาชิกอยู่ใน</a:t>
            </a:r>
            <a:r>
              <a:rPr lang="en-US" dirty="0" smtClean="0">
                <a:latin typeface="Angsana New" pitchFamily="18" charset="-34"/>
              </a:rPr>
              <a:t>Stack</a:t>
            </a:r>
            <a:r>
              <a:rPr lang="th-TH" dirty="0" smtClean="0">
                <a:latin typeface="Angsana New" pitchFamily="18" charset="-34"/>
              </a:rPr>
              <a:t>หรือไม่ </a:t>
            </a:r>
            <a:r>
              <a:rPr lang="th-TH" dirty="0" smtClean="0">
                <a:solidFill>
                  <a:srgbClr val="00B0F0"/>
                </a:solidFill>
                <a:latin typeface="Angsana New" pitchFamily="18" charset="-34"/>
              </a:rPr>
              <a:t>(</a:t>
            </a:r>
            <a:r>
              <a:rPr lang="th-TH" b="1" dirty="0" smtClean="0">
                <a:solidFill>
                  <a:srgbClr val="00B0F0"/>
                </a:solidFill>
                <a:latin typeface="Angsana New" pitchFamily="18" charset="-34"/>
              </a:rPr>
              <a:t>ตรวจสอบว่า</a:t>
            </a:r>
            <a:r>
              <a:rPr lang="en-US" b="1" dirty="0" smtClean="0">
                <a:solidFill>
                  <a:srgbClr val="00B0F0"/>
                </a:solidFill>
                <a:latin typeface="Angsana New" pitchFamily="18" charset="-34"/>
              </a:rPr>
              <a:t>Stack</a:t>
            </a:r>
            <a:r>
              <a:rPr lang="th-TH" b="1" dirty="0" smtClean="0">
                <a:solidFill>
                  <a:srgbClr val="00B0F0"/>
                </a:solidFill>
                <a:latin typeface="Angsana New" pitchFamily="18" charset="-34"/>
              </a:rPr>
              <a:t>ว่างเปล่าหรือไม่) </a:t>
            </a:r>
          </a:p>
        </p:txBody>
      </p:sp>
      <p:pic>
        <p:nvPicPr>
          <p:cNvPr id="11267" name="Picture 4" descr="StackO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2708275"/>
            <a:ext cx="8208962" cy="376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000000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h-TH" sz="3600" dirty="0" smtClean="0">
                <a:latin typeface="Angsana New" pitchFamily="18" charset="-34"/>
              </a:rPr>
              <a:t>เป็นการดำเนินการที่นำข้อมูลเข้าไปเก็บไว้ด้านบนสุดของกองซ้อน </a:t>
            </a:r>
            <a:r>
              <a:rPr lang="en-US" sz="3600" dirty="0" smtClean="0">
                <a:latin typeface="Angsana New" pitchFamily="18" charset="-34"/>
                <a:cs typeface="EucrosiaUPC" pitchFamily="18" charset="-34"/>
              </a:rPr>
              <a:t>(Top of the Stack) </a:t>
            </a:r>
            <a:r>
              <a:rPr lang="th-TH" sz="3600" dirty="0" smtClean="0">
                <a:latin typeface="Angsana New" pitchFamily="18" charset="-34"/>
              </a:rPr>
              <a:t>เรื่อย ๆ จนกว่า</a:t>
            </a:r>
            <a:r>
              <a:rPr lang="th-TH" sz="3600" dirty="0" smtClean="0">
                <a:solidFill>
                  <a:srgbClr val="00B0F0"/>
                </a:solidFill>
                <a:latin typeface="Angsana New" pitchFamily="18" charset="-34"/>
              </a:rPr>
              <a:t>กองซ้อนไม่สามารถนำข้อมูลเข้าไปเก็บได้</a:t>
            </a:r>
          </a:p>
          <a:p>
            <a:pPr eaLnBrk="1" hangingPunct="1"/>
            <a:r>
              <a:rPr lang="th-TH" sz="3600" dirty="0" smtClean="0">
                <a:latin typeface="Angsana New" pitchFamily="18" charset="-34"/>
              </a:rPr>
              <a:t>จะเรียกว่า </a:t>
            </a:r>
            <a:r>
              <a:rPr lang="th-TH" sz="3600" dirty="0" smtClean="0">
                <a:solidFill>
                  <a:srgbClr val="00B0F0"/>
                </a:solidFill>
                <a:latin typeface="Angsana New" pitchFamily="18" charset="-34"/>
              </a:rPr>
              <a:t>กองซ้อนเต็ม </a:t>
            </a:r>
            <a:r>
              <a:rPr lang="en-US" sz="3600" dirty="0" smtClean="0">
                <a:solidFill>
                  <a:srgbClr val="00B0F0"/>
                </a:solidFill>
                <a:latin typeface="Angsana New" pitchFamily="18" charset="-34"/>
                <a:cs typeface="EucrosiaUPC" pitchFamily="18" charset="-34"/>
              </a:rPr>
              <a:t>(Stack Full)</a:t>
            </a:r>
            <a:endParaRPr lang="th-TH" sz="3600" dirty="0" smtClean="0">
              <a:solidFill>
                <a:srgbClr val="00B0F0"/>
              </a:solidFill>
              <a:latin typeface="Angsana New" pitchFamily="18" charset="-34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การนำข้อมูลเข้าไปในกองซ้อน </a:t>
            </a:r>
            <a:r>
              <a:rPr lang="en-US" smtClean="0">
                <a:cs typeface="LilyUPC" pitchFamily="34" charset="-34"/>
              </a:rPr>
              <a:t>(Push)</a:t>
            </a:r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000000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h-TH" b="1" dirty="0" smtClean="0">
                <a:solidFill>
                  <a:srgbClr val="00B0F0"/>
                </a:solidFill>
                <a:latin typeface="Angsana New" pitchFamily="18" charset="-34"/>
              </a:rPr>
              <a:t>การทำงานจะตรงข้ามกับ </a:t>
            </a:r>
            <a:r>
              <a:rPr lang="en-US" b="1" dirty="0" smtClean="0">
                <a:solidFill>
                  <a:srgbClr val="00B0F0"/>
                </a:solidFill>
                <a:latin typeface="Angsana New" pitchFamily="18" charset="-34"/>
                <a:cs typeface="EucrosiaUPC" pitchFamily="18" charset="-34"/>
              </a:rPr>
              <a:t>Push</a:t>
            </a:r>
          </a:p>
          <a:p>
            <a:pPr eaLnBrk="1" hangingPunct="1"/>
            <a:r>
              <a:rPr lang="th-TH" dirty="0" smtClean="0">
                <a:latin typeface="Angsana New" pitchFamily="18" charset="-34"/>
              </a:rPr>
              <a:t>จะดึงเอาข้อมูลที่อยู่</a:t>
            </a:r>
            <a:r>
              <a:rPr lang="th-TH" dirty="0" smtClean="0">
                <a:solidFill>
                  <a:srgbClr val="00B0F0"/>
                </a:solidFill>
                <a:latin typeface="Angsana New" pitchFamily="18" charset="-34"/>
              </a:rPr>
              <a:t>บนสุดออกมาก่อน </a:t>
            </a:r>
            <a:r>
              <a:rPr lang="th-TH" dirty="0" smtClean="0">
                <a:latin typeface="Angsana New" pitchFamily="18" charset="-34"/>
              </a:rPr>
              <a:t>แต่ก่อนที่จะดึงจะมีการตรวจสอบว่ากองซ้อนว่างหรือไม่ </a:t>
            </a:r>
          </a:p>
          <a:p>
            <a:pPr lvl="1" eaLnBrk="1" hangingPunct="1"/>
            <a:r>
              <a:rPr lang="th-TH" sz="3200" b="1" dirty="0" smtClean="0">
                <a:solidFill>
                  <a:srgbClr val="00B0F0"/>
                </a:solidFill>
                <a:latin typeface="Angsana New" pitchFamily="18" charset="-34"/>
              </a:rPr>
              <a:t>ถ้าว่างจะไม่สามารถนำข้อมูลออกได้</a:t>
            </a:r>
            <a:r>
              <a:rPr lang="th-TH" sz="3200" dirty="0" smtClean="0">
                <a:solidFill>
                  <a:srgbClr val="00B0F0"/>
                </a:solidFill>
                <a:latin typeface="Angsana New" pitchFamily="18" charset="-34"/>
              </a:rPr>
              <a:t> </a:t>
            </a:r>
            <a:r>
              <a:rPr lang="th-TH" sz="3200" dirty="0" smtClean="0">
                <a:latin typeface="Angsana New" pitchFamily="18" charset="-34"/>
              </a:rPr>
              <a:t>แสดงว่ากองซ้อนว่าง </a:t>
            </a:r>
            <a:r>
              <a:rPr lang="en-US" sz="3200" b="1" dirty="0" smtClean="0">
                <a:solidFill>
                  <a:srgbClr val="00B0F0"/>
                </a:solidFill>
                <a:latin typeface="Angsana New" pitchFamily="18" charset="-34"/>
                <a:cs typeface="EucrosiaUPC" pitchFamily="18" charset="-34"/>
              </a:rPr>
              <a:t>(Stack Empty)</a:t>
            </a:r>
          </a:p>
          <a:p>
            <a:pPr lvl="1" eaLnBrk="1" hangingPunct="1"/>
            <a:r>
              <a:rPr lang="th-TH" sz="3200" dirty="0" smtClean="0">
                <a:solidFill>
                  <a:srgbClr val="FF0066"/>
                </a:solidFill>
                <a:latin typeface="Angsana New" pitchFamily="18" charset="-34"/>
              </a:rPr>
              <a:t>ถ้าไม่ว่าง</a:t>
            </a:r>
            <a:r>
              <a:rPr lang="th-TH" sz="3200" dirty="0" smtClean="0">
                <a:latin typeface="Angsana New" pitchFamily="18" charset="-34"/>
              </a:rPr>
              <a:t>จะนำเอาข้อมูลออกแล้ว</a:t>
            </a:r>
            <a:r>
              <a:rPr lang="th-TH" sz="3200" b="1" dirty="0" smtClean="0">
                <a:solidFill>
                  <a:srgbClr val="00B0F0"/>
                </a:solidFill>
                <a:latin typeface="Angsana New" pitchFamily="18" charset="-34"/>
              </a:rPr>
              <a:t>เลื่อนตัวชี้ไปยังตำแหน่งถัดลงไป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การนำข้อมูลออกจากกองซ้อน </a:t>
            </a:r>
            <a:r>
              <a:rPr lang="en-US" smtClean="0">
                <a:cs typeface="LilyUPC" pitchFamily="34" charset="-34"/>
              </a:rPr>
              <a:t>(Pop)</a:t>
            </a:r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000000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914400" y="1905000"/>
            <a:ext cx="7239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h-TH" sz="4000"/>
              <a:t>ให้ </a:t>
            </a:r>
            <a:r>
              <a:rPr lang="en-US" sz="4000"/>
              <a:t>Y</a:t>
            </a:r>
            <a:r>
              <a:rPr lang="th-TH" sz="4000"/>
              <a:t> เป็นสแตกเก็บค่าตัวเลขได้ไม่เกิน  6 ตัว</a:t>
            </a:r>
          </a:p>
          <a:p>
            <a:r>
              <a:rPr lang="en-US" sz="4000"/>
              <a:t>Push(‘2’),Push(‘5’),Push(‘3’)</a:t>
            </a:r>
          </a:p>
          <a:p>
            <a:r>
              <a:rPr lang="en-US" sz="4000"/>
              <a:t>Pop(),Push(‘9’), Push(‘0’)</a:t>
            </a:r>
          </a:p>
          <a:p>
            <a:r>
              <a:rPr lang="en-US" sz="4000"/>
              <a:t>Push(‘4’) Push(‘6’),Pop()</a:t>
            </a:r>
            <a:endParaRPr lang="th-TH" sz="4000"/>
          </a:p>
          <a:p>
            <a:endParaRPr lang="th-TH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000000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657600" y="457200"/>
            <a:ext cx="1676400" cy="5486400"/>
            <a:chOff x="2112" y="288"/>
            <a:chExt cx="1056" cy="3456"/>
          </a:xfrm>
        </p:grpSpPr>
        <p:sp>
          <p:nvSpPr>
            <p:cNvPr id="7172" name="Rectangle 4"/>
            <p:cNvSpPr>
              <a:spLocks noChangeArrowheads="1"/>
            </p:cNvSpPr>
            <p:nvPr/>
          </p:nvSpPr>
          <p:spPr bwMode="auto">
            <a:xfrm>
              <a:off x="2112" y="3168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2112" y="2592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2112" y="2016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2112" y="1440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2112" y="864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Rectangle 12"/>
            <p:cNvSpPr>
              <a:spLocks noChangeArrowheads="1"/>
            </p:cNvSpPr>
            <p:nvPr/>
          </p:nvSpPr>
          <p:spPr bwMode="auto">
            <a:xfrm>
              <a:off x="2112" y="288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669925" y="896938"/>
            <a:ext cx="2911475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h-TH" sz="4000"/>
              <a:t>เริ่มต้นจากการสร้างสแตก </a:t>
            </a:r>
            <a:r>
              <a:rPr lang="en-US" sz="4000"/>
              <a:t>Y</a:t>
            </a:r>
            <a:r>
              <a:rPr lang="th-TH" sz="4000"/>
              <a:t>ขึ้นมาทำงานจำได้สแตกว่าง ไม่มีสมาชิกโดยตัวชี้สแตก </a:t>
            </a:r>
            <a:r>
              <a:rPr lang="en-US" sz="4000"/>
              <a:t>Top </a:t>
            </a:r>
            <a:r>
              <a:rPr lang="th-TH" sz="4000"/>
              <a:t>ยังไม่มีค่า</a:t>
            </a:r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H="1">
            <a:off x="5410200" y="59436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7451725" y="5688013"/>
            <a:ext cx="8461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000"/>
              <a:t>Top</a:t>
            </a:r>
            <a:endParaRPr lang="th-TH"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aper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918</TotalTime>
  <Words>1254</Words>
  <Application>Microsoft Office PowerPoint</Application>
  <PresentationFormat>On-screen Show (4:3)</PresentationFormat>
  <Paragraphs>243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9" baseType="lpstr">
      <vt:lpstr>宋体</vt:lpstr>
      <vt:lpstr>Angsana New</vt:lpstr>
      <vt:lpstr>Browallia New</vt:lpstr>
      <vt:lpstr>Calibri</vt:lpstr>
      <vt:lpstr>Constantia</vt:lpstr>
      <vt:lpstr>Cordia New</vt:lpstr>
      <vt:lpstr>Courier New</vt:lpstr>
      <vt:lpstr>EucrosiaUPC</vt:lpstr>
      <vt:lpstr>LilyUPC</vt:lpstr>
      <vt:lpstr>Monotype Sorts</vt:lpstr>
      <vt:lpstr>Times New Roman</vt:lpstr>
      <vt:lpstr>Wingdings</vt:lpstr>
      <vt:lpstr>Wingdings 2</vt:lpstr>
      <vt:lpstr>Paper</vt:lpstr>
      <vt:lpstr>1_Paper</vt:lpstr>
      <vt:lpstr>Stack</vt:lpstr>
      <vt:lpstr>FIFO และ LIFO</vt:lpstr>
      <vt:lpstr>Stack</vt:lpstr>
      <vt:lpstr>การกระทำ(Operation) ที่เกี่ยวข้องกับโครงสร้างข้อมูลแบบ Stack</vt:lpstr>
      <vt:lpstr>PowerPoint Presentation</vt:lpstr>
      <vt:lpstr>การนำข้อมูลเข้าไปในกองซ้อน (Push)</vt:lpstr>
      <vt:lpstr>การนำข้อมูลออกจากกองซ้อน (Pop)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of Stacks</vt:lpstr>
      <vt:lpstr>Array Implementation</vt:lpstr>
      <vt:lpstr>การสร้างกองซ้อนด้วยแถวลำดับ</vt:lpstr>
      <vt:lpstr>Stack class</vt:lpstr>
      <vt:lpstr>Stack class</vt:lpstr>
      <vt:lpstr>Create Stack</vt:lpstr>
      <vt:lpstr>Push Stack</vt:lpstr>
      <vt:lpstr>Pop Stack</vt:lpstr>
      <vt:lpstr>Stack Top</vt:lpstr>
      <vt:lpstr>Printing all the elements</vt:lpstr>
      <vt:lpstr>Using Stack</vt:lpstr>
      <vt:lpstr>การประยุกต์ใช้ stack</vt:lpstr>
      <vt:lpstr>Function Call</vt:lpstr>
      <vt:lpstr>การเรียกใช้โปรแกรมย่อย </vt:lpstr>
      <vt:lpstr>PowerPoint Presentation</vt:lpstr>
      <vt:lpstr>Balancing Symbols</vt:lpstr>
      <vt:lpstr>การตรวจสอบอักขระสมดุล(Balancing Symbol)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Application</dc:title>
  <dc:creator>nleelath</dc:creator>
  <cp:lastModifiedBy>Sunisa Rimcharoen</cp:lastModifiedBy>
  <cp:revision>14</cp:revision>
  <dcterms:created xsi:type="dcterms:W3CDTF">2012-02-12T16:32:50Z</dcterms:created>
  <dcterms:modified xsi:type="dcterms:W3CDTF">2020-02-28T11:39:22Z</dcterms:modified>
</cp:coreProperties>
</file>