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timing diagram shows the time period during which each task “fires”. Execution time is ignored here.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Utilization and Timing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2612225"/>
            <a:ext cx="8520600" cy="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Utilization = (execution time) / period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3482250" y="1173200"/>
            <a:ext cx="2179500" cy="1157450"/>
            <a:chOff x="623050" y="1068550"/>
            <a:chExt cx="2179500" cy="1157450"/>
          </a:xfrm>
        </p:grpSpPr>
        <p:sp>
          <p:nvSpPr>
            <p:cNvPr id="165" name="Shape 165"/>
            <p:cNvSpPr/>
            <p:nvPr/>
          </p:nvSpPr>
          <p:spPr>
            <a:xfrm>
              <a:off x="902950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On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2110925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Off</a:t>
              </a:r>
            </a:p>
          </p:txBody>
        </p:sp>
        <p:cxnSp>
          <p:nvCxnSpPr>
            <p:cNvPr id="167" name="Shape 167"/>
            <p:cNvCxnSpPr>
              <a:stCxn id="165" idx="7"/>
              <a:endCxn id="166" idx="1"/>
            </p:cNvCxnSpPr>
            <p:nvPr/>
          </p:nvCxnSpPr>
          <p:spPr>
            <a:xfrm flipH="1" rot="-5400000">
              <a:off x="1824709" y="1358269"/>
              <a:ext cx="600" cy="758400"/>
            </a:xfrm>
            <a:prstGeom prst="curvedConnector3">
              <a:avLst>
                <a:gd fmla="val -2374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8" name="Shape 168"/>
            <p:cNvCxnSpPr>
              <a:stCxn id="166" idx="3"/>
              <a:endCxn id="165" idx="5"/>
            </p:cNvCxnSpPr>
            <p:nvPr/>
          </p:nvCxnSpPr>
          <p:spPr>
            <a:xfrm rot="5400000">
              <a:off x="1824565" y="1763230"/>
              <a:ext cx="600" cy="758400"/>
            </a:xfrm>
            <a:prstGeom prst="curvedConnector3">
              <a:avLst>
                <a:gd fmla="val 3499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9" name="Shape 169"/>
            <p:cNvCxnSpPr>
              <a:endCxn id="165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0" name="Shape 170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4ms</a:t>
              </a:r>
            </a:p>
          </p:txBody>
        </p:sp>
      </p:grp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3012500"/>
            <a:ext cx="8520600" cy="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Utilization = (4) / period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3399000"/>
            <a:ext cx="8520600" cy="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Utilization = (4) / 10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3826825"/>
            <a:ext cx="8520600" cy="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Utilization = 0.4 = 40%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decrease utilization?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429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Lengthen the SM periods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10ms to 20ms changes the utilization from 40% to 20%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Reducing execution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4ms to 2ms reduces utilization from 40% to 20%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Decrease SM 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Optimize the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Speed up the microcontroller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5652025" y="1873962"/>
            <a:ext cx="2179500" cy="1157450"/>
            <a:chOff x="623050" y="1068550"/>
            <a:chExt cx="2179500" cy="1157450"/>
          </a:xfrm>
        </p:grpSpPr>
        <p:sp>
          <p:nvSpPr>
            <p:cNvPr id="181" name="Shape 181"/>
            <p:cNvSpPr/>
            <p:nvPr/>
          </p:nvSpPr>
          <p:spPr>
            <a:xfrm>
              <a:off x="902950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On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110925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Off</a:t>
              </a:r>
            </a:p>
          </p:txBody>
        </p:sp>
        <p:cxnSp>
          <p:nvCxnSpPr>
            <p:cNvPr id="183" name="Shape 183"/>
            <p:cNvCxnSpPr>
              <a:stCxn id="181" idx="7"/>
              <a:endCxn id="182" idx="1"/>
            </p:cNvCxnSpPr>
            <p:nvPr/>
          </p:nvCxnSpPr>
          <p:spPr>
            <a:xfrm flipH="1" rot="-5400000">
              <a:off x="1824709" y="1358269"/>
              <a:ext cx="600" cy="758400"/>
            </a:xfrm>
            <a:prstGeom prst="curvedConnector3">
              <a:avLst>
                <a:gd fmla="val -25234579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4" name="Shape 184"/>
            <p:cNvCxnSpPr>
              <a:stCxn id="182" idx="3"/>
              <a:endCxn id="181" idx="5"/>
            </p:cNvCxnSpPr>
            <p:nvPr/>
          </p:nvCxnSpPr>
          <p:spPr>
            <a:xfrm rot="5400000">
              <a:off x="1824565" y="1763230"/>
              <a:ext cx="600" cy="758400"/>
            </a:xfrm>
            <a:prstGeom prst="curvedConnector3">
              <a:avLst>
                <a:gd fmla="val 29042912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5" name="Shape 185"/>
            <p:cNvCxnSpPr>
              <a:endCxn id="181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4ms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the execution time calculated?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</a:t>
            </a:r>
            <a:r>
              <a:rPr lang="en"/>
              <a:t>orst </a:t>
            </a:r>
            <a:r>
              <a:rPr b="1" lang="en"/>
              <a:t>C</a:t>
            </a:r>
            <a:r>
              <a:rPr lang="en"/>
              <a:t>ase </a:t>
            </a:r>
            <a:r>
              <a:rPr b="1" lang="en"/>
              <a:t>E</a:t>
            </a:r>
            <a:r>
              <a:rPr lang="en"/>
              <a:t>xecution </a:t>
            </a:r>
            <a:r>
              <a:rPr b="1" lang="en"/>
              <a:t>T</a:t>
            </a:r>
            <a:r>
              <a:rPr lang="en"/>
              <a:t>ime (WCET)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2726675"/>
            <a:ext cx="2704200" cy="18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A3;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B1 = (cnt &gt;= 3);</a:t>
            </a:r>
          </a:p>
        </p:txBody>
      </p:sp>
      <p:sp>
        <p:nvSpPr>
          <p:cNvPr id="198" name="Shape 198"/>
          <p:cNvSpPr/>
          <p:nvPr/>
        </p:nvSpPr>
        <p:spPr>
          <a:xfrm>
            <a:off x="922675" y="1638750"/>
            <a:ext cx="1032900" cy="93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Count</a:t>
            </a:r>
          </a:p>
        </p:txBody>
      </p:sp>
      <p:cxnSp>
        <p:nvCxnSpPr>
          <p:cNvPr id="199" name="Shape 199"/>
          <p:cNvCxnSpPr>
            <a:stCxn id="198" idx="7"/>
            <a:endCxn id="198" idx="6"/>
          </p:cNvCxnSpPr>
          <p:nvPr/>
        </p:nvCxnSpPr>
        <p:spPr>
          <a:xfrm flipH="1" rot="-5400000">
            <a:off x="1714310" y="1865911"/>
            <a:ext cx="331200" cy="151200"/>
          </a:xfrm>
          <a:prstGeom prst="curvedConnector4">
            <a:avLst>
              <a:gd fmla="val -113311" name="adj1"/>
              <a:gd fmla="val 464295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0" name="Shape 200"/>
          <p:cNvCxnSpPr>
            <a:endCxn id="198" idx="1"/>
          </p:cNvCxnSpPr>
          <p:nvPr/>
        </p:nvCxnSpPr>
        <p:spPr>
          <a:xfrm>
            <a:off x="785039" y="1569811"/>
            <a:ext cx="288900" cy="206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>
            <p:ph idx="1" type="body"/>
          </p:nvPr>
        </p:nvSpPr>
        <p:spPr>
          <a:xfrm>
            <a:off x="2674600" y="990200"/>
            <a:ext cx="6157800" cy="15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3 assembly instructions for a simple C assignment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0;</a:t>
            </a:r>
            <a:r>
              <a:rPr lang="en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 assembly instructions for a C comparison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&gt;= 3;</a:t>
            </a:r>
            <a:r>
              <a:rPr lang="en"/>
              <a:t>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508775" y="2489975"/>
            <a:ext cx="5478000" cy="23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assembly instructions: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+"/>
            </a:pPr>
            <a:r>
              <a:rPr lang="en"/>
              <a:t>3+2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20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</a:t>
            </a:r>
            <a:r>
              <a:rPr lang="en"/>
              <a:t>orst </a:t>
            </a:r>
            <a:r>
              <a:rPr b="1" lang="en"/>
              <a:t>C</a:t>
            </a:r>
            <a:r>
              <a:rPr lang="en"/>
              <a:t>ase </a:t>
            </a:r>
            <a:r>
              <a:rPr b="1" lang="en"/>
              <a:t>E</a:t>
            </a:r>
            <a:r>
              <a:rPr lang="en"/>
              <a:t>xecution </a:t>
            </a:r>
            <a:r>
              <a:rPr b="1" lang="en"/>
              <a:t>T</a:t>
            </a:r>
            <a:r>
              <a:rPr lang="en"/>
              <a:t>ime (WCET)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2726675"/>
            <a:ext cx="2704200" cy="18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cnt + A3;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B1 = (cnt &gt;= 3);</a:t>
            </a:r>
          </a:p>
        </p:txBody>
      </p:sp>
      <p:sp>
        <p:nvSpPr>
          <p:cNvPr id="209" name="Shape 209"/>
          <p:cNvSpPr/>
          <p:nvPr/>
        </p:nvSpPr>
        <p:spPr>
          <a:xfrm>
            <a:off x="922675" y="1638750"/>
            <a:ext cx="1032900" cy="93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Count</a:t>
            </a:r>
          </a:p>
        </p:txBody>
      </p:sp>
      <p:cxnSp>
        <p:nvCxnSpPr>
          <p:cNvPr id="210" name="Shape 210"/>
          <p:cNvCxnSpPr>
            <a:stCxn id="209" idx="7"/>
            <a:endCxn id="209" idx="6"/>
          </p:cNvCxnSpPr>
          <p:nvPr/>
        </p:nvCxnSpPr>
        <p:spPr>
          <a:xfrm flipH="1" rot="-5400000">
            <a:off x="1714310" y="1865911"/>
            <a:ext cx="331200" cy="151200"/>
          </a:xfrm>
          <a:prstGeom prst="curvedConnector4">
            <a:avLst>
              <a:gd fmla="val -113311" name="adj1"/>
              <a:gd fmla="val 464295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1" name="Shape 211"/>
          <p:cNvCxnSpPr>
            <a:endCxn id="209" idx="1"/>
          </p:cNvCxnSpPr>
          <p:nvPr/>
        </p:nvCxnSpPr>
        <p:spPr>
          <a:xfrm>
            <a:off x="785039" y="1569811"/>
            <a:ext cx="288900" cy="206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>
            <p:ph idx="1" type="body"/>
          </p:nvPr>
        </p:nvSpPr>
        <p:spPr>
          <a:xfrm>
            <a:off x="2674600" y="990200"/>
            <a:ext cx="6157800" cy="15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Microcontroller executes 800 assembly instructions per second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assembly instructions: 20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674600" y="2491175"/>
            <a:ext cx="5478000" cy="23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WCET = (</a:t>
            </a:r>
            <a:r>
              <a:rPr i="1" lang="en"/>
              <a:t>sec / instr</a:t>
            </a:r>
            <a:r>
              <a:rPr lang="en"/>
              <a:t>) * (</a:t>
            </a:r>
            <a:r>
              <a:rPr i="1" lang="en"/>
              <a:t>number of instr</a:t>
            </a:r>
            <a:r>
              <a:rPr lang="en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="/>
            </a:pPr>
            <a:r>
              <a:rPr lang="en"/>
              <a:t>(1 </a:t>
            </a:r>
            <a:r>
              <a:rPr i="1" lang="en"/>
              <a:t>sec</a:t>
            </a:r>
            <a:r>
              <a:rPr lang="en"/>
              <a:t> / 800 </a:t>
            </a:r>
            <a:r>
              <a:rPr i="1" lang="en"/>
              <a:t>instr</a:t>
            </a:r>
            <a:r>
              <a:rPr lang="en"/>
              <a:t>) * (</a:t>
            </a:r>
            <a:r>
              <a:rPr i="1" lang="en"/>
              <a:t>number of instr</a:t>
            </a:r>
            <a:r>
              <a:rPr lang="en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="/>
            </a:pPr>
            <a:r>
              <a:rPr lang="en"/>
              <a:t>(0.00125 </a:t>
            </a:r>
            <a:r>
              <a:rPr i="1" lang="en"/>
              <a:t>sec / instr</a:t>
            </a:r>
            <a:r>
              <a:rPr lang="en"/>
              <a:t>) * (</a:t>
            </a:r>
            <a:r>
              <a:rPr i="1" lang="en"/>
              <a:t>number of instr</a:t>
            </a:r>
            <a:r>
              <a:rPr lang="en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="/>
            </a:pPr>
            <a:r>
              <a:rPr lang="en"/>
              <a:t>(0.00125 </a:t>
            </a:r>
            <a:r>
              <a:rPr i="1" lang="en"/>
              <a:t>sec / instr</a:t>
            </a:r>
            <a:r>
              <a:rPr lang="en"/>
              <a:t>) * (20)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="/>
            </a:pPr>
            <a:r>
              <a:rPr lang="en"/>
              <a:t>0.025 </a:t>
            </a:r>
            <a:r>
              <a:rPr i="1" lang="en"/>
              <a:t>sec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WCET with multiple states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57400" y="2602725"/>
            <a:ext cx="1749000" cy="14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A2;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A3;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838200" y="1236550"/>
            <a:ext cx="3430800" cy="1157450"/>
            <a:chOff x="623050" y="1068550"/>
            <a:chExt cx="3430800" cy="1157450"/>
          </a:xfrm>
        </p:grpSpPr>
        <p:sp>
          <p:nvSpPr>
            <p:cNvPr id="221" name="Shape 221"/>
            <p:cNvSpPr/>
            <p:nvPr/>
          </p:nvSpPr>
          <p:spPr>
            <a:xfrm>
              <a:off x="902950" y="1653300"/>
              <a:ext cx="10026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Count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747050" y="1653300"/>
              <a:ext cx="1306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Display</a:t>
              </a:r>
            </a:p>
          </p:txBody>
        </p:sp>
        <p:cxnSp>
          <p:nvCxnSpPr>
            <p:cNvPr id="223" name="Shape 223"/>
            <p:cNvCxnSpPr>
              <a:stCxn id="221" idx="7"/>
              <a:endCxn id="222" idx="1"/>
            </p:cNvCxnSpPr>
            <p:nvPr/>
          </p:nvCxnSpPr>
          <p:spPr>
            <a:xfrm flipH="1" rot="-5400000">
              <a:off x="2348222" y="1147669"/>
              <a:ext cx="600" cy="1179600"/>
            </a:xfrm>
            <a:prstGeom prst="curvedConnector3">
              <a:avLst>
                <a:gd fmla="val -306324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4" name="Shape 224"/>
            <p:cNvCxnSpPr>
              <a:stCxn id="222" idx="3"/>
              <a:endCxn id="221" idx="5"/>
            </p:cNvCxnSpPr>
            <p:nvPr/>
          </p:nvCxnSpPr>
          <p:spPr>
            <a:xfrm rot="5400000">
              <a:off x="2348326" y="1552630"/>
              <a:ext cx="600" cy="1179600"/>
            </a:xfrm>
            <a:prstGeom prst="curvedConnector3">
              <a:avLst>
                <a:gd fmla="val 3499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5" name="Shape 225"/>
            <p:cNvCxnSpPr>
              <a:endCxn id="221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26" name="Shape 226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???</a:t>
              </a:r>
            </a:p>
          </p:txBody>
        </p:sp>
      </p:grpSp>
      <p:sp>
        <p:nvSpPr>
          <p:cNvPr id="227" name="Shape 227"/>
          <p:cNvSpPr txBox="1"/>
          <p:nvPr>
            <p:ph idx="1" type="body"/>
          </p:nvPr>
        </p:nvSpPr>
        <p:spPr>
          <a:xfrm>
            <a:off x="2796450" y="2602725"/>
            <a:ext cx="2601900" cy="14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B1 = (cnt &gt;= 3);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055825" y="1169125"/>
            <a:ext cx="3776400" cy="35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Calculate assembly instructions for each state: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Count: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= 12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= 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WCET with multiple states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57400" y="2602725"/>
            <a:ext cx="1749000" cy="14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cnt += A3;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838200" y="1236550"/>
            <a:ext cx="3430800" cy="1157450"/>
            <a:chOff x="623050" y="1068550"/>
            <a:chExt cx="3430800" cy="1157450"/>
          </a:xfrm>
        </p:grpSpPr>
        <p:sp>
          <p:nvSpPr>
            <p:cNvPr id="236" name="Shape 236"/>
            <p:cNvSpPr/>
            <p:nvPr/>
          </p:nvSpPr>
          <p:spPr>
            <a:xfrm>
              <a:off x="902950" y="1653300"/>
              <a:ext cx="10026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Count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2747050" y="1653300"/>
              <a:ext cx="1306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Display</a:t>
              </a:r>
            </a:p>
          </p:txBody>
        </p:sp>
        <p:cxnSp>
          <p:nvCxnSpPr>
            <p:cNvPr id="238" name="Shape 238"/>
            <p:cNvCxnSpPr>
              <a:stCxn id="236" idx="7"/>
              <a:endCxn id="237" idx="1"/>
            </p:cNvCxnSpPr>
            <p:nvPr/>
          </p:nvCxnSpPr>
          <p:spPr>
            <a:xfrm flipH="1" rot="-5400000">
              <a:off x="2348222" y="1147669"/>
              <a:ext cx="600" cy="1179600"/>
            </a:xfrm>
            <a:prstGeom prst="curvedConnector3">
              <a:avLst>
                <a:gd fmla="val -306324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9" name="Shape 239"/>
            <p:cNvCxnSpPr>
              <a:stCxn id="237" idx="3"/>
              <a:endCxn id="236" idx="5"/>
            </p:cNvCxnSpPr>
            <p:nvPr/>
          </p:nvCxnSpPr>
          <p:spPr>
            <a:xfrm rot="5400000">
              <a:off x="2348326" y="1552630"/>
              <a:ext cx="600" cy="1179600"/>
            </a:xfrm>
            <a:prstGeom prst="curvedConnector3">
              <a:avLst>
                <a:gd fmla="val 3499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40" name="Shape 240"/>
            <p:cNvCxnSpPr>
              <a:endCxn id="236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???</a:t>
              </a:r>
            </a:p>
          </p:txBody>
        </p:sp>
      </p:grpSp>
      <p:sp>
        <p:nvSpPr>
          <p:cNvPr id="242" name="Shape 242"/>
          <p:cNvSpPr txBox="1"/>
          <p:nvPr>
            <p:ph idx="1" type="body"/>
          </p:nvPr>
        </p:nvSpPr>
        <p:spPr>
          <a:xfrm>
            <a:off x="2796450" y="2602725"/>
            <a:ext cx="2601900" cy="14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B1 = (cnt &gt;= 3);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5055825" y="1169125"/>
            <a:ext cx="3776400" cy="14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 greatest number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Worst 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execution time)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Count: 12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Display: 5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85825" y="2809300"/>
            <a:ext cx="37164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WCET = </a:t>
            </a:r>
            <a:r>
              <a:rPr i="1"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sec/instr * instr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="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0.00125 * 12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="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0.015 </a:t>
            </a:r>
            <a:r>
              <a:rPr i="1"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the scheduler code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unsigned i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(1)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for (i = 0;i &lt; numTasks;i++)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//Task is ready to tick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if (tasks[i]-&gt;elapsedTime == tasks[i]-&gt;period)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// Setting next state for task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tasks[i]-&gt;state = tasks[i]-&gt;TickFct(tasks[i]-&gt;state);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tasks[i]-&gt;elapsedTime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tasks[i]-&gt;elapsedTime +=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while (!timerFlag);  timerFlag =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System Period</a:t>
            </a:r>
          </a:p>
        </p:txBody>
      </p:sp>
      <p:sp>
        <p:nvSpPr>
          <p:cNvPr id="67" name="Shape 67"/>
          <p:cNvSpPr/>
          <p:nvPr/>
        </p:nvSpPr>
        <p:spPr>
          <a:xfrm>
            <a:off x="902950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On</a:t>
            </a:r>
          </a:p>
        </p:txBody>
      </p:sp>
      <p:sp>
        <p:nvSpPr>
          <p:cNvPr id="68" name="Shape 68"/>
          <p:cNvSpPr/>
          <p:nvPr/>
        </p:nvSpPr>
        <p:spPr>
          <a:xfrm>
            <a:off x="2110925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Off</a:t>
            </a:r>
          </a:p>
        </p:txBody>
      </p:sp>
      <p:cxnSp>
        <p:nvCxnSpPr>
          <p:cNvPr id="69" name="Shape 69"/>
          <p:cNvCxnSpPr>
            <a:stCxn id="67" idx="7"/>
            <a:endCxn id="68" idx="1"/>
          </p:cNvCxnSpPr>
          <p:nvPr/>
        </p:nvCxnSpPr>
        <p:spPr>
          <a:xfrm flipH="1" rot="-5400000">
            <a:off x="1824709" y="1358269"/>
            <a:ext cx="600" cy="758400"/>
          </a:xfrm>
          <a:prstGeom prst="curvedConnector3">
            <a:avLst>
              <a:gd fmla="val -288158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8" idx="3"/>
            <a:endCxn id="67" idx="5"/>
          </p:cNvCxnSpPr>
          <p:nvPr/>
        </p:nvCxnSpPr>
        <p:spPr>
          <a:xfrm rot="5400000">
            <a:off x="1824565" y="1763230"/>
            <a:ext cx="600" cy="758400"/>
          </a:xfrm>
          <a:prstGeom prst="curvedConnector3">
            <a:avLst>
              <a:gd fmla="val 308658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endCxn id="67" idx="2"/>
          </p:cNvCxnSpPr>
          <p:nvPr/>
        </p:nvCxnSpPr>
        <p:spPr>
          <a:xfrm>
            <a:off x="623050" y="1691550"/>
            <a:ext cx="279900" cy="2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5748175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S1</a:t>
            </a:r>
          </a:p>
        </p:txBody>
      </p:sp>
      <p:sp>
        <p:nvSpPr>
          <p:cNvPr id="73" name="Shape 73"/>
          <p:cNvSpPr/>
          <p:nvPr/>
        </p:nvSpPr>
        <p:spPr>
          <a:xfrm>
            <a:off x="6956150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S2</a:t>
            </a:r>
          </a:p>
        </p:txBody>
      </p:sp>
      <p:cxnSp>
        <p:nvCxnSpPr>
          <p:cNvPr id="74" name="Shape 74"/>
          <p:cNvCxnSpPr>
            <a:stCxn id="72" idx="7"/>
            <a:endCxn id="73" idx="1"/>
          </p:cNvCxnSpPr>
          <p:nvPr/>
        </p:nvCxnSpPr>
        <p:spPr>
          <a:xfrm flipH="1" rot="-5400000">
            <a:off x="6669934" y="1358269"/>
            <a:ext cx="600" cy="758400"/>
          </a:xfrm>
          <a:prstGeom prst="curvedConnector3">
            <a:avLst>
              <a:gd fmla="val -245783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73" idx="4"/>
            <a:endCxn id="76" idx="6"/>
          </p:cNvCxnSpPr>
          <p:nvPr/>
        </p:nvCxnSpPr>
        <p:spPr>
          <a:xfrm rot="5400000">
            <a:off x="6915200" y="2330850"/>
            <a:ext cx="463800" cy="254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>
            <a:endCxn id="72" idx="2"/>
          </p:cNvCxnSpPr>
          <p:nvPr/>
        </p:nvCxnSpPr>
        <p:spPr>
          <a:xfrm>
            <a:off x="5468275" y="1691550"/>
            <a:ext cx="279900" cy="2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6384175" y="2403425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S3</a:t>
            </a:r>
          </a:p>
        </p:txBody>
      </p:sp>
      <p:cxnSp>
        <p:nvCxnSpPr>
          <p:cNvPr id="78" name="Shape 78"/>
          <p:cNvCxnSpPr>
            <a:stCxn id="76" idx="2"/>
            <a:endCxn id="72" idx="4"/>
          </p:cNvCxnSpPr>
          <p:nvPr/>
        </p:nvCxnSpPr>
        <p:spPr>
          <a:xfrm rot="10800000">
            <a:off x="6066175" y="2225975"/>
            <a:ext cx="318000" cy="4638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3395175" y="321425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80" name="Shape 80"/>
          <p:cNvSpPr/>
          <p:nvPr/>
        </p:nvSpPr>
        <p:spPr>
          <a:xfrm>
            <a:off x="4603150" y="321425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cxnSp>
        <p:nvCxnSpPr>
          <p:cNvPr id="81" name="Shape 81"/>
          <p:cNvCxnSpPr>
            <a:stCxn id="79" idx="7"/>
            <a:endCxn id="80" idx="1"/>
          </p:cNvCxnSpPr>
          <p:nvPr/>
        </p:nvCxnSpPr>
        <p:spPr>
          <a:xfrm flipH="1" rot="-5400000">
            <a:off x="4316934" y="2919219"/>
            <a:ext cx="600" cy="758400"/>
          </a:xfrm>
          <a:prstGeom prst="curvedConnector3">
            <a:avLst>
              <a:gd fmla="val -536658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80" idx="4"/>
            <a:endCxn id="83" idx="6"/>
          </p:cNvCxnSpPr>
          <p:nvPr/>
        </p:nvCxnSpPr>
        <p:spPr>
          <a:xfrm rot="5400000">
            <a:off x="4562200" y="3891800"/>
            <a:ext cx="463800" cy="254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endCxn id="79" idx="2"/>
          </p:cNvCxnSpPr>
          <p:nvPr/>
        </p:nvCxnSpPr>
        <p:spPr>
          <a:xfrm>
            <a:off x="3115275" y="3252500"/>
            <a:ext cx="279900" cy="2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4031175" y="3964375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cxnSp>
        <p:nvCxnSpPr>
          <p:cNvPr id="85" name="Shape 85"/>
          <p:cNvCxnSpPr>
            <a:stCxn id="83" idx="2"/>
            <a:endCxn id="79" idx="4"/>
          </p:cNvCxnSpPr>
          <p:nvPr/>
        </p:nvCxnSpPr>
        <p:spPr>
          <a:xfrm rot="10800000">
            <a:off x="3713175" y="3786925"/>
            <a:ext cx="318000" cy="4638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623050" y="1068550"/>
            <a:ext cx="1445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Period: 10ms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468275" y="1113062"/>
            <a:ext cx="1445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Period: 15ms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115275" y="2467325"/>
            <a:ext cx="1445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Period: 20ms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58375" y="2956000"/>
            <a:ext cx="2179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System Period: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58375" y="3268700"/>
            <a:ext cx="2179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GCD(10, 15, 20) = 5ms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pic>
        <p:nvPicPr>
          <p:cNvPr descr="timerExampl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828800"/>
            <a:ext cx="64579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Execution Time</a:t>
            </a:r>
          </a:p>
        </p:txBody>
      </p:sp>
      <p:sp>
        <p:nvSpPr>
          <p:cNvPr id="102" name="Shape 102"/>
          <p:cNvSpPr/>
          <p:nvPr/>
        </p:nvSpPr>
        <p:spPr>
          <a:xfrm>
            <a:off x="5748175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S1</a:t>
            </a:r>
          </a:p>
        </p:txBody>
      </p:sp>
      <p:sp>
        <p:nvSpPr>
          <p:cNvPr id="103" name="Shape 103"/>
          <p:cNvSpPr/>
          <p:nvPr/>
        </p:nvSpPr>
        <p:spPr>
          <a:xfrm>
            <a:off x="6956150" y="165330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S2</a:t>
            </a:r>
          </a:p>
        </p:txBody>
      </p:sp>
      <p:cxnSp>
        <p:nvCxnSpPr>
          <p:cNvPr id="104" name="Shape 104"/>
          <p:cNvCxnSpPr>
            <a:stCxn id="102" idx="7"/>
            <a:endCxn id="103" idx="1"/>
          </p:cNvCxnSpPr>
          <p:nvPr/>
        </p:nvCxnSpPr>
        <p:spPr>
          <a:xfrm flipH="1" rot="-5400000">
            <a:off x="6669934" y="1358269"/>
            <a:ext cx="600" cy="758400"/>
          </a:xfrm>
          <a:prstGeom prst="curvedConnector3">
            <a:avLst>
              <a:gd fmla="val -245783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103" idx="4"/>
            <a:endCxn id="106" idx="6"/>
          </p:cNvCxnSpPr>
          <p:nvPr/>
        </p:nvCxnSpPr>
        <p:spPr>
          <a:xfrm rot="5400000">
            <a:off x="6915200" y="2330850"/>
            <a:ext cx="463800" cy="254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endCxn id="102" idx="2"/>
          </p:cNvCxnSpPr>
          <p:nvPr/>
        </p:nvCxnSpPr>
        <p:spPr>
          <a:xfrm>
            <a:off x="5468275" y="1691550"/>
            <a:ext cx="279900" cy="2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6384175" y="2403425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S3</a:t>
            </a:r>
          </a:p>
        </p:txBody>
      </p:sp>
      <p:cxnSp>
        <p:nvCxnSpPr>
          <p:cNvPr id="108" name="Shape 108"/>
          <p:cNvCxnSpPr>
            <a:stCxn id="106" idx="2"/>
            <a:endCxn id="102" idx="4"/>
          </p:cNvCxnSpPr>
          <p:nvPr/>
        </p:nvCxnSpPr>
        <p:spPr>
          <a:xfrm rot="10800000">
            <a:off x="6066175" y="2225975"/>
            <a:ext cx="318000" cy="4638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/>
          <p:nvPr/>
        </p:nvSpPr>
        <p:spPr>
          <a:xfrm>
            <a:off x="3395175" y="321425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110" name="Shape 110"/>
          <p:cNvSpPr/>
          <p:nvPr/>
        </p:nvSpPr>
        <p:spPr>
          <a:xfrm>
            <a:off x="4603150" y="3214250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cxnSp>
        <p:nvCxnSpPr>
          <p:cNvPr id="111" name="Shape 111"/>
          <p:cNvCxnSpPr>
            <a:stCxn id="109" idx="7"/>
            <a:endCxn id="110" idx="1"/>
          </p:cNvCxnSpPr>
          <p:nvPr/>
        </p:nvCxnSpPr>
        <p:spPr>
          <a:xfrm flipH="1" rot="-5400000">
            <a:off x="4316934" y="2919219"/>
            <a:ext cx="600" cy="758400"/>
          </a:xfrm>
          <a:prstGeom prst="curvedConnector3">
            <a:avLst>
              <a:gd fmla="val -536658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10" idx="4"/>
            <a:endCxn id="113" idx="6"/>
          </p:cNvCxnSpPr>
          <p:nvPr/>
        </p:nvCxnSpPr>
        <p:spPr>
          <a:xfrm rot="5400000">
            <a:off x="4562200" y="3891800"/>
            <a:ext cx="463800" cy="254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endCxn id="109" idx="2"/>
          </p:cNvCxnSpPr>
          <p:nvPr/>
        </p:nvCxnSpPr>
        <p:spPr>
          <a:xfrm>
            <a:off x="3115275" y="3252500"/>
            <a:ext cx="279900" cy="2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4031175" y="3964375"/>
            <a:ext cx="63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cxnSp>
        <p:nvCxnSpPr>
          <p:cNvPr id="115" name="Shape 115"/>
          <p:cNvCxnSpPr>
            <a:stCxn id="113" idx="2"/>
            <a:endCxn id="109" idx="4"/>
          </p:cNvCxnSpPr>
          <p:nvPr/>
        </p:nvCxnSpPr>
        <p:spPr>
          <a:xfrm rot="10800000">
            <a:off x="3713175" y="3786925"/>
            <a:ext cx="318000" cy="4638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16" name="Shape 116"/>
          <p:cNvGrpSpPr/>
          <p:nvPr/>
        </p:nvGrpSpPr>
        <p:grpSpPr>
          <a:xfrm>
            <a:off x="623050" y="1068550"/>
            <a:ext cx="2179500" cy="1157450"/>
            <a:chOff x="623050" y="1068550"/>
            <a:chExt cx="2179500" cy="1157450"/>
          </a:xfrm>
        </p:grpSpPr>
        <p:sp>
          <p:nvSpPr>
            <p:cNvPr id="117" name="Shape 117"/>
            <p:cNvSpPr/>
            <p:nvPr/>
          </p:nvSpPr>
          <p:spPr>
            <a:xfrm>
              <a:off x="902950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On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110925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Off</a:t>
              </a:r>
            </a:p>
          </p:txBody>
        </p:sp>
        <p:cxnSp>
          <p:nvCxnSpPr>
            <p:cNvPr id="119" name="Shape 119"/>
            <p:cNvCxnSpPr>
              <a:stCxn id="117" idx="7"/>
              <a:endCxn id="118" idx="1"/>
            </p:cNvCxnSpPr>
            <p:nvPr/>
          </p:nvCxnSpPr>
          <p:spPr>
            <a:xfrm flipH="1" rot="-5400000">
              <a:off x="1824709" y="1358269"/>
              <a:ext cx="600" cy="758400"/>
            </a:xfrm>
            <a:prstGeom prst="curvedConnector3">
              <a:avLst>
                <a:gd fmla="val -28815829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0" name="Shape 120"/>
            <p:cNvCxnSpPr>
              <a:stCxn id="118" idx="3"/>
              <a:endCxn id="117" idx="5"/>
            </p:cNvCxnSpPr>
            <p:nvPr/>
          </p:nvCxnSpPr>
          <p:spPr>
            <a:xfrm rot="5400000">
              <a:off x="1824565" y="1763230"/>
              <a:ext cx="600" cy="758400"/>
            </a:xfrm>
            <a:prstGeom prst="curvedConnector3">
              <a:avLst>
                <a:gd fmla="val 30865829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1" name="Shape 121"/>
            <p:cNvCxnSpPr>
              <a:endCxn id="117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4ms</a:t>
              </a:r>
            </a:p>
          </p:txBody>
        </p:sp>
      </p:grpSp>
      <p:sp>
        <p:nvSpPr>
          <p:cNvPr id="123" name="Shape 123"/>
          <p:cNvSpPr txBox="1"/>
          <p:nvPr/>
        </p:nvSpPr>
        <p:spPr>
          <a:xfrm>
            <a:off x="5468275" y="1113075"/>
            <a:ext cx="217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Period: 15ms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Execution Time: 4ms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5275" y="2467325"/>
            <a:ext cx="217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Period: 20ms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Execution Time: 4ms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58375" y="2956000"/>
            <a:ext cx="2179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System Period: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758375" y="3268700"/>
            <a:ext cx="2179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GCD(10, 15, 20) = 5ms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 with nontrivial execution time</a:t>
            </a:r>
          </a:p>
        </p:txBody>
      </p:sp>
      <p:pic>
        <p:nvPicPr>
          <p:cNvPr descr="timingOverrunExample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7" y="1871662"/>
            <a:ext cx="63722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23475" y="3580475"/>
            <a:ext cx="71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T1 is unable to execute on time (indicated by the red square)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This is known as </a:t>
            </a:r>
            <a:r>
              <a:rPr b="1" lang="en" sz="2000" u="sng">
                <a:solidFill>
                  <a:srgbClr val="FFFFFF"/>
                </a:solidFill>
              </a:rPr>
              <a:t>Timer Overrun</a:t>
            </a:r>
            <a:r>
              <a:rPr lang="en" sz="20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might we solve Timer Overrun?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Lengthen the SM periods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Reduce the execution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Decreasing the SM 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Optimizing the code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Removing SM’s altogether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Ignoring the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tell if </a:t>
            </a:r>
            <a:r>
              <a:rPr b="1" lang="en"/>
              <a:t>Timer Overrun </a:t>
            </a:r>
            <a:r>
              <a:rPr lang="en"/>
              <a:t>will occur?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13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Utilization is the percentage of time the processor spends executing commands vs. idle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Utilization = (execution time) / period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3482250" y="2682525"/>
            <a:ext cx="2179500" cy="1157450"/>
            <a:chOff x="623050" y="1068550"/>
            <a:chExt cx="2179500" cy="1157450"/>
          </a:xfrm>
        </p:grpSpPr>
        <p:sp>
          <p:nvSpPr>
            <p:cNvPr id="152" name="Shape 152"/>
            <p:cNvSpPr/>
            <p:nvPr/>
          </p:nvSpPr>
          <p:spPr>
            <a:xfrm>
              <a:off x="902950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On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110925" y="1653300"/>
              <a:ext cx="6360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Off</a:t>
              </a:r>
            </a:p>
          </p:txBody>
        </p:sp>
        <p:cxnSp>
          <p:nvCxnSpPr>
            <p:cNvPr id="154" name="Shape 154"/>
            <p:cNvCxnSpPr>
              <a:stCxn id="152" idx="7"/>
              <a:endCxn id="153" idx="1"/>
            </p:cNvCxnSpPr>
            <p:nvPr/>
          </p:nvCxnSpPr>
          <p:spPr>
            <a:xfrm flipH="1" rot="-5400000">
              <a:off x="1824709" y="1358269"/>
              <a:ext cx="600" cy="758400"/>
            </a:xfrm>
            <a:prstGeom prst="curvedConnector3">
              <a:avLst>
                <a:gd fmla="val -2374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5" name="Shape 155"/>
            <p:cNvCxnSpPr>
              <a:stCxn id="153" idx="3"/>
              <a:endCxn id="152" idx="5"/>
            </p:cNvCxnSpPr>
            <p:nvPr/>
          </p:nvCxnSpPr>
          <p:spPr>
            <a:xfrm rot="5400000">
              <a:off x="1824565" y="1763230"/>
              <a:ext cx="600" cy="758400"/>
            </a:xfrm>
            <a:prstGeom prst="curvedConnector3">
              <a:avLst>
                <a:gd fmla="val 34994995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6" name="Shape 156"/>
            <p:cNvCxnSpPr>
              <a:endCxn id="152" idx="2"/>
            </p:cNvCxnSpPr>
            <p:nvPr/>
          </p:nvCxnSpPr>
          <p:spPr>
            <a:xfrm>
              <a:off x="623050" y="1691550"/>
              <a:ext cx="279900" cy="248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7" name="Shape 157"/>
            <p:cNvSpPr txBox="1"/>
            <p:nvPr/>
          </p:nvSpPr>
          <p:spPr>
            <a:xfrm>
              <a:off x="623050" y="1068550"/>
              <a:ext cx="2179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Period: 10ms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Execution Time: 4ms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