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they?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Allow the students to calculate it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 the students solve this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 the students puzzle through this question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 the students puzzle through this question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 the students puzzle through this question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 the students puzzle through this question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 the students puzzle through this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 the students solve this on their own.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https://youtu.be/drShIDEX74Q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Timing Multiple Tasks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Jeffrey McDaniel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Timing Diagram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3619450"/>
            <a:ext cx="8520600" cy="94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AT 500 ms TL is still executing so BL and TL both are unable to tick again</a:t>
            </a:r>
          </a:p>
        </p:txBody>
      </p:sp>
      <p:pic>
        <p:nvPicPr>
          <p:cNvPr descr="timerOverrunBLTL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152462"/>
            <a:ext cx="65532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decrease utilization?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Lengthen the SM periods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Reduce the SM execution time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Decrease the SM actions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Optimize the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Speeding up the microcontroller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Removing an SM entirely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Recall the timing diagrams we’ve seen thus far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Timing Diagram</a:t>
            </a:r>
          </a:p>
        </p:txBody>
      </p:sp>
      <p:pic>
        <p:nvPicPr>
          <p:cNvPr descr="timingDiagramBLTL.p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00187"/>
            <a:ext cx="64008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Timing Diagram</a:t>
            </a:r>
          </a:p>
        </p:txBody>
      </p:sp>
      <p:pic>
        <p:nvPicPr>
          <p:cNvPr descr="timerOverrunBLTL.pn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152462"/>
            <a:ext cx="65532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Notice a pattern?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Timing Diagrams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94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You could draw a timing diagram that shows the time out to infinity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do you know when to stop? Or when you’ve drawn enough?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2034725"/>
            <a:ext cx="8520600" cy="94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least common multiple of the periods of multiple tasks is known as the </a:t>
            </a:r>
            <a:r>
              <a:rPr b="1" lang="en" u="sng"/>
              <a:t>Hyperperiod</a:t>
            </a:r>
            <a:r>
              <a:rPr lang="en"/>
              <a:t>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Hyperperiod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284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Assume you have the following State Machines: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BlinkLED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30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Period: 300 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ThreeLEDs: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90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Period: 200 ms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is the hyperperiod?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3935150"/>
            <a:ext cx="8520600" cy="9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Hyperperiod = LCM(200,300)</a:t>
            </a:r>
          </a:p>
          <a:p>
            <a:pPr indent="-228600" lvl="0" marL="457200" rtl="0">
              <a:spcBef>
                <a:spcPts val="0"/>
              </a:spcBef>
              <a:buChar char="="/>
            </a:pPr>
            <a:r>
              <a:rPr lang="en"/>
              <a:t>600 ms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Timing Diagram</a:t>
            </a:r>
          </a:p>
        </p:txBody>
      </p:sp>
      <p:pic>
        <p:nvPicPr>
          <p:cNvPr descr="hyperperiod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362075"/>
            <a:ext cx="66294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is this useful?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Utilization for Multiple Tasks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Embedded systems are arely designed with just one task, or State Machine.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Imagine you had the following State Machines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BlinkLED: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Assembly Instructions (Worst Case): 3 instr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Period: 500 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ThreeLEDs: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Assembly instructions (Worst Case): 9 instr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Period: 500 ms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a microcontroller (M) which executes 100 </a:t>
            </a:r>
            <a:r>
              <a:rPr i="1" lang="en"/>
              <a:t>instr / sec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Calculating the utilization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BlinkLED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30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Period: 300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Utilization = 30 ms / 300 ms = 10%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ThreeLEDs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90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Period: 200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Utilization = 90 ms / 200 ms = 45%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is the system utilization?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Calculating the utilization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BlinkLED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30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Period: 300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Utilization = 30 ms / 300 ms = 10%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ThreeLEDs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90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Period: 200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Utilization = 90 ms / 200 ms = 45%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Recall: Utilization = SUM(WCET) / period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However, BlinkLED and ThreeLEDs don’t share the same period, so what timeframe should we look at?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Calculating the utilization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BlinkLED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30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Period: 300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Utilization = 30 ms / 300 ms = 10%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ThreeLEDs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90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Period: 200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Utilization = 90 ms / 200 ms = 45%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 the hyperperiod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Utilization = SUM(WCET) / </a:t>
            </a:r>
            <a:r>
              <a:rPr b="1" lang="en" u="sng"/>
              <a:t>Hyperperiod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Calculating the utilization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24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BlinkLED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30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Period: 300 ms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Executions: (Hyperperiod / period) = (600 / 300) = 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ThreeLEDs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90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Period: 200 ms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Executions: (Hyperperiod / period) = (600 / 200) = 3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11700" y="3442775"/>
            <a:ext cx="8520600" cy="16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Utilization = SUM(WCET*executions) / hyperperiod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="/>
            </a:pPr>
            <a:r>
              <a:rPr b="1" lang="en" sz="1800">
                <a:solidFill>
                  <a:schemeClr val="lt2"/>
                </a:solidFill>
              </a:rPr>
              <a:t>((2*30) + (3*90)) / 600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="/>
            </a:pPr>
            <a:r>
              <a:rPr b="1" lang="en" sz="1800">
                <a:solidFill>
                  <a:schemeClr val="lt2"/>
                </a:solidFill>
              </a:rPr>
              <a:t>(60 + 270) / 600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="/>
            </a:pPr>
            <a:r>
              <a:rPr b="1" lang="en" sz="1800">
                <a:solidFill>
                  <a:schemeClr val="lt2"/>
                </a:solidFill>
              </a:rPr>
              <a:t>(330) / 600 = 55%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Calculating utilization for any number of tasks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Imagine you have (t</a:t>
            </a:r>
            <a:r>
              <a:rPr baseline="-25000" lang="en"/>
              <a:t>1</a:t>
            </a:r>
            <a:r>
              <a:rPr lang="en"/>
              <a:t>, t</a:t>
            </a:r>
            <a:r>
              <a:rPr baseline="-25000" lang="en"/>
              <a:t>2</a:t>
            </a:r>
            <a:r>
              <a:rPr lang="en"/>
              <a:t>, …, t</a:t>
            </a:r>
            <a:r>
              <a:rPr baseline="-25000" lang="en"/>
              <a:t>n</a:t>
            </a:r>
            <a:r>
              <a:rPr lang="en"/>
              <a:t>) each with different periods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Calculate the </a:t>
            </a:r>
            <a:r>
              <a:rPr i="1" lang="en"/>
              <a:t>sec/instr</a:t>
            </a:r>
            <a:r>
              <a:rPr lang="en"/>
              <a:t> of the microcontroller (M)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Calculate the WCET of each task t</a:t>
            </a:r>
            <a:r>
              <a:rPr baseline="-25000" lang="en"/>
              <a:t>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Determine the Hyperperiod of the system. (H = LCM(t</a:t>
            </a:r>
            <a:r>
              <a:rPr baseline="-25000" lang="en"/>
              <a:t>1</a:t>
            </a:r>
            <a:r>
              <a:rPr lang="en"/>
              <a:t>,t</a:t>
            </a:r>
            <a:r>
              <a:rPr baseline="-25000" lang="en"/>
              <a:t>2</a:t>
            </a:r>
            <a:r>
              <a:rPr lang="en"/>
              <a:t>,...,t</a:t>
            </a:r>
            <a:r>
              <a:rPr baseline="-25000" lang="en"/>
              <a:t>n</a:t>
            </a:r>
            <a:r>
              <a:rPr lang="en"/>
              <a:t>))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Calculate the Utilization</a:t>
            </a:r>
          </a:p>
          <a:p>
            <a:pPr indent="0" lvl="0" marL="457200" rtl="0" algn="ctr">
              <a:spcBef>
                <a:spcPts val="0"/>
              </a:spcBef>
              <a:buNone/>
            </a:pPr>
            <a:r>
              <a:rPr lang="en"/>
              <a:t>(∑</a:t>
            </a:r>
            <a:r>
              <a:rPr baseline="30000" lang="en"/>
              <a:t>n</a:t>
            </a:r>
            <a:r>
              <a:rPr baseline="-25000" lang="en"/>
              <a:t>i=1</a:t>
            </a:r>
            <a:r>
              <a:rPr lang="en"/>
              <a:t>(H/t</a:t>
            </a:r>
            <a:r>
              <a:rPr baseline="-25000" lang="en"/>
              <a:t>i</a:t>
            </a:r>
            <a:r>
              <a:rPr lang="en"/>
              <a:t>.period) * t</a:t>
            </a:r>
            <a:r>
              <a:rPr baseline="-25000" lang="en"/>
              <a:t>i</a:t>
            </a:r>
            <a:r>
              <a:rPr lang="en"/>
              <a:t>.wcet) / 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Warning: Timer overrun </a:t>
            </a:r>
            <a:r>
              <a:rPr b="1" lang="en"/>
              <a:t>may</a:t>
            </a:r>
            <a:r>
              <a:rPr lang="en"/>
              <a:t> still occur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BlinkLED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30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Period: 100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Executions: (hyperperiod / period) = 200 / 100 = 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ThreeLEDs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90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Period: 200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Executions: (hyperperiod / period) = 200 / 200 =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Utilization = SUM(WCET * executions) / Hyperperiod</a:t>
            </a:r>
          </a:p>
          <a:p>
            <a:pPr indent="-228600" lvl="0" marL="457200" rtl="0">
              <a:spcBef>
                <a:spcPts val="0"/>
              </a:spcBef>
              <a:buChar char="="/>
            </a:pPr>
            <a:r>
              <a:rPr lang="en"/>
              <a:t>((30 * 2) + (90 * 1)) / 200</a:t>
            </a:r>
          </a:p>
          <a:p>
            <a:pPr indent="-228600" lvl="0" marL="457200" rtl="0">
              <a:spcBef>
                <a:spcPts val="0"/>
              </a:spcBef>
              <a:buChar char="="/>
            </a:pPr>
            <a:r>
              <a:rPr lang="en"/>
              <a:t>150 / 200 = 75% &lt; 100%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Warning: Timer overrun </a:t>
            </a:r>
            <a:r>
              <a:rPr b="1" lang="en"/>
              <a:t>may</a:t>
            </a:r>
            <a:r>
              <a:rPr lang="en"/>
              <a:t> still occur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4287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BlinkLED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30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Period: 100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Executions: 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ThreeLEDs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90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Period: 200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Executions: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Utilization = 75% &lt; 100%</a:t>
            </a:r>
          </a:p>
        </p:txBody>
      </p:sp>
      <p:pic>
        <p:nvPicPr>
          <p:cNvPr descr="timerOverrunUnder100.png"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987" y="1404937"/>
            <a:ext cx="34004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Are state machines actually parallel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Recall the timing diagrams:</a:t>
            </a:r>
          </a:p>
        </p:txBody>
      </p:sp>
      <p:pic>
        <p:nvPicPr>
          <p:cNvPr descr="timerExample.png"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1828800"/>
            <a:ext cx="64579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mingOverrunExample.png"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3025" y="3383550"/>
            <a:ext cx="64579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Recall the timing diagrams:</a:t>
            </a:r>
          </a:p>
        </p:txBody>
      </p:sp>
      <p:pic>
        <p:nvPicPr>
          <p:cNvPr descr="timingDiagramBLTL.png"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00187"/>
            <a:ext cx="64008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/>
          <p:nvPr/>
        </p:nvSpPr>
        <p:spPr>
          <a:xfrm>
            <a:off x="2960775" y="3332625"/>
            <a:ext cx="2093100" cy="1335900"/>
          </a:xfrm>
          <a:prstGeom prst="wedgeEllipseCallout">
            <a:avLst>
              <a:gd fmla="val -84869" name="adj1"/>
              <a:gd fmla="val -10051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"/>
              <a:t>What is happening here?</a:t>
            </a:r>
          </a:p>
        </p:txBody>
      </p:sp>
      <p:sp>
        <p:nvSpPr>
          <p:cNvPr id="233" name="Shape 233"/>
          <p:cNvSpPr/>
          <p:nvPr/>
        </p:nvSpPr>
        <p:spPr>
          <a:xfrm>
            <a:off x="2960775" y="3332625"/>
            <a:ext cx="2093100" cy="1335900"/>
          </a:xfrm>
          <a:prstGeom prst="wedgeEllipseCallout">
            <a:avLst>
              <a:gd fmla="val 90797" name="adj1"/>
              <a:gd fmla="val -105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/>
              <a:t>And here?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Utilization for Multiple Tasks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4661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Microcontroller (M) executes 100 instr / sec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0.010 sec / instr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1st calculate the WCET for each task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BlinkLED: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3 instr * (sec / instr) </a:t>
            </a:r>
          </a:p>
          <a:p>
            <a:pPr indent="-228600" lvl="2" marL="1371600" rtl="0">
              <a:spcBef>
                <a:spcPts val="0"/>
              </a:spcBef>
              <a:buChar char="➢"/>
            </a:pPr>
            <a:r>
              <a:rPr lang="en"/>
              <a:t>3 instr * (0.010 sec / instr) </a:t>
            </a:r>
          </a:p>
          <a:p>
            <a:pPr indent="-228600" lvl="2" marL="1371600" rtl="0">
              <a:spcBef>
                <a:spcPts val="0"/>
              </a:spcBef>
              <a:buChar char="➢"/>
            </a:pPr>
            <a:r>
              <a:rPr lang="en"/>
              <a:t>30 ms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Period: 500 ms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28100" y="1152475"/>
            <a:ext cx="4661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ThreeLEDs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9 instr * (</a:t>
            </a:r>
            <a:r>
              <a:rPr i="1" lang="en"/>
              <a:t>sec/instr)</a:t>
            </a:r>
            <a:r>
              <a:rPr lang="en"/>
              <a:t> </a:t>
            </a:r>
          </a:p>
          <a:p>
            <a:pPr indent="-228600" lvl="2" marL="1371600" rtl="0">
              <a:spcBef>
                <a:spcPts val="0"/>
              </a:spcBef>
              <a:buChar char="➢"/>
            </a:pPr>
            <a:r>
              <a:rPr lang="en"/>
              <a:t>9 instr * (0.010 sec / instr) </a:t>
            </a:r>
          </a:p>
          <a:p>
            <a:pPr indent="-228600" lvl="2" marL="1371600" rtl="0">
              <a:spcBef>
                <a:spcPts val="0"/>
              </a:spcBef>
              <a:buChar char="➢"/>
            </a:pPr>
            <a:r>
              <a:rPr lang="en"/>
              <a:t>90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Period: 500 ms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Jitter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b="1" lang="en" u="sng"/>
              <a:t>jitter</a:t>
            </a:r>
            <a:r>
              <a:rPr lang="en"/>
              <a:t> is the time between when a task is ready to execute, and when it starts executing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BlinkLED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30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Period: 500 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ThreeLEDs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90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Period: 500 ms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imingDiagramBLTL.png"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850" y="1942128"/>
            <a:ext cx="5912825" cy="197974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/>
          <p:nvPr/>
        </p:nvSpPr>
        <p:spPr>
          <a:xfrm>
            <a:off x="3084725" y="3511625"/>
            <a:ext cx="2437500" cy="1211700"/>
          </a:xfrm>
          <a:prstGeom prst="wedgeRoundRectCallout">
            <a:avLst>
              <a:gd fmla="val -29196" name="adj1"/>
              <a:gd fmla="val -8295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"/>
              <a:t>TL experiences 30 ms of jitter while BL executes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Jitter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Jitter affects some tasks more than others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Imagine a task that blinks an LED every 50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jitter of 10 ms can mean it now blinks every 60 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Tasks that display something are typically more affected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Tasks that simply perform calculations are less likely to be affected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consider timer overrun and jitter when executing tasks?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Utilization for Multiple Tasks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4596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2nd calculate the utilization for each task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BlinkLED: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30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Period: 500 ms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Utilization = WCET / Period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="/>
            </a:pPr>
            <a:r>
              <a:rPr lang="en"/>
              <a:t>30 / 500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="/>
            </a:pPr>
            <a:r>
              <a:rPr lang="en"/>
              <a:t>6%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969300" y="1152475"/>
            <a:ext cx="4337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ThreeLEDs: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90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Period: 500 ms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Utilization = WCET / Period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="/>
            </a:pPr>
            <a:r>
              <a:rPr lang="en"/>
              <a:t>90 / 500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="/>
            </a:pPr>
            <a:r>
              <a:rPr lang="en"/>
              <a:t>18%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Utilization for Multiple Tasks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27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3rd calculate the utilization for the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BlinkLED: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30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Period: 500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Utilization:  6%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ThreeLEDs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90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Period: 500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Utilization: 18%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11700" y="3952375"/>
            <a:ext cx="85206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Utilization = BlinkLED utilization + ThreeLEDs utilization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="/>
            </a:pPr>
            <a:r>
              <a:rPr lang="en" sz="1800">
                <a:solidFill>
                  <a:schemeClr val="lt2"/>
                </a:solidFill>
              </a:rPr>
              <a:t>6% + 18% = 24%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Utilization for Multiple Tasks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27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3rd calculate the utilization for the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BlinkLED: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30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Period: 500 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ThreeLEDs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90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Period: 500 ms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11700" y="3664550"/>
            <a:ext cx="85206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Utilization = SUM(WCET) / Period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="/>
            </a:pPr>
            <a:r>
              <a:rPr lang="en" sz="1800">
                <a:solidFill>
                  <a:schemeClr val="lt2"/>
                </a:solidFill>
              </a:rPr>
              <a:t>(30 ms + 90 ms) / 500 ms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="/>
            </a:pPr>
            <a:r>
              <a:rPr lang="en" sz="1800">
                <a:solidFill>
                  <a:schemeClr val="lt2"/>
                </a:solidFill>
              </a:rPr>
              <a:t>(120 ms) / 500 ms = 24%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Timing Diagram</a:t>
            </a:r>
          </a:p>
        </p:txBody>
      </p:sp>
      <p:pic>
        <p:nvPicPr>
          <p:cNvPr descr="timingDiagramBLTL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00187"/>
            <a:ext cx="64008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imagine the SMs get more complicated...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183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BlinkLED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30 ms =&gt; 250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Period: 500 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ThreeLEDs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90 ms =&gt; 300 ms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Period 500 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the Utilization now?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183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BlinkLED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250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Period: 500 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ThreeLEDs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WCET: 300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Period 500 ms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2988475"/>
            <a:ext cx="8520600" cy="183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Utilization = SUM(WCET) / Period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="/>
            </a:pPr>
            <a:r>
              <a:rPr lang="en"/>
              <a:t>SUM(BlinkLED.WCET, ThreeLEDs.WCET) / 500 ms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="/>
            </a:pPr>
            <a:r>
              <a:rPr lang="en"/>
              <a:t>(250 ms + 300 ms) / 500 ms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="/>
            </a:pPr>
            <a:r>
              <a:rPr lang="en"/>
              <a:t>550 ms / 500 ms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="/>
            </a:pPr>
            <a:r>
              <a:rPr lang="en"/>
              <a:t>110%</a:t>
            </a:r>
          </a:p>
        </p:txBody>
      </p:sp>
      <p:pic>
        <p:nvPicPr>
          <p:cNvPr descr="ohNoMrBill.jp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20504">
            <a:off x="4521299" y="781575"/>
            <a:ext cx="3580349" cy="358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