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7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E739-1840-2F42-A7E3-9AA6CB29559A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BCB8-8EA7-FE4F-AB94-2767D60B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E739-1840-2F42-A7E3-9AA6CB29559A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BCB8-8EA7-FE4F-AB94-2767D60B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E739-1840-2F42-A7E3-9AA6CB29559A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BCB8-8EA7-FE4F-AB94-2767D60B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E739-1840-2F42-A7E3-9AA6CB29559A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BCB8-8EA7-FE4F-AB94-2767D60B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E739-1840-2F42-A7E3-9AA6CB29559A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BCB8-8EA7-FE4F-AB94-2767D60B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2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E739-1840-2F42-A7E3-9AA6CB29559A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BCB8-8EA7-FE4F-AB94-2767D60B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E739-1840-2F42-A7E3-9AA6CB29559A}" type="datetimeFigureOut">
              <a:rPr lang="en-US" smtClean="0"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BCB8-8EA7-FE4F-AB94-2767D60B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E739-1840-2F42-A7E3-9AA6CB29559A}" type="datetimeFigureOut">
              <a:rPr lang="en-US" smtClean="0"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BCB8-8EA7-FE4F-AB94-2767D60B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E739-1840-2F42-A7E3-9AA6CB29559A}" type="datetimeFigureOut">
              <a:rPr lang="en-US" smtClean="0"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BCB8-8EA7-FE4F-AB94-2767D60B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E739-1840-2F42-A7E3-9AA6CB29559A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BCB8-8EA7-FE4F-AB94-2767D60B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E739-1840-2F42-A7E3-9AA6CB29559A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BCB8-8EA7-FE4F-AB94-2767D60B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6E739-1840-2F42-A7E3-9AA6CB29559A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BCB8-8EA7-FE4F-AB94-2767D60B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6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Relationship Id="rId3" Type="http://schemas.openxmlformats.org/officeDocument/2006/relationships/image" Target="../media/image12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ds.cern.ch/record/1100537/files/p231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Static_random-access_mem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FPGAs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753342"/>
            <a:ext cx="9144000" cy="250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Dr. Philip Brisk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Department of Computer Science and Engineering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University of California, Riverside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CS 223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2649" y="253990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>
            <a:off x="1574169" y="290566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69412" y="4368701"/>
            <a:ext cx="1256449" cy="11228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969412" y="2461594"/>
            <a:ext cx="1597" cy="30299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745" y="25886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225861" y="3637182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969412" y="2461594"/>
            <a:ext cx="1256449" cy="1175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2117" y="327142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1573637" y="363718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213" y="332021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841584" y="400202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1573104" y="436778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1680" y="405082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841052" y="473354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572572" y="509930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1148" y="478234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57865" y="2095834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40970" y="2095835"/>
            <a:ext cx="0" cy="11755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46201" y="401525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9166" y="168017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82582" y="167436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414" y="168100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855" y="148360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89271" y="14777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7217" y="364348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686602" y="1730076"/>
            <a:ext cx="0" cy="3184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27477" y="2329320"/>
            <a:ext cx="22959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99166" y="2400761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82582" y="239495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19414" y="240159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06038" y="3037789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89454" y="303198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26286" y="303862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14249" y="363192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97665" y="362611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34497" y="363275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21121" y="426895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4537" y="426314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41369" y="426978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8667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XNOR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2649" y="253990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>
            <a:off x="1574169" y="290566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69412" y="4368701"/>
            <a:ext cx="1256449" cy="11228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969412" y="2461594"/>
            <a:ext cx="1597" cy="30299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745" y="25886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225861" y="3637182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969412" y="2461594"/>
            <a:ext cx="1256449" cy="1175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2117" y="327142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1573637" y="363718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213" y="332021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1584" y="400202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1573104" y="436778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1680" y="405082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1052" y="473354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572572" y="509930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1148" y="478234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57865" y="2095834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40970" y="2095835"/>
            <a:ext cx="0" cy="11755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46201" y="401525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9166" y="168017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82582" y="167436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414" y="168100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855" y="148360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89271" y="14777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7217" y="364348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686602" y="1730076"/>
            <a:ext cx="0" cy="3184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27477" y="2329320"/>
            <a:ext cx="22959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99166" y="2400761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82582" y="239495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19414" y="240159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5306038" y="3037789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89454" y="303198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26286" y="303862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14249" y="363192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97665" y="362611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34497" y="363275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5321121" y="426895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4537" y="426314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41369" y="426978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359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z</a:t>
            </a:r>
            <a:r>
              <a:rPr lang="en-US" dirty="0" smtClean="0"/>
              <a:t> = y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2649" y="253990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>
            <a:off x="1574169" y="290566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69412" y="4368701"/>
            <a:ext cx="1256449" cy="11228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969412" y="2461594"/>
            <a:ext cx="1597" cy="30299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745" y="25886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225861" y="3637182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969412" y="2461594"/>
            <a:ext cx="1256449" cy="1175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2117" y="327142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1573637" y="363718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213" y="332021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1584" y="400202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1573104" y="436778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1680" y="405082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841052" y="473354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572572" y="509930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1148" y="478234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57865" y="2095834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40970" y="2095835"/>
            <a:ext cx="0" cy="11755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46201" y="401525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9166" y="168017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82582" y="167436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414" y="168100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855" y="148360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89271" y="14777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7217" y="364348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686602" y="1730076"/>
            <a:ext cx="0" cy="3184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27477" y="2329320"/>
            <a:ext cx="22959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99166" y="2400761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82582" y="239495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19414" y="240159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5306038" y="3037789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89454" y="303198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26286" y="303862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14249" y="363192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97665" y="362611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34497" y="363275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21121" y="426895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4537" y="426314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41369" y="426978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735928" y="695696"/>
            <a:ext cx="40984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6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z</a:t>
            </a:r>
            <a:r>
              <a:rPr lang="en-US" dirty="0" smtClean="0"/>
              <a:t> = y + x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2649" y="253990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>
            <a:off x="1574169" y="290566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69412" y="4368701"/>
            <a:ext cx="1256449" cy="11228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969412" y="2461594"/>
            <a:ext cx="1597" cy="30299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745" y="25886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225861" y="3637182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969412" y="2461594"/>
            <a:ext cx="1256449" cy="1175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2117" y="327142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1573637" y="363718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213" y="332021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1584" y="400202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1573104" y="436778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1680" y="405082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841052" y="473354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572572" y="509930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1148" y="478234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57865" y="2095834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40970" y="2095835"/>
            <a:ext cx="0" cy="11755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46201" y="401525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9166" y="168017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82582" y="167436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414" y="168100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855" y="148360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89271" y="14777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7217" y="364348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686602" y="1730076"/>
            <a:ext cx="0" cy="3184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27477" y="2329320"/>
            <a:ext cx="22959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99166" y="2400761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82582" y="239495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19414" y="240159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5306038" y="3037789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89454" y="303198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26286" y="303862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14249" y="363192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97665" y="362611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34497" y="363275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21121" y="426895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4537" y="426314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41369" y="426978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365544" y="695696"/>
            <a:ext cx="40984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81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Logic Element (BLE)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9" y="2680630"/>
            <a:ext cx="8038731" cy="24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 Logic Block (CLB)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9" y="1602858"/>
            <a:ext cx="8872482" cy="43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1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23" y="1417637"/>
            <a:ext cx="6628713" cy="49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3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CAD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520"/>
            <a:ext cx="8229600" cy="49770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circuit (</a:t>
            </a:r>
            <a:r>
              <a:rPr lang="en-US" dirty="0" err="1"/>
              <a:t>netlist</a:t>
            </a:r>
            <a:r>
              <a:rPr lang="en-US" dirty="0"/>
              <a:t>)</a:t>
            </a:r>
          </a:p>
          <a:p>
            <a:r>
              <a:rPr lang="en-US" dirty="0" smtClean="0"/>
              <a:t>Output: </a:t>
            </a:r>
            <a:endParaRPr lang="en-US" dirty="0"/>
          </a:p>
          <a:p>
            <a:pPr lvl="1"/>
            <a:r>
              <a:rPr lang="en-US" dirty="0" smtClean="0"/>
              <a:t>FPGA configuration </a:t>
            </a:r>
            <a:r>
              <a:rPr lang="en-US" dirty="0" err="1" smtClean="0"/>
              <a:t>bitstream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Main (Algorithmic) Stages: </a:t>
            </a:r>
          </a:p>
          <a:p>
            <a:pPr lvl="1"/>
            <a:r>
              <a:rPr lang="en-US" dirty="0" smtClean="0"/>
              <a:t>Logic optimization</a:t>
            </a:r>
          </a:p>
          <a:p>
            <a:pPr lvl="1"/>
            <a:r>
              <a:rPr lang="en-US" dirty="0" smtClean="0"/>
              <a:t>Technology mapping</a:t>
            </a:r>
          </a:p>
          <a:p>
            <a:pPr lvl="1"/>
            <a:r>
              <a:rPr lang="en-US" dirty="0" smtClean="0"/>
              <a:t>Packing/placement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Retiming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0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Mapping</a:t>
            </a:r>
            <a:endParaRPr lang="en-US" dirty="0"/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62" y="1297322"/>
            <a:ext cx="8049539" cy="5327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8842" y="6162847"/>
            <a:ext cx="72857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Ling et al., DAC 2005, Fig. 2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471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48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 Mapping + Logic Optimization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3" y="1050441"/>
            <a:ext cx="6354679" cy="5486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8842" y="6269791"/>
            <a:ext cx="72857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Cong and </a:t>
            </a:r>
            <a:r>
              <a:rPr lang="en-US" sz="2400" dirty="0" err="1" smtClean="0"/>
              <a:t>Minkovich</a:t>
            </a:r>
            <a:r>
              <a:rPr lang="en-US" sz="2400" dirty="0" smtClean="0"/>
              <a:t>, IEEE TCAD 26(2), Feb. 2007, Fig.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562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6278" y="3127488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1467798" y="3493248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974975" y="3127489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74975" y="314291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66260" y="3854848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49872" y="3854848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71815" y="2411397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64638" y="3129686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6374" y="3308582"/>
            <a:ext cx="90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5590" y="2024676"/>
            <a:ext cx="121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Transistor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25740" y="3172945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3"/>
          </p:cNvCxnSpPr>
          <p:nvPr/>
        </p:nvCxnSpPr>
        <p:spPr>
          <a:xfrm>
            <a:off x="4457260" y="3538705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964437" y="3172946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64437" y="3188373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55722" y="3900305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39334" y="3900305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61277" y="2456854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54100" y="3175143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97325" y="3147301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3"/>
          </p:cNvCxnSpPr>
          <p:nvPr/>
        </p:nvCxnSpPr>
        <p:spPr>
          <a:xfrm>
            <a:off x="7228845" y="3513061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736022" y="3147302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36022" y="3162729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727307" y="3874661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110919" y="3874661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132862" y="2431210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625685" y="3149499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9517" y="3246317"/>
            <a:ext cx="5624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3898233" y="4777352"/>
            <a:ext cx="12130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Open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6278398" y="4790037"/>
            <a:ext cx="16453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Closed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6577228" y="3216154"/>
            <a:ext cx="5624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579817" y="2456856"/>
            <a:ext cx="0" cy="2174968"/>
          </a:xfrm>
          <a:prstGeom prst="line">
            <a:avLst/>
          </a:prstGeom>
          <a:ln w="508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417543" y="2442283"/>
            <a:ext cx="0" cy="719630"/>
          </a:xfrm>
          <a:prstGeom prst="line">
            <a:avLst/>
          </a:prstGeom>
          <a:ln w="508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19123" y="3157177"/>
            <a:ext cx="39684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5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Packing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26476"/>
            <a:ext cx="8305800" cy="2743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859314" y="2512644"/>
            <a:ext cx="901022" cy="71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4894" y="5848361"/>
            <a:ext cx="78579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Ahmed et al., ACM TRETS 2(3), article #18, Sep. 2009, Fig. 12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9840" y="2143312"/>
            <a:ext cx="467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that each CLB contains two 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Placement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73"/>
          <a:stretch/>
        </p:blipFill>
        <p:spPr>
          <a:xfrm>
            <a:off x="213226" y="1624931"/>
            <a:ext cx="4158248" cy="4217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054"/>
          <a:stretch/>
        </p:blipFill>
        <p:spPr>
          <a:xfrm>
            <a:off x="4671297" y="1598634"/>
            <a:ext cx="4183380" cy="4243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842" y="5950273"/>
            <a:ext cx="72857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http://</a:t>
            </a:r>
            <a:r>
              <a:rPr lang="en-US" sz="2400" dirty="0" err="1"/>
              <a:t>www.eecg.toronto.edu</a:t>
            </a:r>
            <a:r>
              <a:rPr lang="en-US" sz="2400" dirty="0"/>
              <a:t>/~</a:t>
            </a:r>
            <a:r>
              <a:rPr lang="en-US" sz="2400" dirty="0" err="1"/>
              <a:t>vaughn</a:t>
            </a:r>
            <a:r>
              <a:rPr lang="en-US" sz="2400" dirty="0"/>
              <a:t>/</a:t>
            </a:r>
            <a:r>
              <a:rPr lang="en-US" sz="2400" dirty="0" err="1"/>
              <a:t>vpr</a:t>
            </a:r>
            <a:r>
              <a:rPr lang="en-US" sz="2400" dirty="0"/>
              <a:t>/e64.html</a:t>
            </a:r>
          </a:p>
        </p:txBody>
      </p:sp>
    </p:spTree>
    <p:extLst>
      <p:ext uri="{BB962C8B-B14F-4D97-AF65-F5344CB8AC3E}">
        <p14:creationId xmlns:p14="http://schemas.microsoft.com/office/powerpoint/2010/main" val="214062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Routing</a:t>
            </a:r>
            <a:endParaRPr lang="en-US" dirty="0"/>
          </a:p>
        </p:txBody>
      </p:sp>
      <p:pic>
        <p:nvPicPr>
          <p:cNvPr id="4" name="Picture 3" descr="routed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1"/>
          <a:stretch/>
        </p:blipFill>
        <p:spPr>
          <a:xfrm>
            <a:off x="303706" y="1417638"/>
            <a:ext cx="4183380" cy="4226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191" y="5950272"/>
            <a:ext cx="72857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http://</a:t>
            </a:r>
            <a:r>
              <a:rPr lang="en-US" sz="2400" dirty="0" err="1"/>
              <a:t>www.eecg.toronto.edu</a:t>
            </a:r>
            <a:r>
              <a:rPr lang="en-US" sz="2400" dirty="0"/>
              <a:t>/~</a:t>
            </a:r>
            <a:r>
              <a:rPr lang="en-US" sz="2400" dirty="0" err="1"/>
              <a:t>vaughn</a:t>
            </a:r>
            <a:r>
              <a:rPr lang="en-US" sz="2400" dirty="0"/>
              <a:t>/</a:t>
            </a:r>
            <a:r>
              <a:rPr lang="en-US" sz="2400" dirty="0" err="1"/>
              <a:t>vpr</a:t>
            </a:r>
            <a:r>
              <a:rPr lang="en-US" sz="2400" dirty="0"/>
              <a:t>/e64.html</a:t>
            </a:r>
          </a:p>
        </p:txBody>
      </p:sp>
      <p:pic>
        <p:nvPicPr>
          <p:cNvPr id="6" name="Picture 5" descr="rr_graph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"/>
          <a:stretch/>
        </p:blipFill>
        <p:spPr>
          <a:xfrm>
            <a:off x="4790288" y="1417639"/>
            <a:ext cx="4026703" cy="42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7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Retiming</a:t>
            </a:r>
            <a:endParaRPr lang="en-US" dirty="0"/>
          </a:p>
        </p:txBody>
      </p:sp>
      <p:pic>
        <p:nvPicPr>
          <p:cNvPr id="3" name="Picture 2" descr="40089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3" y="1948585"/>
            <a:ext cx="8686800" cy="35168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4098" y="5936018"/>
            <a:ext cx="7584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www.xilinx.com</a:t>
            </a:r>
            <a:r>
              <a:rPr lang="en-US" sz="2400" dirty="0"/>
              <a:t>/support/answers/40089.html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33705" y="1948585"/>
            <a:ext cx="441757" cy="10717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6767" y="1302254"/>
            <a:ext cx="351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cloud represents a BLE along the circuit’s critical path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05228" y="1334614"/>
            <a:ext cx="351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Remember, routing delays between clouds are significant, and you don’t know them until AFTER placement and routing are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9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022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 to FPGA Design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754" y="3787951"/>
            <a:ext cx="8685357" cy="1958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J. Serrano, CERN, Geneva, Switzerland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http://cds.cern.ch/record/1100537/files/p231.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pdf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7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1143000"/>
          </a:xfrm>
        </p:spPr>
        <p:txBody>
          <a:bodyPr/>
          <a:lstStyle/>
          <a:p>
            <a:r>
              <a:rPr lang="en-US" dirty="0" smtClean="0"/>
              <a:t>Typical Digital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387"/>
            <a:ext cx="8151038" cy="21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3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1143000"/>
          </a:xfrm>
        </p:spPr>
        <p:txBody>
          <a:bodyPr/>
          <a:lstStyle/>
          <a:p>
            <a:r>
              <a:rPr lang="en-US" dirty="0" smtClean="0"/>
              <a:t>FPGA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8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1143000"/>
          </a:xfrm>
        </p:spPr>
        <p:txBody>
          <a:bodyPr/>
          <a:lstStyle/>
          <a:p>
            <a:r>
              <a:rPr lang="en-US" dirty="0" smtClean="0"/>
              <a:t>Signal Processing: CPU vs. FPGA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9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5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Speed/Area Tradeoff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08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1143000"/>
          </a:xfrm>
        </p:spPr>
        <p:txBody>
          <a:bodyPr/>
          <a:lstStyle/>
          <a:p>
            <a:r>
              <a:rPr lang="en-US" dirty="0" smtClean="0"/>
              <a:t>Fixed-Point Arithmetic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734"/>
            <a:ext cx="9144000" cy="2941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444580"/>
            <a:ext cx="69551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this example</a:t>
            </a:r>
          </a:p>
          <a:p>
            <a:pPr marL="457200" indent="-457200">
              <a:buFontTx/>
              <a:buChar char="•"/>
            </a:pPr>
            <a:r>
              <a:rPr lang="en-US" sz="3200" dirty="0" smtClean="0"/>
              <a:t>Two’s complement (signed)</a:t>
            </a:r>
          </a:p>
          <a:p>
            <a:pPr marL="457200" indent="-457200">
              <a:buFontTx/>
              <a:buChar char="•"/>
            </a:pPr>
            <a:r>
              <a:rPr lang="en-US" sz="3200" dirty="0" smtClean="0"/>
              <a:t>3 integer bits</a:t>
            </a:r>
          </a:p>
          <a:p>
            <a:pPr marL="457200" indent="-457200">
              <a:buFontTx/>
              <a:buChar char="•"/>
            </a:pPr>
            <a:r>
              <a:rPr lang="en-US" sz="3200" dirty="0" smtClean="0"/>
              <a:t>5 fractional bits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0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Comes at a Cost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9551" y="2613059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1581071" y="2978819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088248" y="2613060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88248" y="2628487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79533" y="3340419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463145" y="3340419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85088" y="1896968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77911" y="2615257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9895" y="2245925"/>
            <a:ext cx="14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4-6 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8863" y="1510247"/>
            <a:ext cx="121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6955" y="2794153"/>
            <a:ext cx="90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9289" y="4374757"/>
            <a:ext cx="305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Configuration circuitry</a:t>
            </a:r>
          </a:p>
          <a:p>
            <a:r>
              <a:rPr lang="en-US" dirty="0" smtClean="0"/>
              <a:t>+ Error detection/correction</a:t>
            </a:r>
          </a:p>
          <a:p>
            <a:r>
              <a:rPr lang="en-US" dirty="0" smtClean="0"/>
              <a:t>+ Security features</a:t>
            </a:r>
            <a:endParaRPr lang="en-US" dirty="0"/>
          </a:p>
        </p:txBody>
      </p:sp>
      <p:pic>
        <p:nvPicPr>
          <p:cNvPr id="45" name="Picture 44" descr="6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43" y="1417638"/>
            <a:ext cx="3164128" cy="2373096"/>
          </a:xfrm>
          <a:prstGeom prst="rect">
            <a:avLst/>
          </a:prstGeom>
        </p:spPr>
      </p:pic>
      <p:pic>
        <p:nvPicPr>
          <p:cNvPr id="47" name="Picture 46" descr="800px-4T_SRAM_Ce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79" y="3739285"/>
            <a:ext cx="4576960" cy="284915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661614" y="1510247"/>
            <a:ext cx="14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6T SRAM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65748" y="3839897"/>
            <a:ext cx="14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T SRAM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088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4"/>
              </a:rPr>
              <a:t>https://en.wikipedia.org/wiki/Static_random-access_memory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5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Truncation vs. Rounding in Fixed-Point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6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7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Arithmetic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4" y="1507671"/>
            <a:ext cx="8686800" cy="403315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937274" y="5377553"/>
            <a:ext cx="0" cy="362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7686" y="5869955"/>
            <a:ext cx="278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b</a:t>
            </a:r>
            <a:r>
              <a:rPr lang="en-US" dirty="0" smtClean="0"/>
              <a:t>[n] is 0 or 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6310" y="5348542"/>
            <a:ext cx="385657" cy="3918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63179" y="5873368"/>
            <a:ext cx="278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 c[n] left by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72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659012"/>
            <a:ext cx="4013200" cy="12827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455025" y="3404558"/>
            <a:ext cx="6527555" cy="2068216"/>
            <a:chOff x="1455025" y="3385885"/>
            <a:chExt cx="6527555" cy="2068216"/>
          </a:xfrm>
        </p:grpSpPr>
        <p:sp>
          <p:nvSpPr>
            <p:cNvPr id="4" name="TextBox 3"/>
            <p:cNvSpPr txBox="1"/>
            <p:nvPr/>
          </p:nvSpPr>
          <p:spPr>
            <a:xfrm>
              <a:off x="3524776" y="3424759"/>
              <a:ext cx="3576609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[n] or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34859" y="3975820"/>
              <a:ext cx="3576609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(c[n] &lt;&lt; 1) or 0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44942" y="4524163"/>
              <a:ext cx="3576609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(c[n] &lt;&lt; 2) or 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55025" y="5084769"/>
              <a:ext cx="3576609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(c[n] &lt;&lt; 3) or 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53215" y="3385885"/>
              <a:ext cx="81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0</a:t>
              </a:r>
              <a:r>
                <a:rPr lang="en-US" dirty="0" smtClean="0"/>
                <a:t>[n]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66174" y="3989600"/>
              <a:ext cx="81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1</a:t>
              </a:r>
              <a:r>
                <a:rPr lang="en-US" dirty="0" smtClean="0"/>
                <a:t>[n]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6180" y="4503305"/>
              <a:ext cx="81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[n]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6174" y="5029683"/>
              <a:ext cx="81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3</a:t>
              </a:r>
              <a:r>
                <a:rPr lang="en-US" dirty="0" smtClean="0"/>
                <a:t>[n]</a:t>
              </a:r>
              <a:endParaRPr lang="en-US" dirty="0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Distributed 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24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581"/>
            <a:ext cx="9144000" cy="410741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Distributed Arithmetic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2" y="1417638"/>
            <a:ext cx="8534940" cy="13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96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FPGA architectures</a:t>
            </a:r>
          </a:p>
          <a:p>
            <a:pPr lvl="1"/>
            <a:r>
              <a:rPr lang="en-US" dirty="0" smtClean="0"/>
              <a:t>Academic (VPR)</a:t>
            </a:r>
          </a:p>
          <a:p>
            <a:pPr lvl="1"/>
            <a:r>
              <a:rPr lang="en-US" dirty="0" smtClean="0"/>
              <a:t>Commercial (Xilinx / Altera / </a:t>
            </a:r>
            <a:r>
              <a:rPr lang="en-US" dirty="0" err="1" smtClean="0"/>
              <a:t>Microsemi</a:t>
            </a:r>
            <a:r>
              <a:rPr lang="en-US" dirty="0" smtClean="0"/>
              <a:t>)</a:t>
            </a:r>
          </a:p>
          <a:p>
            <a:r>
              <a:rPr lang="en-US" dirty="0" smtClean="0"/>
              <a:t>FPGA CAD algorithms</a:t>
            </a:r>
          </a:p>
          <a:p>
            <a:r>
              <a:rPr lang="en-US" dirty="0" smtClean="0"/>
              <a:t>Compilers (e.g., C, </a:t>
            </a:r>
            <a:r>
              <a:rPr lang="en-US" dirty="0" err="1" smtClean="0"/>
              <a:t>OpenCL</a:t>
            </a:r>
            <a:r>
              <a:rPr lang="en-US" dirty="0" smtClean="0"/>
              <a:t>, etc. to FPGA)</a:t>
            </a:r>
          </a:p>
          <a:p>
            <a:r>
              <a:rPr lang="en-US" smtClean="0"/>
              <a:t>FPGA Applications</a:t>
            </a:r>
          </a:p>
          <a:p>
            <a:r>
              <a:rPr lang="en-US" dirty="0" smtClean="0"/>
              <a:t>Reconfigurable </a:t>
            </a:r>
            <a:r>
              <a:rPr lang="en-US" dirty="0" smtClean="0"/>
              <a:t>alternatives to FPGAs</a:t>
            </a:r>
          </a:p>
          <a:p>
            <a:r>
              <a:rPr lang="en-US" dirty="0" smtClean="0"/>
              <a:t>The history of reconfigurable computing</a:t>
            </a:r>
          </a:p>
          <a:p>
            <a:pPr lvl="1"/>
            <a:r>
              <a:rPr lang="en-US" dirty="0" smtClean="0"/>
              <a:t>Going back to the vacuum tube 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7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Lookup Tables (LUTs)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2649" y="253990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>
            <a:off x="1574169" y="290566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69412" y="4368701"/>
            <a:ext cx="1256449" cy="11228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969412" y="2461594"/>
            <a:ext cx="1597" cy="30299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745" y="2720996"/>
            <a:ext cx="90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SRAM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225861" y="3637182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969412" y="2461594"/>
            <a:ext cx="1256449" cy="1175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2117" y="327142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1573637" y="363718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213" y="3452516"/>
            <a:ext cx="90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41584" y="400202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1573104" y="436778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1680" y="4183120"/>
            <a:ext cx="90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41052" y="473354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572572" y="509930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1148" y="4914640"/>
            <a:ext cx="90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SRAM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57865" y="2095834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40970" y="2095835"/>
            <a:ext cx="0" cy="11755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05855" y="148360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389271" y="14777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3246201" y="401525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42121" y="1707466"/>
            <a:ext cx="444467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Commercial FPGAs</a:t>
            </a:r>
          </a:p>
          <a:p>
            <a:pPr marL="285750" indent="-285750">
              <a:buFontTx/>
              <a:buChar char="•"/>
            </a:pPr>
            <a:r>
              <a:rPr lang="en-US" sz="2400" dirty="0" smtClean="0"/>
              <a:t>Xilinx: 6-LUT</a:t>
            </a:r>
          </a:p>
          <a:p>
            <a:pPr marL="285750" indent="-285750">
              <a:buFontTx/>
              <a:buChar char="•"/>
            </a:pPr>
            <a:r>
              <a:rPr lang="en-US" sz="2400" dirty="0" smtClean="0"/>
              <a:t>Altera: 6-LUT</a:t>
            </a:r>
          </a:p>
          <a:p>
            <a:pPr marL="285750" indent="-285750">
              <a:buFontTx/>
              <a:buChar char="•"/>
            </a:pPr>
            <a:r>
              <a:rPr lang="en-US" sz="2400" dirty="0" err="1" smtClean="0"/>
              <a:t>Microsemi</a:t>
            </a:r>
            <a:r>
              <a:rPr lang="en-US" sz="2400" dirty="0" smtClean="0"/>
              <a:t>: 4-LUT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764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LUT = Programmable Truth 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2649" y="253990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>
            <a:off x="1574169" y="290566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69412" y="4368701"/>
            <a:ext cx="1256449" cy="11228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969412" y="2461594"/>
            <a:ext cx="1597" cy="30299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745" y="261515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225861" y="3637182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969412" y="2461594"/>
            <a:ext cx="1256449" cy="1175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2117" y="327142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1573637" y="363718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213" y="334667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841584" y="400202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1573104" y="436778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1680" y="407728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841052" y="473354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572572" y="509930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1148" y="480880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57865" y="2095834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40970" y="2095835"/>
            <a:ext cx="0" cy="11755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46201" y="401525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9166" y="168017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82582" y="167436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414" y="168100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855" y="148360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89271" y="14777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7217" y="364348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686602" y="1730076"/>
            <a:ext cx="0" cy="3184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27477" y="2329320"/>
            <a:ext cx="22959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99166" y="2400761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82582" y="239495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19414" y="240159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5306038" y="3037789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89454" y="303198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26286" y="303862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14249" y="363192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97665" y="362611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34497" y="363275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21121" y="426895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4537" y="426314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41369" y="426978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2539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2649" y="253990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>
            <a:off x="1574169" y="290566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69412" y="4368701"/>
            <a:ext cx="1256449" cy="11228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969412" y="2461594"/>
            <a:ext cx="1597" cy="30299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745" y="25886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225861" y="3637182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969412" y="2461594"/>
            <a:ext cx="1256449" cy="1175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2117" y="327142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1573637" y="363718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213" y="332021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1584" y="400202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1573104" y="436778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1680" y="405082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1052" y="473354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572572" y="509930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1148" y="478234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57865" y="2095834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40970" y="2095835"/>
            <a:ext cx="0" cy="11755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46201" y="401525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9166" y="168017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82582" y="167436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414" y="168100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855" y="148360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89271" y="14777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7217" y="364348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686602" y="1730076"/>
            <a:ext cx="0" cy="3184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27477" y="2329320"/>
            <a:ext cx="22959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99166" y="2400761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82582" y="239495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19414" y="240159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06038" y="3037789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89454" y="303198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26286" y="303862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14249" y="363192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97665" y="362611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34497" y="363275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5321121" y="426895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4537" y="426314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41369" y="426978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318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2649" y="253990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>
            <a:off x="1574169" y="290566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69412" y="4368701"/>
            <a:ext cx="1256449" cy="11228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969412" y="2461594"/>
            <a:ext cx="1597" cy="30299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745" y="25886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225861" y="3637182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969412" y="2461594"/>
            <a:ext cx="1256449" cy="1175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2117" y="327142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1573637" y="363718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213" y="332021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841584" y="400202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1573104" y="436778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1680" y="405082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841052" y="473354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572572" y="509930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1148" y="478234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57865" y="2095834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40970" y="2095835"/>
            <a:ext cx="0" cy="11755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46201" y="401525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9166" y="168017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82582" y="167436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414" y="168100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855" y="148360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89271" y="14777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7217" y="364348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686602" y="1730076"/>
            <a:ext cx="0" cy="3184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27477" y="2329320"/>
            <a:ext cx="22959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99166" y="2400761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82582" y="239495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19414" y="240159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06038" y="3037789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89454" y="303198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26286" y="303862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14249" y="363192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97665" y="362611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34497" y="363275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21121" y="426895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4537" y="426314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41369" y="426978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885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2649" y="253990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>
            <a:off x="1574169" y="290566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69412" y="4368701"/>
            <a:ext cx="1256449" cy="11228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969412" y="2461594"/>
            <a:ext cx="1597" cy="30299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745" y="25886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225861" y="3637182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969412" y="2461594"/>
            <a:ext cx="1256449" cy="1175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2117" y="327142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1573637" y="363718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213" y="332021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841584" y="400202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1573104" y="436778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1680" y="405082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841052" y="473354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572572" y="509930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1148" y="478234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57865" y="2095834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40970" y="2095835"/>
            <a:ext cx="0" cy="11755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46201" y="401525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9166" y="168017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82582" y="167436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414" y="168100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855" y="148360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89271" y="14777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7217" y="364348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686602" y="1730076"/>
            <a:ext cx="0" cy="3184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27477" y="2329320"/>
            <a:ext cx="22959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99166" y="2400761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82582" y="239495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19414" y="240159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5306038" y="3037789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89454" y="303198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26286" y="303862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14249" y="363192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97665" y="362611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34497" y="363275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21121" y="426895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4537" y="426314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41369" y="426978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295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2649" y="253990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>
            <a:off x="1574169" y="290566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69412" y="4368701"/>
            <a:ext cx="1256449" cy="11228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969412" y="2461594"/>
            <a:ext cx="1597" cy="30299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745" y="25886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225861" y="3637182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969412" y="2461594"/>
            <a:ext cx="1256449" cy="1175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2117" y="3271422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1573637" y="3637182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213" y="332021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1584" y="400202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1573104" y="436778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1680" y="405082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1052" y="4733546"/>
            <a:ext cx="731520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572572" y="509930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1148" y="4782340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57865" y="2095834"/>
            <a:ext cx="0" cy="731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40970" y="2095835"/>
            <a:ext cx="0" cy="11755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46201" y="4015256"/>
            <a:ext cx="3968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9166" y="168017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82582" y="167436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414" y="168100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855" y="148360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89271" y="147779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7217" y="364348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686602" y="1730076"/>
            <a:ext cx="0" cy="3184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27477" y="2329320"/>
            <a:ext cx="22959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99166" y="2400761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82582" y="239495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19414" y="240159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5306038" y="3037789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89454" y="3031983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26286" y="303862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14249" y="3631924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97665" y="3626118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34497" y="3632757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5321121" y="4268952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4537" y="4263146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41369" y="4269785"/>
            <a:ext cx="904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8563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698</Words>
  <Application>Microsoft Macintosh PowerPoint</Application>
  <PresentationFormat>On-screen Show (4:3)</PresentationFormat>
  <Paragraphs>307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to FPGAs</vt:lpstr>
      <vt:lpstr>The Basics</vt:lpstr>
      <vt:lpstr>Configuration Comes at a Cost</vt:lpstr>
      <vt:lpstr>Lookup Tables (LUTs)</vt:lpstr>
      <vt:lpstr>LUT = Programmable Truth Table</vt:lpstr>
      <vt:lpstr>AND</vt:lpstr>
      <vt:lpstr>OR</vt:lpstr>
      <vt:lpstr>NAND</vt:lpstr>
      <vt:lpstr>NOR</vt:lpstr>
      <vt:lpstr>XOR</vt:lpstr>
      <vt:lpstr>XNOR</vt:lpstr>
      <vt:lpstr>z = y </vt:lpstr>
      <vt:lpstr>z = y + x </vt:lpstr>
      <vt:lpstr>Basic Logic Element (BLE)</vt:lpstr>
      <vt:lpstr>Configurable Logic Block (CLB)</vt:lpstr>
      <vt:lpstr>FPGA</vt:lpstr>
      <vt:lpstr>FPGA CAD Flow</vt:lpstr>
      <vt:lpstr>Technology Mapping</vt:lpstr>
      <vt:lpstr>Technology Mapping + Logic Optimization</vt:lpstr>
      <vt:lpstr>FPGA Packing</vt:lpstr>
      <vt:lpstr>FPGA Placement</vt:lpstr>
      <vt:lpstr>FPGA Routing</vt:lpstr>
      <vt:lpstr>Retiming</vt:lpstr>
      <vt:lpstr>PowerPoint Presentation</vt:lpstr>
      <vt:lpstr>Typical Digital Design</vt:lpstr>
      <vt:lpstr>FPGA Structure</vt:lpstr>
      <vt:lpstr>Signal Processing: CPU vs. FPGA</vt:lpstr>
      <vt:lpstr>Speed/Area Tradeoff</vt:lpstr>
      <vt:lpstr>Fixed-Point Arithmetic</vt:lpstr>
      <vt:lpstr>Truncation vs. Rounding in Fixed-Point</vt:lpstr>
      <vt:lpstr>Distributed Arithmetic</vt:lpstr>
      <vt:lpstr>Distributed Arithmetic</vt:lpstr>
      <vt:lpstr>Distributed Arithmetic Architecture</vt:lpstr>
      <vt:lpstr>Course Topics</vt:lpstr>
    </vt:vector>
  </TitlesOfParts>
  <Company>UC Riverside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FPGAs</dc:title>
  <dc:creator>PHILIP BRISK</dc:creator>
  <cp:lastModifiedBy>PHILIP BRISK</cp:lastModifiedBy>
  <cp:revision>12</cp:revision>
  <dcterms:created xsi:type="dcterms:W3CDTF">2014-04-01T03:10:32Z</dcterms:created>
  <dcterms:modified xsi:type="dcterms:W3CDTF">2014-04-07T15:30:02Z</dcterms:modified>
</cp:coreProperties>
</file>