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5332" autoAdjust="0"/>
  </p:normalViewPr>
  <p:slideViewPr>
    <p:cSldViewPr snapToGrid="0" showGuides="1">
      <p:cViewPr varScale="1">
        <p:scale>
          <a:sx n="83" d="100"/>
          <a:sy n="83" d="100"/>
        </p:scale>
        <p:origin x="91" y="21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0148B-F47F-458D-AD6E-D10B702E967E}" type="datetimeFigureOut">
              <a:rPr lang="en-GB" smtClean="0"/>
              <a:t>12/05/2018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8281A-2008-45C0-888A-629589C6CE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410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8281A-2008-45C0-888A-629589C6CEB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504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DA32-28DD-447A-B6AF-64F315477357}" type="datetimeFigureOut">
              <a:rPr lang="en-GB" smtClean="0"/>
              <a:t>12/05/2018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CC1BC-C2F5-4E4F-B607-4AFB9325F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36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DA32-28DD-447A-B6AF-64F315477357}" type="datetimeFigureOut">
              <a:rPr lang="en-GB" smtClean="0"/>
              <a:t>12/05/2018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CC1BC-C2F5-4E4F-B607-4AFB9325F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36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DA32-28DD-447A-B6AF-64F315477357}" type="datetimeFigureOut">
              <a:rPr lang="en-GB" smtClean="0"/>
              <a:t>12/05/2018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CC1BC-C2F5-4E4F-B607-4AFB9325F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539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DA32-28DD-447A-B6AF-64F315477357}" type="datetimeFigureOut">
              <a:rPr lang="en-GB" smtClean="0"/>
              <a:t>12/05/2018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CC1BC-C2F5-4E4F-B607-4AFB9325F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818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DA32-28DD-447A-B6AF-64F315477357}" type="datetimeFigureOut">
              <a:rPr lang="en-GB" smtClean="0"/>
              <a:t>12/05/2018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CC1BC-C2F5-4E4F-B607-4AFB9325F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59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DA32-28DD-447A-B6AF-64F315477357}" type="datetimeFigureOut">
              <a:rPr lang="en-GB" smtClean="0"/>
              <a:t>12/05/2018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CC1BC-C2F5-4E4F-B607-4AFB9325F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DA32-28DD-447A-B6AF-64F315477357}" type="datetimeFigureOut">
              <a:rPr lang="en-GB" smtClean="0"/>
              <a:t>12/05/2018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CC1BC-C2F5-4E4F-B607-4AFB9325F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581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DA32-28DD-447A-B6AF-64F315477357}" type="datetimeFigureOut">
              <a:rPr lang="en-GB" smtClean="0"/>
              <a:t>12/05/2018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CC1BC-C2F5-4E4F-B607-4AFB9325F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220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DA32-28DD-447A-B6AF-64F315477357}" type="datetimeFigureOut">
              <a:rPr lang="en-GB" smtClean="0"/>
              <a:t>12/05/2018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CC1BC-C2F5-4E4F-B607-4AFB9325F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15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DA32-28DD-447A-B6AF-64F315477357}" type="datetimeFigureOut">
              <a:rPr lang="en-GB" smtClean="0"/>
              <a:t>12/05/2018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CC1BC-C2F5-4E4F-B607-4AFB9325F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23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DA32-28DD-447A-B6AF-64F315477357}" type="datetimeFigureOut">
              <a:rPr lang="en-GB" smtClean="0"/>
              <a:t>12/05/2018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CC1BC-C2F5-4E4F-B607-4AFB9325F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509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CDA32-28DD-447A-B6AF-64F315477357}" type="datetimeFigureOut">
              <a:rPr lang="en-GB" smtClean="0"/>
              <a:t>12/05/2018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CC1BC-C2F5-4E4F-B607-4AFB9325F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4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115306"/>
              </p:ext>
            </p:extLst>
          </p:nvPr>
        </p:nvGraphicFramePr>
        <p:xfrm>
          <a:off x="291869" y="908088"/>
          <a:ext cx="5603682" cy="2189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947">
                  <a:extLst>
                    <a:ext uri="{9D8B030D-6E8A-4147-A177-3AD203B41FA5}">
                      <a16:colId xmlns:a16="http://schemas.microsoft.com/office/drawing/2014/main" val="1038835009"/>
                    </a:ext>
                  </a:extLst>
                </a:gridCol>
                <a:gridCol w="933947">
                  <a:extLst>
                    <a:ext uri="{9D8B030D-6E8A-4147-A177-3AD203B41FA5}">
                      <a16:colId xmlns:a16="http://schemas.microsoft.com/office/drawing/2014/main" val="699708817"/>
                    </a:ext>
                  </a:extLst>
                </a:gridCol>
                <a:gridCol w="933947">
                  <a:extLst>
                    <a:ext uri="{9D8B030D-6E8A-4147-A177-3AD203B41FA5}">
                      <a16:colId xmlns:a16="http://schemas.microsoft.com/office/drawing/2014/main" val="4227138727"/>
                    </a:ext>
                  </a:extLst>
                </a:gridCol>
                <a:gridCol w="933947">
                  <a:extLst>
                    <a:ext uri="{9D8B030D-6E8A-4147-A177-3AD203B41FA5}">
                      <a16:colId xmlns:a16="http://schemas.microsoft.com/office/drawing/2014/main" val="1640408563"/>
                    </a:ext>
                  </a:extLst>
                </a:gridCol>
                <a:gridCol w="933947">
                  <a:extLst>
                    <a:ext uri="{9D8B030D-6E8A-4147-A177-3AD203B41FA5}">
                      <a16:colId xmlns:a16="http://schemas.microsoft.com/office/drawing/2014/main" val="64284048"/>
                    </a:ext>
                  </a:extLst>
                </a:gridCol>
                <a:gridCol w="933947">
                  <a:extLst>
                    <a:ext uri="{9D8B030D-6E8A-4147-A177-3AD203B41FA5}">
                      <a16:colId xmlns:a16="http://schemas.microsoft.com/office/drawing/2014/main" val="416560566"/>
                    </a:ext>
                  </a:extLst>
                </a:gridCol>
              </a:tblGrid>
              <a:tr h="364965">
                <a:tc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GB" sz="12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2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GB" sz="12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2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GB" sz="120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2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GB" sz="1200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GB" sz="12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7553837"/>
                  </a:ext>
                </a:extLst>
              </a:tr>
              <a:tr h="364965">
                <a:tc>
                  <a:txBody>
                    <a:bodyPr/>
                    <a:lstStyle/>
                    <a:p>
                      <a:pPr algn="ctr"/>
                      <a:r>
                        <a:rPr lang="el-GR" sz="1200" b="1" dirty="0" smtClean="0"/>
                        <a:t>ω</a:t>
                      </a:r>
                      <a:r>
                        <a:rPr lang="en-GB" sz="1200" b="1" baseline="-25000" dirty="0" smtClean="0"/>
                        <a:t>1</a:t>
                      </a:r>
                      <a:endParaRPr lang="en-GB" sz="1200" b="1" baseline="-25000" dirty="0"/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5" gridSpan="5">
                  <a:txBody>
                    <a:bodyPr/>
                    <a:lstStyle/>
                    <a:p>
                      <a:pPr algn="ctr"/>
                      <a:endParaRPr lang="en-GB" sz="1200" dirty="0" smtClean="0"/>
                    </a:p>
                    <a:p>
                      <a:pPr algn="ctr"/>
                      <a:endParaRPr lang="en-GB" sz="1200" dirty="0" smtClean="0"/>
                    </a:p>
                    <a:p>
                      <a:pPr algn="ctr"/>
                      <a:endParaRPr lang="en-GB" sz="1200" dirty="0" smtClean="0"/>
                    </a:p>
                    <a:p>
                      <a:pPr algn="ctr"/>
                      <a:r>
                        <a:rPr lang="en-GB" sz="1200" b="1" dirty="0" err="1" smtClean="0"/>
                        <a:t>i.j</a:t>
                      </a:r>
                      <a:endParaRPr lang="en-GB" sz="1200" b="1" dirty="0" smtClean="0"/>
                    </a:p>
                    <a:p>
                      <a:pPr algn="ctr"/>
                      <a:r>
                        <a:rPr lang="en-GB" sz="1200" b="1" baseline="0" dirty="0" smtClean="0"/>
                        <a:t>matrix of data points</a:t>
                      </a:r>
                      <a:endParaRPr lang="en-GB" sz="1200" b="1" dirty="0"/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5"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5"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5"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76914"/>
                  </a:ext>
                </a:extLst>
              </a:tr>
              <a:tr h="364965">
                <a:tc>
                  <a:txBody>
                    <a:bodyPr/>
                    <a:lstStyle/>
                    <a:p>
                      <a:pPr algn="ctr"/>
                      <a:r>
                        <a:rPr lang="el-GR" sz="1200" b="1" dirty="0" smtClean="0"/>
                        <a:t>ω</a:t>
                      </a:r>
                      <a:r>
                        <a:rPr lang="en-GB" sz="1200" b="1" baseline="-25000" dirty="0" smtClean="0"/>
                        <a:t>2</a:t>
                      </a:r>
                      <a:endParaRPr lang="en-GB" sz="1200" b="1" baseline="-25000" dirty="0"/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079590"/>
                  </a:ext>
                </a:extLst>
              </a:tr>
              <a:tr h="364965">
                <a:tc>
                  <a:txBody>
                    <a:bodyPr/>
                    <a:lstStyle/>
                    <a:p>
                      <a:pPr algn="ctr"/>
                      <a:r>
                        <a:rPr lang="el-GR" sz="1200" b="1" dirty="0" smtClean="0"/>
                        <a:t>ω</a:t>
                      </a:r>
                      <a:r>
                        <a:rPr lang="en-GB" sz="1200" b="1" baseline="-25000" dirty="0" smtClean="0"/>
                        <a:t>3</a:t>
                      </a:r>
                      <a:endParaRPr lang="en-GB" sz="1200" b="1" baseline="-25000" dirty="0"/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0693211"/>
                  </a:ext>
                </a:extLst>
              </a:tr>
              <a:tr h="364965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/>
                        <a:t>…</a:t>
                      </a:r>
                      <a:endParaRPr lang="en-GB" sz="1200" b="1" dirty="0"/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3180068"/>
                  </a:ext>
                </a:extLst>
              </a:tr>
              <a:tr h="364965">
                <a:tc>
                  <a:txBody>
                    <a:bodyPr/>
                    <a:lstStyle/>
                    <a:p>
                      <a:pPr algn="ctr"/>
                      <a:r>
                        <a:rPr lang="el-GR" sz="1200" b="1" dirty="0" smtClean="0"/>
                        <a:t>ω</a:t>
                      </a:r>
                      <a:r>
                        <a:rPr lang="en-GB" sz="1200" b="1" baseline="-25000" dirty="0" smtClean="0"/>
                        <a:t>j</a:t>
                      </a:r>
                      <a:endParaRPr lang="en-GB" sz="1200" b="1" baseline="-25000" dirty="0"/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056655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800265"/>
              </p:ext>
            </p:extLst>
          </p:nvPr>
        </p:nvGraphicFramePr>
        <p:xfrm>
          <a:off x="6401724" y="908088"/>
          <a:ext cx="5603682" cy="2189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947">
                  <a:extLst>
                    <a:ext uri="{9D8B030D-6E8A-4147-A177-3AD203B41FA5}">
                      <a16:colId xmlns:a16="http://schemas.microsoft.com/office/drawing/2014/main" val="1038835009"/>
                    </a:ext>
                  </a:extLst>
                </a:gridCol>
                <a:gridCol w="933947">
                  <a:extLst>
                    <a:ext uri="{9D8B030D-6E8A-4147-A177-3AD203B41FA5}">
                      <a16:colId xmlns:a16="http://schemas.microsoft.com/office/drawing/2014/main" val="699708817"/>
                    </a:ext>
                  </a:extLst>
                </a:gridCol>
                <a:gridCol w="933947">
                  <a:extLst>
                    <a:ext uri="{9D8B030D-6E8A-4147-A177-3AD203B41FA5}">
                      <a16:colId xmlns:a16="http://schemas.microsoft.com/office/drawing/2014/main" val="4227138727"/>
                    </a:ext>
                  </a:extLst>
                </a:gridCol>
                <a:gridCol w="933947">
                  <a:extLst>
                    <a:ext uri="{9D8B030D-6E8A-4147-A177-3AD203B41FA5}">
                      <a16:colId xmlns:a16="http://schemas.microsoft.com/office/drawing/2014/main" val="1640408563"/>
                    </a:ext>
                  </a:extLst>
                </a:gridCol>
                <a:gridCol w="933947">
                  <a:extLst>
                    <a:ext uri="{9D8B030D-6E8A-4147-A177-3AD203B41FA5}">
                      <a16:colId xmlns:a16="http://schemas.microsoft.com/office/drawing/2014/main" val="64284048"/>
                    </a:ext>
                  </a:extLst>
                </a:gridCol>
                <a:gridCol w="933947">
                  <a:extLst>
                    <a:ext uri="{9D8B030D-6E8A-4147-A177-3AD203B41FA5}">
                      <a16:colId xmlns:a16="http://schemas.microsoft.com/office/drawing/2014/main" val="416560566"/>
                    </a:ext>
                  </a:extLst>
                </a:gridCol>
              </a:tblGrid>
              <a:tr h="364965">
                <a:tc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GB" sz="12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2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GB" sz="12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2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GB" sz="120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2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GB" sz="1200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GB" sz="12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7553837"/>
                  </a:ext>
                </a:extLst>
              </a:tr>
              <a:tr h="364965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/>
                        <a:t>PC</a:t>
                      </a:r>
                      <a:r>
                        <a:rPr lang="en-GB" sz="1200" b="1" baseline="-25000" dirty="0" smtClean="0"/>
                        <a:t>1</a:t>
                      </a:r>
                      <a:endParaRPr lang="en-GB" sz="1200" b="1" baseline="-25000" dirty="0"/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5" gridSpan="5">
                  <a:txBody>
                    <a:bodyPr/>
                    <a:lstStyle/>
                    <a:p>
                      <a:pPr algn="ctr"/>
                      <a:endParaRPr lang="en-GB" sz="1200" dirty="0" smtClean="0"/>
                    </a:p>
                    <a:p>
                      <a:pPr algn="ctr"/>
                      <a:endParaRPr lang="en-GB" sz="1200" dirty="0" smtClean="0"/>
                    </a:p>
                    <a:p>
                      <a:pPr algn="ctr"/>
                      <a:endParaRPr lang="en-GB" sz="1200" dirty="0" smtClean="0"/>
                    </a:p>
                    <a:p>
                      <a:pPr algn="ctr"/>
                      <a:r>
                        <a:rPr lang="en-GB" sz="1200" b="1" dirty="0" err="1" smtClean="0"/>
                        <a:t>i.k</a:t>
                      </a:r>
                      <a:r>
                        <a:rPr lang="en-GB" sz="1200" b="1" dirty="0" smtClean="0"/>
                        <a:t> (</a:t>
                      </a:r>
                      <a:r>
                        <a:rPr lang="en-GB" sz="1200" b="1" dirty="0" err="1" smtClean="0"/>
                        <a:t>k≤j</a:t>
                      </a:r>
                      <a:r>
                        <a:rPr lang="en-GB" sz="1200" b="1" dirty="0" smtClean="0"/>
                        <a:t>)</a:t>
                      </a:r>
                    </a:p>
                    <a:p>
                      <a:pPr algn="ctr"/>
                      <a:r>
                        <a:rPr lang="en-GB" sz="1200" b="1" baseline="0" dirty="0" smtClean="0"/>
                        <a:t>matrix of data points</a:t>
                      </a:r>
                      <a:endParaRPr lang="en-GB" sz="1200" b="1" dirty="0"/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5"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5"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5"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76914"/>
                  </a:ext>
                </a:extLst>
              </a:tr>
              <a:tr h="364965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/>
                        <a:t>PC</a:t>
                      </a:r>
                      <a:r>
                        <a:rPr lang="en-GB" sz="1200" b="1" baseline="-25000" dirty="0" smtClean="0"/>
                        <a:t>2</a:t>
                      </a:r>
                      <a:endParaRPr lang="en-GB" sz="1200" b="1" baseline="-25000" dirty="0"/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079590"/>
                  </a:ext>
                </a:extLst>
              </a:tr>
              <a:tr h="364965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/>
                        <a:t>PC</a:t>
                      </a:r>
                      <a:r>
                        <a:rPr lang="en-GB" sz="1200" b="1" baseline="-25000" dirty="0" smtClean="0"/>
                        <a:t>3</a:t>
                      </a:r>
                      <a:endParaRPr lang="en-GB" sz="1200" b="1" baseline="-25000" dirty="0"/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0693211"/>
                  </a:ext>
                </a:extLst>
              </a:tr>
              <a:tr h="364965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/>
                        <a:t>…</a:t>
                      </a:r>
                      <a:endParaRPr lang="en-GB" sz="1200" b="1" dirty="0"/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3180068"/>
                  </a:ext>
                </a:extLst>
              </a:tr>
              <a:tr h="364965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/>
                        <a:t>PC</a:t>
                      </a:r>
                      <a:r>
                        <a:rPr lang="en-GB" sz="1200" b="1" baseline="-25000" dirty="0" smtClean="0"/>
                        <a:t>k</a:t>
                      </a:r>
                      <a:endParaRPr lang="en-GB" sz="1200" b="1" baseline="-25000" dirty="0"/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0566550"/>
                  </a:ext>
                </a:extLst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1872343" y="3185461"/>
            <a:ext cx="583474" cy="11779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own Arrow 7"/>
          <p:cNvSpPr/>
          <p:nvPr/>
        </p:nvSpPr>
        <p:spPr>
          <a:xfrm rot="10800000">
            <a:off x="9836331" y="3185461"/>
            <a:ext cx="583474" cy="11779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/>
          <p:cNvSpPr/>
          <p:nvPr/>
        </p:nvSpPr>
        <p:spPr>
          <a:xfrm rot="16200000">
            <a:off x="4036424" y="5001201"/>
            <a:ext cx="583474" cy="11779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own Arrow 9"/>
          <p:cNvSpPr/>
          <p:nvPr/>
        </p:nvSpPr>
        <p:spPr>
          <a:xfrm rot="16200000">
            <a:off x="7750631" y="5001200"/>
            <a:ext cx="583474" cy="11779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164080" y="4570247"/>
            <a:ext cx="0" cy="13116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164080" y="5883225"/>
            <a:ext cx="143256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164079" y="5881263"/>
            <a:ext cx="716281" cy="7064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1872343" y="5002784"/>
            <a:ext cx="291736" cy="8784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1430700" y="5727881"/>
            <a:ext cx="727679" cy="1524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418225" y="5442023"/>
            <a:ext cx="75184" cy="75184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2479228" y="5479615"/>
            <a:ext cx="75184" cy="75184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2455817" y="5385635"/>
            <a:ext cx="75184" cy="75184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/>
          <p:cNvSpPr/>
          <p:nvPr/>
        </p:nvSpPr>
        <p:spPr>
          <a:xfrm>
            <a:off x="2537838" y="5298586"/>
            <a:ext cx="75184" cy="75184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/>
          <p:cNvSpPr/>
          <p:nvPr/>
        </p:nvSpPr>
        <p:spPr>
          <a:xfrm>
            <a:off x="2820096" y="5176745"/>
            <a:ext cx="75184" cy="75184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/>
          <p:cNvSpPr/>
          <p:nvPr/>
        </p:nvSpPr>
        <p:spPr>
          <a:xfrm>
            <a:off x="2554412" y="5404431"/>
            <a:ext cx="75184" cy="75184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/>
          <p:cNvSpPr/>
          <p:nvPr/>
        </p:nvSpPr>
        <p:spPr>
          <a:xfrm>
            <a:off x="2575675" y="5336596"/>
            <a:ext cx="75184" cy="75184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/>
          <p:cNvSpPr/>
          <p:nvPr/>
        </p:nvSpPr>
        <p:spPr>
          <a:xfrm>
            <a:off x="2670648" y="5253701"/>
            <a:ext cx="75184" cy="75184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2167121" y="4451001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J</a:t>
            </a:r>
            <a:r>
              <a:rPr lang="en-GB" sz="1200" baseline="-25000" dirty="0" smtClean="0"/>
              <a:t>1</a:t>
            </a:r>
            <a:endParaRPr lang="en-GB" sz="1200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3528000" y="5804081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J</a:t>
            </a:r>
            <a:r>
              <a:rPr lang="en-GB" sz="1200" baseline="-25000" dirty="0" smtClean="0"/>
              <a:t>2</a:t>
            </a:r>
            <a:endParaRPr lang="en-GB" sz="1200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2820096" y="6424445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J</a:t>
            </a:r>
            <a:r>
              <a:rPr lang="en-GB" sz="1200" baseline="-25000" dirty="0" smtClean="0"/>
              <a:t>3</a:t>
            </a:r>
            <a:endParaRPr lang="en-GB" sz="1200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1232840" y="5665581"/>
            <a:ext cx="309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J</a:t>
            </a:r>
            <a:r>
              <a:rPr lang="en-GB" sz="1200" baseline="-25000" dirty="0" smtClean="0"/>
              <a:t>…</a:t>
            </a:r>
            <a:endParaRPr lang="en-GB" sz="1200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1623284" y="4894986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J</a:t>
            </a:r>
            <a:r>
              <a:rPr lang="en-GB" sz="1200" baseline="-25000" dirty="0" smtClean="0"/>
              <a:t>i</a:t>
            </a:r>
            <a:endParaRPr lang="en-GB" sz="1200" baseline="-25000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5856905" y="4516150"/>
            <a:ext cx="0" cy="13116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5856905" y="5829128"/>
            <a:ext cx="143256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856904" y="5827166"/>
            <a:ext cx="716281" cy="7064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5565168" y="4948687"/>
            <a:ext cx="291736" cy="8784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5123525" y="5673784"/>
            <a:ext cx="727679" cy="1524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111050" y="5387926"/>
            <a:ext cx="75184" cy="75184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/>
          <p:cNvSpPr/>
          <p:nvPr/>
        </p:nvSpPr>
        <p:spPr>
          <a:xfrm>
            <a:off x="6172053" y="5425518"/>
            <a:ext cx="75184" cy="75184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/>
          <p:cNvSpPr/>
          <p:nvPr/>
        </p:nvSpPr>
        <p:spPr>
          <a:xfrm>
            <a:off x="6148642" y="5331538"/>
            <a:ext cx="75184" cy="75184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/>
          <p:nvPr/>
        </p:nvSpPr>
        <p:spPr>
          <a:xfrm>
            <a:off x="6230663" y="5244489"/>
            <a:ext cx="75184" cy="75184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/>
          <p:cNvSpPr/>
          <p:nvPr/>
        </p:nvSpPr>
        <p:spPr>
          <a:xfrm>
            <a:off x="6512921" y="5122648"/>
            <a:ext cx="75184" cy="75184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/>
          <p:nvPr/>
        </p:nvSpPr>
        <p:spPr>
          <a:xfrm>
            <a:off x="6247237" y="5350334"/>
            <a:ext cx="75184" cy="75184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/>
          <p:nvPr/>
        </p:nvSpPr>
        <p:spPr>
          <a:xfrm>
            <a:off x="6268500" y="5282499"/>
            <a:ext cx="75184" cy="75184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/>
          <p:nvPr/>
        </p:nvSpPr>
        <p:spPr>
          <a:xfrm>
            <a:off x="6363473" y="5199604"/>
            <a:ext cx="75184" cy="75184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/>
          <p:cNvSpPr txBox="1"/>
          <p:nvPr/>
        </p:nvSpPr>
        <p:spPr>
          <a:xfrm>
            <a:off x="5859946" y="4396904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J</a:t>
            </a:r>
            <a:r>
              <a:rPr lang="en-GB" sz="1200" baseline="-25000" dirty="0" smtClean="0"/>
              <a:t>1</a:t>
            </a:r>
            <a:endParaRPr lang="en-GB" sz="1200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7220825" y="5749984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J</a:t>
            </a:r>
            <a:r>
              <a:rPr lang="en-GB" sz="1200" baseline="-25000" dirty="0" smtClean="0"/>
              <a:t>2</a:t>
            </a:r>
            <a:endParaRPr lang="en-GB" sz="1200" baseline="-25000" dirty="0"/>
          </a:p>
        </p:txBody>
      </p:sp>
      <p:sp>
        <p:nvSpPr>
          <p:cNvPr id="57" name="TextBox 56"/>
          <p:cNvSpPr txBox="1"/>
          <p:nvPr/>
        </p:nvSpPr>
        <p:spPr>
          <a:xfrm>
            <a:off x="6512921" y="6370348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J</a:t>
            </a:r>
            <a:r>
              <a:rPr lang="en-GB" sz="1200" baseline="-25000" dirty="0" smtClean="0"/>
              <a:t>3</a:t>
            </a:r>
            <a:endParaRPr lang="en-GB" sz="1200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4925665" y="5611484"/>
            <a:ext cx="309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J</a:t>
            </a:r>
            <a:r>
              <a:rPr lang="en-GB" sz="1200" baseline="-25000" dirty="0" smtClean="0"/>
              <a:t>…</a:t>
            </a:r>
            <a:endParaRPr lang="en-GB" sz="1200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5316109" y="4840889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J</a:t>
            </a:r>
            <a:r>
              <a:rPr lang="en-GB" sz="1200" baseline="-25000" dirty="0" smtClean="0"/>
              <a:t>i</a:t>
            </a:r>
            <a:endParaRPr lang="en-GB" sz="1200" baseline="-25000" dirty="0"/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6178749" y="4988819"/>
            <a:ext cx="432102" cy="432102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6193706" y="5415261"/>
            <a:ext cx="443626" cy="388819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177622" y="5405680"/>
            <a:ext cx="484799" cy="68877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534828" y="481088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accent2"/>
                </a:solidFill>
              </a:rPr>
              <a:t>PC</a:t>
            </a:r>
            <a:r>
              <a:rPr lang="en-GB" sz="1200" baseline="-25000" dirty="0" smtClean="0">
                <a:solidFill>
                  <a:schemeClr val="accent2"/>
                </a:solidFill>
              </a:rPr>
              <a:t>1</a:t>
            </a:r>
            <a:endParaRPr lang="en-GB" sz="1200" baseline="-25000" dirty="0">
              <a:solidFill>
                <a:schemeClr val="accent2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573184" y="5589894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accent2"/>
                </a:solidFill>
              </a:rPr>
              <a:t>PC</a:t>
            </a:r>
            <a:r>
              <a:rPr lang="en-GB" sz="1200" baseline="-25000" dirty="0" smtClean="0">
                <a:solidFill>
                  <a:schemeClr val="accent2"/>
                </a:solidFill>
              </a:rPr>
              <a:t>2</a:t>
            </a:r>
            <a:endParaRPr lang="en-GB" sz="1200" baseline="-25000" dirty="0">
              <a:solidFill>
                <a:schemeClr val="accent2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599644" y="5305857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accent2"/>
                </a:solidFill>
              </a:rPr>
              <a:t>PC</a:t>
            </a:r>
            <a:r>
              <a:rPr lang="en-GB" sz="1200" baseline="-25000" dirty="0" smtClean="0">
                <a:solidFill>
                  <a:schemeClr val="accent2"/>
                </a:solidFill>
              </a:rPr>
              <a:t>3</a:t>
            </a:r>
            <a:endParaRPr lang="en-GB" sz="1200" baseline="-25000" dirty="0">
              <a:solidFill>
                <a:schemeClr val="accent2"/>
              </a:solidFill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9600617" y="4462213"/>
            <a:ext cx="0" cy="1311669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9600617" y="5775191"/>
            <a:ext cx="1432560" cy="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9600616" y="5773229"/>
            <a:ext cx="716281" cy="70648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9308880" y="4894750"/>
            <a:ext cx="291736" cy="878479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8867237" y="5619847"/>
            <a:ext cx="727679" cy="15240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9594916" y="4344874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accent2"/>
                </a:solidFill>
              </a:rPr>
              <a:t>PC</a:t>
            </a:r>
            <a:r>
              <a:rPr lang="en-GB" sz="1200" baseline="-25000" dirty="0" smtClean="0">
                <a:solidFill>
                  <a:schemeClr val="accent2"/>
                </a:solidFill>
              </a:rPr>
              <a:t>1</a:t>
            </a:r>
            <a:endParaRPr lang="en-GB" sz="1200" baseline="-25000" dirty="0">
              <a:solidFill>
                <a:schemeClr val="accent2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256633" y="6316411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accent2"/>
                </a:solidFill>
              </a:rPr>
              <a:t>PC</a:t>
            </a:r>
            <a:r>
              <a:rPr lang="en-GB" sz="1200" baseline="-25000" dirty="0" smtClean="0">
                <a:solidFill>
                  <a:schemeClr val="accent2"/>
                </a:solidFill>
              </a:rPr>
              <a:t>3</a:t>
            </a:r>
            <a:endParaRPr lang="en-GB" sz="1200" baseline="-25000" dirty="0">
              <a:solidFill>
                <a:schemeClr val="accent2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647030" y="5582856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accent2"/>
                </a:solidFill>
              </a:rPr>
              <a:t>PC</a:t>
            </a:r>
            <a:r>
              <a:rPr lang="en-GB" sz="1200" baseline="-25000" dirty="0" smtClean="0">
                <a:solidFill>
                  <a:schemeClr val="accent2"/>
                </a:solidFill>
              </a:rPr>
              <a:t>…</a:t>
            </a:r>
            <a:endParaRPr lang="en-GB" sz="1200" baseline="-25000" dirty="0">
              <a:solidFill>
                <a:schemeClr val="accent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987037" y="481018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accent2"/>
                </a:solidFill>
              </a:rPr>
              <a:t>PC</a:t>
            </a:r>
            <a:r>
              <a:rPr lang="en-GB" sz="1200" baseline="-25000" dirty="0" smtClean="0">
                <a:solidFill>
                  <a:schemeClr val="accent2"/>
                </a:solidFill>
              </a:rPr>
              <a:t>k</a:t>
            </a:r>
            <a:endParaRPr lang="en-GB" sz="1200" baseline="-25000" dirty="0">
              <a:solidFill>
                <a:schemeClr val="accent2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0961496" y="568647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accent2"/>
                </a:solidFill>
              </a:rPr>
              <a:t>PC</a:t>
            </a:r>
            <a:r>
              <a:rPr lang="en-GB" sz="1200" baseline="-25000" dirty="0" smtClean="0">
                <a:solidFill>
                  <a:schemeClr val="accent2"/>
                </a:solidFill>
              </a:rPr>
              <a:t>2</a:t>
            </a:r>
            <a:endParaRPr lang="en-GB" sz="1200" baseline="-25000" dirty="0">
              <a:solidFill>
                <a:schemeClr val="accent2"/>
              </a:solidFill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9503420" y="5278485"/>
            <a:ext cx="202655" cy="555854"/>
            <a:chOff x="9442460" y="4933045"/>
            <a:chExt cx="202655" cy="555854"/>
          </a:xfrm>
        </p:grpSpPr>
        <p:sp>
          <p:nvSpPr>
            <p:cNvPr id="101" name="Oval 100"/>
            <p:cNvSpPr/>
            <p:nvPr/>
          </p:nvSpPr>
          <p:spPr>
            <a:xfrm rot="18000000">
              <a:off x="9506874" y="5413715"/>
              <a:ext cx="75184" cy="75184"/>
            </a:xfrm>
            <a:prstGeom prst="ellipse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Oval 101"/>
            <p:cNvSpPr/>
            <p:nvPr/>
          </p:nvSpPr>
          <p:spPr>
            <a:xfrm rot="18000000">
              <a:off x="9569931" y="5379681"/>
              <a:ext cx="75184" cy="75184"/>
            </a:xfrm>
            <a:prstGeom prst="ellipse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" name="Oval 102"/>
            <p:cNvSpPr/>
            <p:nvPr/>
          </p:nvSpPr>
          <p:spPr>
            <a:xfrm rot="18000000">
              <a:off x="9476836" y="5352965"/>
              <a:ext cx="75184" cy="75184"/>
            </a:xfrm>
            <a:prstGeom prst="ellipse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Oval 103"/>
            <p:cNvSpPr/>
            <p:nvPr/>
          </p:nvSpPr>
          <p:spPr>
            <a:xfrm rot="18000000">
              <a:off x="9442460" y="5238408"/>
              <a:ext cx="75184" cy="75184"/>
            </a:xfrm>
            <a:prstGeom prst="ellipse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Oval 104"/>
            <p:cNvSpPr/>
            <p:nvPr/>
          </p:nvSpPr>
          <p:spPr>
            <a:xfrm rot="18000000">
              <a:off x="9478072" y="4933045"/>
              <a:ext cx="75184" cy="75184"/>
            </a:xfrm>
            <a:prstGeom prst="ellipse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Oval 105"/>
            <p:cNvSpPr/>
            <p:nvPr/>
          </p:nvSpPr>
          <p:spPr>
            <a:xfrm rot="18000000">
              <a:off x="9542412" y="5276977"/>
              <a:ext cx="75184" cy="75184"/>
            </a:xfrm>
            <a:prstGeom prst="ellipse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Oval 106"/>
            <p:cNvSpPr/>
            <p:nvPr/>
          </p:nvSpPr>
          <p:spPr>
            <a:xfrm rot="18000000">
              <a:off x="9494296" y="5224646"/>
              <a:ext cx="75184" cy="75184"/>
            </a:xfrm>
            <a:prstGeom prst="ellipse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8" name="Oval 107"/>
            <p:cNvSpPr/>
            <p:nvPr/>
          </p:nvSpPr>
          <p:spPr>
            <a:xfrm rot="18000000">
              <a:off x="9469994" y="5100949"/>
              <a:ext cx="75184" cy="75184"/>
            </a:xfrm>
            <a:prstGeom prst="ellipse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3232596" y="-95410"/>
            <a:ext cx="63658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 smtClean="0"/>
              <a:t>HOW PCA WORKS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3370894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43680" y="1362536"/>
            <a:ext cx="1473200" cy="64008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4485640" y="1570816"/>
            <a:ext cx="589280" cy="2235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4005580" y="1324431"/>
            <a:ext cx="788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XYZ Stage</a:t>
            </a:r>
            <a:endParaRPr lang="en-GB" sz="12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759960" y="1682576"/>
            <a:ext cx="0" cy="85852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785360" y="1682576"/>
            <a:ext cx="0" cy="8585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nip Same Side Corner Rectangle 4"/>
          <p:cNvSpPr/>
          <p:nvPr/>
        </p:nvSpPr>
        <p:spPr>
          <a:xfrm>
            <a:off x="4588098" y="2207260"/>
            <a:ext cx="374204" cy="482600"/>
          </a:xfrm>
          <a:prstGeom prst="snip2SameRect">
            <a:avLst>
              <a:gd name="adj1" fmla="val 35491"/>
              <a:gd name="adj2" fmla="val 0"/>
            </a:avLst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4515066" y="2283524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Obj</a:t>
            </a:r>
            <a:endParaRPr lang="en-GB" dirty="0"/>
          </a:p>
        </p:txBody>
      </p:sp>
      <p:sp>
        <p:nvSpPr>
          <p:cNvPr id="61" name="Rectangle 60"/>
          <p:cNvSpPr/>
          <p:nvPr/>
        </p:nvSpPr>
        <p:spPr>
          <a:xfrm>
            <a:off x="4182653" y="2692478"/>
            <a:ext cx="1265264" cy="26059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3232596" y="-95410"/>
            <a:ext cx="46877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 smtClean="0"/>
              <a:t>Raman setup</a:t>
            </a:r>
            <a:endParaRPr lang="en-GB" sz="6600" dirty="0"/>
          </a:p>
        </p:txBody>
      </p:sp>
      <p:sp>
        <p:nvSpPr>
          <p:cNvPr id="6" name="Rectangle 5"/>
          <p:cNvSpPr/>
          <p:nvPr/>
        </p:nvSpPr>
        <p:spPr>
          <a:xfrm>
            <a:off x="4648200" y="4664711"/>
            <a:ext cx="132080" cy="3962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>
              <a:rot lat="0" lon="0" rev="27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Connector 12"/>
          <p:cNvCxnSpPr/>
          <p:nvPr/>
        </p:nvCxnSpPr>
        <p:spPr>
          <a:xfrm>
            <a:off x="4811172" y="2689860"/>
            <a:ext cx="0" cy="85852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73295" y="2689860"/>
            <a:ext cx="0" cy="211074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771707" y="4780916"/>
            <a:ext cx="1796733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739515" y="3529330"/>
            <a:ext cx="107804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714240" y="3306510"/>
            <a:ext cx="132080" cy="39624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lumMod val="75000"/>
              </a:schemeClr>
            </a:solidFill>
          </a:ln>
          <a:scene3d>
            <a:camera prst="orthographicFront">
              <a:rot lat="0" lon="0" rev="81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773168" y="2783840"/>
            <a:ext cx="0" cy="1408176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526155" y="3529330"/>
            <a:ext cx="96012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649156" y="3374390"/>
            <a:ext cx="111760" cy="30988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3828037" y="3372550"/>
            <a:ext cx="111760" cy="30988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2974687" y="3372550"/>
            <a:ext cx="549721" cy="3098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Laser</a:t>
            </a:r>
            <a:endParaRPr lang="en-GB" sz="12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6539035" y="2541096"/>
            <a:ext cx="14165" cy="225950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550342" y="4664711"/>
            <a:ext cx="132080" cy="3962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>
              <a:rot lat="0" lon="0" rev="81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3" name="Group 42"/>
          <p:cNvGrpSpPr/>
          <p:nvPr/>
        </p:nvGrpSpPr>
        <p:grpSpPr>
          <a:xfrm>
            <a:off x="6391781" y="4228817"/>
            <a:ext cx="290641" cy="311720"/>
            <a:chOff x="4201828" y="3462656"/>
            <a:chExt cx="290641" cy="311720"/>
          </a:xfrm>
          <a:scene3d>
            <a:camera prst="orthographicFront">
              <a:rot lat="0" lon="0" rev="5400000"/>
            </a:camera>
            <a:lightRig rig="threePt" dir="t"/>
          </a:scene3d>
        </p:grpSpPr>
        <p:sp>
          <p:nvSpPr>
            <p:cNvPr id="41" name="Oval 40"/>
            <p:cNvSpPr/>
            <p:nvPr/>
          </p:nvSpPr>
          <p:spPr>
            <a:xfrm>
              <a:off x="4201828" y="3464496"/>
              <a:ext cx="111760" cy="30988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/>
            <p:cNvSpPr/>
            <p:nvPr/>
          </p:nvSpPr>
          <p:spPr>
            <a:xfrm>
              <a:off x="4380709" y="3462656"/>
              <a:ext cx="111760" cy="30988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4" name="Oval 43"/>
          <p:cNvSpPr/>
          <p:nvPr/>
        </p:nvSpPr>
        <p:spPr>
          <a:xfrm>
            <a:off x="6494461" y="2720737"/>
            <a:ext cx="111760" cy="309880"/>
          </a:xfrm>
          <a:prstGeom prst="ellipse">
            <a:avLst/>
          </a:prstGeom>
          <a:solidFill>
            <a:schemeClr val="accent1">
              <a:alpha val="50000"/>
            </a:schemeClr>
          </a:solidFill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/>
          <p:cNvSpPr/>
          <p:nvPr/>
        </p:nvSpPr>
        <p:spPr>
          <a:xfrm>
            <a:off x="6472997" y="3314417"/>
            <a:ext cx="132080" cy="3962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Isosceles Triangle 47"/>
          <p:cNvSpPr/>
          <p:nvPr/>
        </p:nvSpPr>
        <p:spPr>
          <a:xfrm flipV="1">
            <a:off x="6485694" y="1987945"/>
            <a:ext cx="106680" cy="345157"/>
          </a:xfrm>
          <a:prstGeom prst="triangle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9AB36A"/>
              </a:gs>
              <a:gs pos="25000">
                <a:srgbClr val="FFFF00"/>
              </a:gs>
              <a:gs pos="75000">
                <a:schemeClr val="accent5"/>
              </a:gs>
              <a:gs pos="100000">
                <a:srgbClr val="7030A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Isosceles Triangle 45"/>
          <p:cNvSpPr/>
          <p:nvPr/>
        </p:nvSpPr>
        <p:spPr>
          <a:xfrm>
            <a:off x="6290464" y="2218626"/>
            <a:ext cx="497141" cy="42857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6264176" y="1350089"/>
            <a:ext cx="549721" cy="6400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CCD</a:t>
            </a:r>
            <a:endParaRPr lang="en-GB" sz="1400" dirty="0"/>
          </a:p>
        </p:txBody>
      </p:sp>
      <p:sp>
        <p:nvSpPr>
          <p:cNvPr id="49" name="Oval 48"/>
          <p:cNvSpPr/>
          <p:nvPr/>
        </p:nvSpPr>
        <p:spPr>
          <a:xfrm>
            <a:off x="6480614" y="1981216"/>
            <a:ext cx="111760" cy="309880"/>
          </a:xfrm>
          <a:prstGeom prst="ellipse">
            <a:avLst/>
          </a:prstGeom>
          <a:solidFill>
            <a:schemeClr val="accent1">
              <a:alpha val="50000"/>
            </a:schemeClr>
          </a:solidFill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3736221" y="5387771"/>
            <a:ext cx="132080" cy="3962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/>
          <p:cNvSpPr/>
          <p:nvPr/>
        </p:nvSpPr>
        <p:spPr>
          <a:xfrm>
            <a:off x="5303753" y="5387771"/>
            <a:ext cx="132080" cy="3962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4392087" y="5396849"/>
            <a:ext cx="132080" cy="39624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lumMod val="75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/>
          <p:nvPr/>
        </p:nvSpPr>
        <p:spPr>
          <a:xfrm flipH="1">
            <a:off x="3116635" y="5387771"/>
            <a:ext cx="142906" cy="39624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Isosceles Triangle 53"/>
          <p:cNvSpPr/>
          <p:nvPr/>
        </p:nvSpPr>
        <p:spPr>
          <a:xfrm>
            <a:off x="6268964" y="5374706"/>
            <a:ext cx="459638" cy="39624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/>
          <p:cNvSpPr txBox="1"/>
          <p:nvPr/>
        </p:nvSpPr>
        <p:spPr>
          <a:xfrm>
            <a:off x="3415918" y="5784011"/>
            <a:ext cx="727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Mirror</a:t>
            </a:r>
            <a:endParaRPr lang="en-GB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2924654" y="5784011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Lens</a:t>
            </a:r>
            <a:endParaRPr lang="en-GB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4045600" y="5793089"/>
            <a:ext cx="862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Dichroic</a:t>
            </a:r>
            <a:endParaRPr lang="en-GB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4829421" y="5793089"/>
            <a:ext cx="1080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/>
              <a:t>Filter</a:t>
            </a:r>
          </a:p>
          <a:p>
            <a:pPr algn="ctr"/>
            <a:r>
              <a:rPr lang="en-GB" sz="1600" dirty="0" smtClean="0"/>
              <a:t>(long pass)</a:t>
            </a:r>
            <a:endParaRPr lang="en-GB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5884160" y="5784011"/>
            <a:ext cx="1229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Diffraction </a:t>
            </a:r>
          </a:p>
          <a:p>
            <a:pPr algn="ctr"/>
            <a:r>
              <a:rPr lang="en-GB" dirty="0" smtClean="0"/>
              <a:t>grating</a:t>
            </a:r>
            <a:endParaRPr lang="en-GB" dirty="0"/>
          </a:p>
        </p:txBody>
      </p:sp>
      <p:sp>
        <p:nvSpPr>
          <p:cNvPr id="62" name="TextBox 61"/>
          <p:cNvSpPr txBox="1"/>
          <p:nvPr/>
        </p:nvSpPr>
        <p:spPr>
          <a:xfrm>
            <a:off x="4278535" y="5000187"/>
            <a:ext cx="1033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Microscope</a:t>
            </a:r>
            <a:endParaRPr lang="en-GB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8682182" y="1682576"/>
            <a:ext cx="21001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785 </a:t>
            </a:r>
            <a:r>
              <a:rPr lang="en-GB" dirty="0" err="1" smtClean="0"/>
              <a:t>RazorEdge</a:t>
            </a:r>
            <a:r>
              <a:rPr lang="en-GB" dirty="0" smtClean="0"/>
              <a:t> Filter</a:t>
            </a:r>
          </a:p>
          <a:p>
            <a:r>
              <a:rPr lang="en-GB" dirty="0" smtClean="0"/>
              <a:t># LPO2-785RU-25</a:t>
            </a:r>
            <a:endParaRPr lang="en-GB" dirty="0"/>
          </a:p>
          <a:p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8488218" y="2456873"/>
            <a:ext cx="3632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785 </a:t>
            </a:r>
            <a:r>
              <a:rPr lang="en-GB" dirty="0" err="1" smtClean="0"/>
              <a:t>RazorEdge</a:t>
            </a:r>
            <a:r>
              <a:rPr lang="en-GB" dirty="0" smtClean="0"/>
              <a:t> Dichroic </a:t>
            </a:r>
            <a:r>
              <a:rPr lang="en-GB" dirty="0" err="1" smtClean="0"/>
              <a:t>Beamsplitter</a:t>
            </a:r>
            <a:endParaRPr lang="en-GB" dirty="0" smtClean="0"/>
          </a:p>
          <a:p>
            <a:r>
              <a:rPr lang="en-GB" dirty="0" smtClean="0"/>
              <a:t># LPDO2-785RU-25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3342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8" name="Straight Connector 177"/>
          <p:cNvCxnSpPr/>
          <p:nvPr/>
        </p:nvCxnSpPr>
        <p:spPr>
          <a:xfrm>
            <a:off x="7165500" y="3157575"/>
            <a:ext cx="558610" cy="17702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7188862" y="3069554"/>
            <a:ext cx="783836" cy="24840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7198185" y="3015238"/>
            <a:ext cx="509941" cy="16160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7214169" y="2967390"/>
            <a:ext cx="690004" cy="21866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7229317" y="2910290"/>
            <a:ext cx="638914" cy="20247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7248528" y="2834365"/>
            <a:ext cx="744248" cy="23585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7280114" y="2778202"/>
            <a:ext cx="688346" cy="21814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7292831" y="2718275"/>
            <a:ext cx="614340" cy="19469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7320419" y="2629306"/>
            <a:ext cx="781053" cy="24752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7380388" y="2427597"/>
            <a:ext cx="649848" cy="20594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6814376" y="4321122"/>
            <a:ext cx="509941" cy="16160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6886566" y="4090532"/>
            <a:ext cx="407552" cy="12915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6899420" y="4035367"/>
            <a:ext cx="552038" cy="17494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6911168" y="3993566"/>
            <a:ext cx="337360" cy="10691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6934092" y="3924696"/>
            <a:ext cx="445771" cy="14126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6948630" y="3856366"/>
            <a:ext cx="254971" cy="8080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6979797" y="3776819"/>
            <a:ext cx="425295" cy="13478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7004880" y="3695644"/>
            <a:ext cx="575855" cy="18249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7099918" y="3382011"/>
            <a:ext cx="509941" cy="16160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7027804" y="3603172"/>
            <a:ext cx="337624" cy="10699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985037" y="3647361"/>
            <a:ext cx="230375" cy="77897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4081017" y="3699316"/>
            <a:ext cx="207995" cy="70330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215696" y="3731543"/>
            <a:ext cx="188833" cy="63850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4308532" y="3916624"/>
            <a:ext cx="131998" cy="44632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4250916" y="3612158"/>
            <a:ext cx="218147" cy="73763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270385" y="3461317"/>
            <a:ext cx="257126" cy="86943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4410319" y="3680395"/>
            <a:ext cx="188833" cy="63850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4434195" y="3546954"/>
            <a:ext cx="226946" cy="76738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4573710" y="3742160"/>
            <a:ext cx="161328" cy="54550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643221" y="3620262"/>
            <a:ext cx="188833" cy="63850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326164" y="4202449"/>
            <a:ext cx="126275" cy="42697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369200" y="4085829"/>
            <a:ext cx="152520" cy="51572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490191" y="4211726"/>
            <a:ext cx="107637" cy="36395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461896" y="3902597"/>
            <a:ext cx="194502" cy="65767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479657" y="3768771"/>
            <a:ext cx="228412" cy="77233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605373" y="4041872"/>
            <a:ext cx="144136" cy="48737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723252" y="4188913"/>
            <a:ext cx="98425" cy="33280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709531" y="3860910"/>
            <a:ext cx="188833" cy="63850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807953" y="3950096"/>
            <a:ext cx="156517" cy="52923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905935" y="4074622"/>
            <a:ext cx="113093" cy="38240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640842" y="2235862"/>
            <a:ext cx="768519" cy="262021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701775" y="4118203"/>
            <a:ext cx="2804160" cy="73152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2701775" y="1887482"/>
            <a:ext cx="0" cy="29838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252098" y="3436882"/>
            <a:ext cx="0" cy="29838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640843" y="1887481"/>
            <a:ext cx="0" cy="29838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8191166" y="3436881"/>
            <a:ext cx="0" cy="29838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577600" y="4575685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3503205" y="4602757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3943753" y="4473735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3637699" y="4561482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4002123" y="4453775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3874013" y="4492517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3803524" y="4519187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3436096" y="4629427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4802325" y="4256029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3686385" y="4541713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4572439" y="4315336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4195167" y="4424408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/>
          <p:cNvSpPr/>
          <p:nvPr/>
        </p:nvSpPr>
        <p:spPr>
          <a:xfrm>
            <a:off x="4383388" y="4371578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/>
          <p:cNvSpPr/>
          <p:nvPr/>
        </p:nvSpPr>
        <p:spPr>
          <a:xfrm>
            <a:off x="4640385" y="4305642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/>
          <p:cNvSpPr/>
          <p:nvPr/>
        </p:nvSpPr>
        <p:spPr>
          <a:xfrm>
            <a:off x="4502424" y="4326471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/>
          <p:cNvSpPr/>
          <p:nvPr/>
        </p:nvSpPr>
        <p:spPr>
          <a:xfrm>
            <a:off x="4269150" y="4397807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/>
          <p:cNvSpPr/>
          <p:nvPr/>
        </p:nvSpPr>
        <p:spPr>
          <a:xfrm>
            <a:off x="4712470" y="4280560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/>
          <p:cNvSpPr/>
          <p:nvPr/>
        </p:nvSpPr>
        <p:spPr>
          <a:xfrm>
            <a:off x="6759511" y="4279860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/>
          <p:cNvSpPr/>
          <p:nvPr/>
        </p:nvSpPr>
        <p:spPr>
          <a:xfrm>
            <a:off x="6947984" y="3651764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/>
          <p:cNvSpPr/>
          <p:nvPr/>
        </p:nvSpPr>
        <p:spPr>
          <a:xfrm>
            <a:off x="6914011" y="3726550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/>
          <p:nvPr/>
        </p:nvSpPr>
        <p:spPr>
          <a:xfrm>
            <a:off x="6848526" y="3954364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/>
          <p:cNvSpPr/>
          <p:nvPr/>
        </p:nvSpPr>
        <p:spPr>
          <a:xfrm>
            <a:off x="6871942" y="3877627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/>
          <p:cNvSpPr/>
          <p:nvPr/>
        </p:nvSpPr>
        <p:spPr>
          <a:xfrm>
            <a:off x="6888928" y="3808757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/>
          <p:cNvSpPr/>
          <p:nvPr/>
        </p:nvSpPr>
        <p:spPr>
          <a:xfrm>
            <a:off x="7028681" y="3335086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/>
          <p:cNvSpPr/>
          <p:nvPr/>
        </p:nvSpPr>
        <p:spPr>
          <a:xfrm>
            <a:off x="6835905" y="3993868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/>
          <p:cNvSpPr/>
          <p:nvPr/>
        </p:nvSpPr>
        <p:spPr>
          <a:xfrm>
            <a:off x="6974863" y="3561048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/>
          <p:cNvSpPr/>
          <p:nvPr/>
        </p:nvSpPr>
        <p:spPr>
          <a:xfrm>
            <a:off x="7122798" y="3022129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/>
          <p:cNvSpPr/>
          <p:nvPr/>
        </p:nvSpPr>
        <p:spPr>
          <a:xfrm>
            <a:off x="7214556" y="2727732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/>
          <p:cNvSpPr/>
          <p:nvPr/>
        </p:nvSpPr>
        <p:spPr>
          <a:xfrm>
            <a:off x="7101684" y="3110394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/>
          <p:nvPr/>
        </p:nvSpPr>
        <p:spPr>
          <a:xfrm>
            <a:off x="7148514" y="2918524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/>
          <p:cNvSpPr/>
          <p:nvPr/>
        </p:nvSpPr>
        <p:spPr>
          <a:xfrm>
            <a:off x="7231542" y="2676716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/>
          <p:nvPr/>
        </p:nvSpPr>
        <p:spPr>
          <a:xfrm>
            <a:off x="7189063" y="2791291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/>
          <p:nvPr/>
        </p:nvSpPr>
        <p:spPr>
          <a:xfrm>
            <a:off x="7135656" y="2961846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/>
          <p:nvPr/>
        </p:nvSpPr>
        <p:spPr>
          <a:xfrm>
            <a:off x="7319490" y="2380863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/>
          <p:nvPr/>
        </p:nvSpPr>
        <p:spPr>
          <a:xfrm>
            <a:off x="7256372" y="2585199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/>
          <p:nvPr/>
        </p:nvSpPr>
        <p:spPr>
          <a:xfrm>
            <a:off x="7165500" y="2864552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4414339" y="4358645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3731770" y="4530450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4448611" y="4349308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/>
          <p:cNvSpPr/>
          <p:nvPr/>
        </p:nvSpPr>
        <p:spPr>
          <a:xfrm>
            <a:off x="3278753" y="4134504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/>
          <p:cNvSpPr/>
          <p:nvPr/>
        </p:nvSpPr>
        <p:spPr>
          <a:xfrm>
            <a:off x="3327656" y="4021825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/>
          <p:cNvSpPr/>
          <p:nvPr/>
        </p:nvSpPr>
        <p:spPr>
          <a:xfrm>
            <a:off x="3441973" y="4149877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/>
          <p:cNvSpPr/>
          <p:nvPr/>
        </p:nvSpPr>
        <p:spPr>
          <a:xfrm>
            <a:off x="3411752" y="3848679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/>
          <p:cNvSpPr/>
          <p:nvPr/>
        </p:nvSpPr>
        <p:spPr>
          <a:xfrm>
            <a:off x="3564533" y="3980620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/>
          <p:cNvSpPr/>
          <p:nvPr/>
        </p:nvSpPr>
        <p:spPr>
          <a:xfrm>
            <a:off x="3680798" y="4125796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/>
          <p:cNvSpPr/>
          <p:nvPr/>
        </p:nvSpPr>
        <p:spPr>
          <a:xfrm>
            <a:off x="3666459" y="3798930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val 93"/>
          <p:cNvSpPr/>
          <p:nvPr/>
        </p:nvSpPr>
        <p:spPr>
          <a:xfrm>
            <a:off x="3763348" y="3880903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/>
          <p:cNvSpPr/>
          <p:nvPr/>
        </p:nvSpPr>
        <p:spPr>
          <a:xfrm>
            <a:off x="3857837" y="4009660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Oval 95"/>
          <p:cNvSpPr/>
          <p:nvPr/>
        </p:nvSpPr>
        <p:spPr>
          <a:xfrm>
            <a:off x="3436096" y="3712789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Oval 119"/>
          <p:cNvSpPr/>
          <p:nvPr/>
        </p:nvSpPr>
        <p:spPr>
          <a:xfrm>
            <a:off x="4264863" y="3860891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Oval 120"/>
          <p:cNvSpPr/>
          <p:nvPr/>
        </p:nvSpPr>
        <p:spPr>
          <a:xfrm>
            <a:off x="3940051" y="3580236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Oval 121"/>
          <p:cNvSpPr/>
          <p:nvPr/>
        </p:nvSpPr>
        <p:spPr>
          <a:xfrm>
            <a:off x="4034973" y="3638619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Oval 122"/>
          <p:cNvSpPr/>
          <p:nvPr/>
        </p:nvSpPr>
        <p:spPr>
          <a:xfrm>
            <a:off x="4167841" y="3673851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Oval 123"/>
          <p:cNvSpPr/>
          <p:nvPr/>
        </p:nvSpPr>
        <p:spPr>
          <a:xfrm>
            <a:off x="4204676" y="3546770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Oval 124"/>
          <p:cNvSpPr/>
          <p:nvPr/>
        </p:nvSpPr>
        <p:spPr>
          <a:xfrm>
            <a:off x="4229139" y="3390164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Oval 125"/>
          <p:cNvSpPr/>
          <p:nvPr/>
        </p:nvSpPr>
        <p:spPr>
          <a:xfrm>
            <a:off x="4362006" y="3617717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Oval 126"/>
          <p:cNvSpPr/>
          <p:nvPr/>
        </p:nvSpPr>
        <p:spPr>
          <a:xfrm>
            <a:off x="4384565" y="3489481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Oval 127"/>
          <p:cNvSpPr/>
          <p:nvPr/>
        </p:nvSpPr>
        <p:spPr>
          <a:xfrm>
            <a:off x="4528087" y="3679451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Oval 128"/>
          <p:cNvSpPr/>
          <p:nvPr/>
        </p:nvSpPr>
        <p:spPr>
          <a:xfrm>
            <a:off x="4599174" y="3555096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2" name="Straight Connector 131"/>
          <p:cNvCxnSpPr/>
          <p:nvPr/>
        </p:nvCxnSpPr>
        <p:spPr>
          <a:xfrm flipV="1">
            <a:off x="3723329" y="4465175"/>
            <a:ext cx="759448" cy="198116"/>
          </a:xfrm>
          <a:prstGeom prst="line">
            <a:avLst/>
          </a:prstGeom>
          <a:ln w="19050" cap="flat">
            <a:solidFill>
              <a:schemeClr val="bg2">
                <a:lumMod val="75000"/>
              </a:schemeClr>
            </a:solidFill>
            <a:prstDash val="solid"/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4429516" y="4453789"/>
            <a:ext cx="84579" cy="22064"/>
          </a:xfrm>
          <a:prstGeom prst="line">
            <a:avLst/>
          </a:prstGeom>
          <a:ln w="19050" cap="flat">
            <a:solidFill>
              <a:schemeClr val="bg2">
                <a:lumMod val="75000"/>
              </a:schemeClr>
            </a:solidFill>
            <a:prstDash val="solid"/>
            <a:headEnd type="none"/>
            <a:tailEnd type="none" w="sm" len="sm"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3680962" y="4650110"/>
            <a:ext cx="84579" cy="22064"/>
          </a:xfrm>
          <a:prstGeom prst="line">
            <a:avLst/>
          </a:prstGeom>
          <a:ln w="19050" cap="flat">
            <a:solidFill>
              <a:schemeClr val="bg2">
                <a:lumMod val="75000"/>
              </a:schemeClr>
            </a:solidFill>
            <a:prstDash val="solid"/>
            <a:headEnd type="none"/>
            <a:tailEnd type="none" w="sm" len="sm"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V="1">
            <a:off x="3751096" y="4472026"/>
            <a:ext cx="1157872" cy="302052"/>
          </a:xfrm>
          <a:prstGeom prst="line">
            <a:avLst/>
          </a:prstGeom>
          <a:ln w="19050" cap="flat">
            <a:solidFill>
              <a:schemeClr val="bg2">
                <a:lumMod val="75000"/>
              </a:schemeClr>
            </a:solidFill>
            <a:prstDash val="solid"/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4868549" y="4456988"/>
            <a:ext cx="84579" cy="22064"/>
          </a:xfrm>
          <a:prstGeom prst="line">
            <a:avLst/>
          </a:prstGeom>
          <a:ln w="19050" cap="flat">
            <a:solidFill>
              <a:schemeClr val="bg2">
                <a:lumMod val="75000"/>
              </a:schemeClr>
            </a:solidFill>
            <a:prstDash val="solid"/>
            <a:headEnd type="none"/>
            <a:tailEnd type="none" w="sm" len="sm"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V="1">
            <a:off x="3708729" y="4760897"/>
            <a:ext cx="84579" cy="22064"/>
          </a:xfrm>
          <a:prstGeom prst="line">
            <a:avLst/>
          </a:prstGeom>
          <a:ln w="19050" cap="flat">
            <a:solidFill>
              <a:schemeClr val="bg2">
                <a:lumMod val="75000"/>
              </a:schemeClr>
            </a:solidFill>
            <a:prstDash val="solid"/>
            <a:headEnd type="none"/>
            <a:tailEnd type="none" w="sm" len="sm"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 rot="20700000">
            <a:off x="3949083" y="4515330"/>
            <a:ext cx="1181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Within</a:t>
            </a:r>
            <a:endParaRPr lang="en-GB" sz="800" dirty="0"/>
          </a:p>
        </p:txBody>
      </p:sp>
      <p:sp>
        <p:nvSpPr>
          <p:cNvPr id="146" name="TextBox 145"/>
          <p:cNvSpPr txBox="1"/>
          <p:nvPr/>
        </p:nvSpPr>
        <p:spPr>
          <a:xfrm rot="20700000">
            <a:off x="3865568" y="4498042"/>
            <a:ext cx="5565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Between</a:t>
            </a:r>
            <a:endParaRPr lang="en-GB" sz="800" dirty="0"/>
          </a:p>
        </p:txBody>
      </p:sp>
      <p:sp>
        <p:nvSpPr>
          <p:cNvPr id="44" name="Oval 43"/>
          <p:cNvSpPr/>
          <p:nvPr/>
        </p:nvSpPr>
        <p:spPr>
          <a:xfrm>
            <a:off x="6824157" y="4039886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Oval 167"/>
          <p:cNvSpPr/>
          <p:nvPr/>
        </p:nvSpPr>
        <p:spPr>
          <a:xfrm>
            <a:off x="7298893" y="4455123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Oval 168"/>
          <p:cNvSpPr/>
          <p:nvPr/>
        </p:nvSpPr>
        <p:spPr>
          <a:xfrm>
            <a:off x="7541914" y="3839692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Oval 169"/>
          <p:cNvSpPr/>
          <p:nvPr/>
        </p:nvSpPr>
        <p:spPr>
          <a:xfrm>
            <a:off x="7392100" y="3885967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Oval 170"/>
          <p:cNvSpPr/>
          <p:nvPr/>
        </p:nvSpPr>
        <p:spPr>
          <a:xfrm>
            <a:off x="7226173" y="4067979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Oval 171"/>
          <p:cNvSpPr/>
          <p:nvPr/>
        </p:nvSpPr>
        <p:spPr>
          <a:xfrm>
            <a:off x="7353208" y="4035918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Oval 172"/>
          <p:cNvSpPr/>
          <p:nvPr/>
        </p:nvSpPr>
        <p:spPr>
          <a:xfrm>
            <a:off x="7180994" y="3911626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Oval 173"/>
          <p:cNvSpPr/>
          <p:nvPr/>
        </p:nvSpPr>
        <p:spPr>
          <a:xfrm>
            <a:off x="7599971" y="3523015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Oval 174"/>
          <p:cNvSpPr/>
          <p:nvPr/>
        </p:nvSpPr>
        <p:spPr>
          <a:xfrm>
            <a:off x="7407195" y="4181797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Oval 175"/>
          <p:cNvSpPr/>
          <p:nvPr/>
        </p:nvSpPr>
        <p:spPr>
          <a:xfrm>
            <a:off x="7348059" y="3684947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Oval 176"/>
          <p:cNvSpPr/>
          <p:nvPr/>
        </p:nvSpPr>
        <p:spPr>
          <a:xfrm>
            <a:off x="7280114" y="4192829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5" name="Oval 194"/>
          <p:cNvSpPr/>
          <p:nvPr/>
        </p:nvSpPr>
        <p:spPr>
          <a:xfrm>
            <a:off x="7710945" y="3310839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Oval 195"/>
          <p:cNvSpPr/>
          <p:nvPr/>
        </p:nvSpPr>
        <p:spPr>
          <a:xfrm>
            <a:off x="7968460" y="3292337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Oval 196"/>
          <p:cNvSpPr/>
          <p:nvPr/>
        </p:nvSpPr>
        <p:spPr>
          <a:xfrm>
            <a:off x="7698346" y="3149328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8" name="Oval 197"/>
          <p:cNvSpPr/>
          <p:nvPr/>
        </p:nvSpPr>
        <p:spPr>
          <a:xfrm>
            <a:off x="7894148" y="3159783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9" name="Oval 198"/>
          <p:cNvSpPr/>
          <p:nvPr/>
        </p:nvSpPr>
        <p:spPr>
          <a:xfrm>
            <a:off x="7844298" y="3085080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0" name="Oval 199"/>
          <p:cNvSpPr/>
          <p:nvPr/>
        </p:nvSpPr>
        <p:spPr>
          <a:xfrm>
            <a:off x="7900764" y="2888483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1" name="Oval 200"/>
          <p:cNvSpPr/>
          <p:nvPr/>
        </p:nvSpPr>
        <p:spPr>
          <a:xfrm>
            <a:off x="7960198" y="2971185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2" name="Oval 201"/>
          <p:cNvSpPr/>
          <p:nvPr/>
        </p:nvSpPr>
        <p:spPr>
          <a:xfrm>
            <a:off x="8093496" y="2859236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3" name="Oval 202"/>
          <p:cNvSpPr/>
          <p:nvPr/>
        </p:nvSpPr>
        <p:spPr>
          <a:xfrm>
            <a:off x="7992340" y="3040967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6" name="Oval 205"/>
          <p:cNvSpPr/>
          <p:nvPr/>
        </p:nvSpPr>
        <p:spPr>
          <a:xfrm>
            <a:off x="8002432" y="2599844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16" name="Group 215"/>
          <p:cNvGrpSpPr/>
          <p:nvPr/>
        </p:nvGrpSpPr>
        <p:grpSpPr>
          <a:xfrm>
            <a:off x="6901622" y="2300587"/>
            <a:ext cx="270034" cy="856526"/>
            <a:chOff x="7227049" y="1923276"/>
            <a:chExt cx="270034" cy="856526"/>
          </a:xfrm>
        </p:grpSpPr>
        <p:cxnSp>
          <p:nvCxnSpPr>
            <p:cNvPr id="207" name="Straight Connector 206"/>
            <p:cNvCxnSpPr/>
            <p:nvPr/>
          </p:nvCxnSpPr>
          <p:spPr>
            <a:xfrm flipV="1">
              <a:off x="7254398" y="1965927"/>
              <a:ext cx="212225" cy="771573"/>
            </a:xfrm>
            <a:prstGeom prst="line">
              <a:avLst/>
            </a:prstGeom>
            <a:ln w="19050" cap="flat">
              <a:solidFill>
                <a:schemeClr val="bg2">
                  <a:lumMod val="75000"/>
                </a:schemeClr>
              </a:solidFill>
              <a:prstDash val="solid"/>
              <a:headEnd type="none"/>
              <a:tailEnd type="none" w="sm" len="sm"/>
            </a:ln>
            <a:scene3d>
              <a:camera prst="orthographicFront">
                <a:rot lat="0" lon="0" rev="1068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flipV="1">
              <a:off x="7468768" y="1923276"/>
              <a:ext cx="28315" cy="84279"/>
            </a:xfrm>
            <a:prstGeom prst="line">
              <a:avLst/>
            </a:prstGeom>
            <a:ln w="19050" cap="flat">
              <a:solidFill>
                <a:schemeClr val="bg2">
                  <a:lumMod val="75000"/>
                </a:schemeClr>
              </a:solidFill>
              <a:prstDash val="solid"/>
              <a:headEnd type="none"/>
              <a:tailEnd type="none" w="sm" len="sm"/>
            </a:ln>
            <a:scene3d>
              <a:camera prst="orthographicFront">
                <a:rot lat="0" lon="0" rev="1608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8000000" flipV="1">
              <a:off x="7195791" y="2726481"/>
              <a:ext cx="84579" cy="22064"/>
            </a:xfrm>
            <a:prstGeom prst="line">
              <a:avLst/>
            </a:prstGeom>
            <a:ln w="19050" cap="flat">
              <a:solidFill>
                <a:schemeClr val="bg2">
                  <a:lumMod val="75000"/>
                </a:schemeClr>
              </a:solidFill>
              <a:prstDash val="solid"/>
              <a:headEnd type="none"/>
              <a:tailEnd type="none" w="sm" len="sm"/>
            </a:ln>
            <a:scene3d>
              <a:camera prst="orthographicFront">
                <a:rot lat="0" lon="0" rev="1608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0" name="TextBox 209"/>
          <p:cNvSpPr txBox="1"/>
          <p:nvPr/>
        </p:nvSpPr>
        <p:spPr>
          <a:xfrm rot="17100000">
            <a:off x="6568955" y="3307616"/>
            <a:ext cx="5565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Between</a:t>
            </a:r>
            <a:endParaRPr lang="en-GB" sz="800" dirty="0"/>
          </a:p>
        </p:txBody>
      </p:sp>
      <p:sp>
        <p:nvSpPr>
          <p:cNvPr id="215" name="TextBox 214"/>
          <p:cNvSpPr txBox="1"/>
          <p:nvPr/>
        </p:nvSpPr>
        <p:spPr>
          <a:xfrm rot="17100000">
            <a:off x="6708884" y="2562529"/>
            <a:ext cx="4999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Within</a:t>
            </a:r>
            <a:endParaRPr lang="en-GB" sz="800" dirty="0"/>
          </a:p>
        </p:txBody>
      </p:sp>
      <p:cxnSp>
        <p:nvCxnSpPr>
          <p:cNvPr id="218" name="Straight Connector 217"/>
          <p:cNvCxnSpPr/>
          <p:nvPr/>
        </p:nvCxnSpPr>
        <p:spPr>
          <a:xfrm flipV="1">
            <a:off x="6786337" y="2768192"/>
            <a:ext cx="324130" cy="1178421"/>
          </a:xfrm>
          <a:prstGeom prst="line">
            <a:avLst/>
          </a:prstGeom>
          <a:ln w="19050" cap="flat">
            <a:solidFill>
              <a:schemeClr val="bg2">
                <a:lumMod val="75000"/>
              </a:schemeClr>
            </a:solidFill>
            <a:prstDash val="solid"/>
            <a:headEnd type="none"/>
            <a:tailEnd type="none" w="sm" len="sm"/>
          </a:ln>
          <a:scene3d>
            <a:camera prst="orthographicFront">
              <a:rot lat="0" lon="0" rev="1068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flipV="1">
            <a:off x="7121118" y="2726053"/>
            <a:ext cx="28315" cy="84279"/>
          </a:xfrm>
          <a:prstGeom prst="line">
            <a:avLst/>
          </a:prstGeom>
          <a:ln w="19050" cap="flat">
            <a:solidFill>
              <a:schemeClr val="bg2">
                <a:lumMod val="75000"/>
              </a:schemeClr>
            </a:solidFill>
            <a:prstDash val="solid"/>
            <a:headEnd type="none"/>
            <a:tailEnd type="none" w="sm" len="sm"/>
          </a:ln>
          <a:scene3d>
            <a:camera prst="orthographicFront">
              <a:rot lat="0" lon="0" rev="1608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 rot="18000000" flipV="1">
            <a:off x="6722650" y="3935593"/>
            <a:ext cx="84579" cy="22064"/>
          </a:xfrm>
          <a:prstGeom prst="line">
            <a:avLst/>
          </a:prstGeom>
          <a:ln w="19050" cap="flat">
            <a:solidFill>
              <a:schemeClr val="bg2">
                <a:lumMod val="75000"/>
              </a:schemeClr>
            </a:solidFill>
            <a:prstDash val="solid"/>
            <a:headEnd type="none"/>
            <a:tailEnd type="none" w="sm" len="sm"/>
          </a:ln>
          <a:scene3d>
            <a:camera prst="orthographicFront">
              <a:rot lat="0" lon="0" rev="1608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3105274" y="79771"/>
            <a:ext cx="63406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 smtClean="0"/>
              <a:t>HOW LDA WORKS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3575164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Box 221"/>
          <p:cNvSpPr txBox="1"/>
          <p:nvPr/>
        </p:nvSpPr>
        <p:spPr>
          <a:xfrm>
            <a:off x="2349237" y="79771"/>
            <a:ext cx="74935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 smtClean="0"/>
              <a:t>JABLONSKI DIAGRAM</a:t>
            </a:r>
            <a:endParaRPr lang="en-GB" sz="6600" dirty="0"/>
          </a:p>
        </p:txBody>
      </p:sp>
      <p:grpSp>
        <p:nvGrpSpPr>
          <p:cNvPr id="111" name="Group 110"/>
          <p:cNvGrpSpPr/>
          <p:nvPr/>
        </p:nvGrpSpPr>
        <p:grpSpPr>
          <a:xfrm>
            <a:off x="1126961" y="2456993"/>
            <a:ext cx="7742720" cy="3594290"/>
            <a:chOff x="1126960" y="1181476"/>
            <a:chExt cx="10490403" cy="4869807"/>
          </a:xfrm>
        </p:grpSpPr>
        <p:cxnSp>
          <p:nvCxnSpPr>
            <p:cNvPr id="190" name="Straight Arrow Connector 189"/>
            <p:cNvCxnSpPr/>
            <p:nvPr/>
          </p:nvCxnSpPr>
          <p:spPr>
            <a:xfrm flipV="1">
              <a:off x="2205736" y="5283201"/>
              <a:ext cx="0" cy="471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1976582" y="3703783"/>
              <a:ext cx="8857673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1976582" y="2322946"/>
              <a:ext cx="885767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1976582" y="5518729"/>
              <a:ext cx="885767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1976582" y="5283201"/>
              <a:ext cx="885767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2487168" y="5283201"/>
              <a:ext cx="0" cy="2355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 flipV="1">
              <a:off x="3345688" y="2087420"/>
              <a:ext cx="0" cy="365039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/>
            <p:cNvCxnSpPr/>
            <p:nvPr/>
          </p:nvCxnSpPr>
          <p:spPr>
            <a:xfrm flipV="1">
              <a:off x="1616365" y="1838037"/>
              <a:ext cx="0" cy="3916218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 rot="16200000">
              <a:off x="899462" y="3505261"/>
              <a:ext cx="8243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Energy</a:t>
              </a:r>
              <a:endParaRPr lang="en-GB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976582" y="5754255"/>
              <a:ext cx="885767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1976582" y="2087420"/>
              <a:ext cx="885767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1976582" y="1851892"/>
              <a:ext cx="885767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916218" y="1501140"/>
              <a:ext cx="0" cy="4253115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5971309" y="1501140"/>
              <a:ext cx="0" cy="4253115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2121408" y="5675007"/>
              <a:ext cx="158496" cy="1584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7" name="Oval 166"/>
            <p:cNvSpPr/>
            <p:nvPr/>
          </p:nvSpPr>
          <p:spPr>
            <a:xfrm>
              <a:off x="2406167" y="5439479"/>
              <a:ext cx="158496" cy="1584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Oval 186"/>
            <p:cNvSpPr/>
            <p:nvPr/>
          </p:nvSpPr>
          <p:spPr>
            <a:xfrm>
              <a:off x="3265424" y="5675007"/>
              <a:ext cx="158496" cy="1584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>
              <a:off x="4312920" y="2094123"/>
              <a:ext cx="0" cy="36436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/>
            <p:nvPr/>
          </p:nvCxnSpPr>
          <p:spPr>
            <a:xfrm>
              <a:off x="5273040" y="2094123"/>
              <a:ext cx="0" cy="36436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val 187"/>
            <p:cNvSpPr/>
            <p:nvPr/>
          </p:nvSpPr>
          <p:spPr>
            <a:xfrm>
              <a:off x="4231363" y="2007062"/>
              <a:ext cx="158496" cy="1584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9" name="Oval 188"/>
            <p:cNvSpPr/>
            <p:nvPr/>
          </p:nvSpPr>
          <p:spPr>
            <a:xfrm>
              <a:off x="5188526" y="2007062"/>
              <a:ext cx="158496" cy="1584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3" name="Straight Arrow Connector 192"/>
            <p:cNvCxnSpPr/>
            <p:nvPr/>
          </p:nvCxnSpPr>
          <p:spPr>
            <a:xfrm flipV="1">
              <a:off x="6746471" y="3703783"/>
              <a:ext cx="0" cy="205047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Oval 193"/>
            <p:cNvSpPr/>
            <p:nvPr/>
          </p:nvSpPr>
          <p:spPr>
            <a:xfrm>
              <a:off x="6662143" y="5675007"/>
              <a:ext cx="158496" cy="1584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12" name="Straight Arrow Connector 211"/>
            <p:cNvCxnSpPr/>
            <p:nvPr/>
          </p:nvCxnSpPr>
          <p:spPr>
            <a:xfrm>
              <a:off x="7048225" y="3703783"/>
              <a:ext cx="0" cy="205047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Oval 204"/>
            <p:cNvSpPr/>
            <p:nvPr/>
          </p:nvSpPr>
          <p:spPr>
            <a:xfrm>
              <a:off x="6968977" y="3624535"/>
              <a:ext cx="158496" cy="1584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 flipV="1">
              <a:off x="8172886" y="3703783"/>
              <a:ext cx="0" cy="205047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Oval 213"/>
            <p:cNvSpPr/>
            <p:nvPr/>
          </p:nvSpPr>
          <p:spPr>
            <a:xfrm>
              <a:off x="8088558" y="5675007"/>
              <a:ext cx="158496" cy="1584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17" name="Straight Arrow Connector 216"/>
            <p:cNvCxnSpPr/>
            <p:nvPr/>
          </p:nvCxnSpPr>
          <p:spPr>
            <a:xfrm>
              <a:off x="8474640" y="3703783"/>
              <a:ext cx="0" cy="181383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Oval 220"/>
            <p:cNvSpPr/>
            <p:nvPr/>
          </p:nvSpPr>
          <p:spPr>
            <a:xfrm>
              <a:off x="8395392" y="3624535"/>
              <a:ext cx="158496" cy="1584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23" name="Straight Arrow Connector 222"/>
            <p:cNvCxnSpPr>
              <a:stCxn id="224" idx="4"/>
            </p:cNvCxnSpPr>
            <p:nvPr/>
          </p:nvCxnSpPr>
          <p:spPr>
            <a:xfrm flipV="1">
              <a:off x="9599301" y="3703783"/>
              <a:ext cx="0" cy="189308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/>
            <p:cNvSpPr/>
            <p:nvPr/>
          </p:nvSpPr>
          <p:spPr>
            <a:xfrm>
              <a:off x="9520053" y="5438371"/>
              <a:ext cx="158496" cy="1584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25" name="Straight Arrow Connector 224"/>
            <p:cNvCxnSpPr/>
            <p:nvPr/>
          </p:nvCxnSpPr>
          <p:spPr>
            <a:xfrm>
              <a:off x="9901055" y="3703783"/>
              <a:ext cx="0" cy="205047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Oval 225"/>
            <p:cNvSpPr/>
            <p:nvPr/>
          </p:nvSpPr>
          <p:spPr>
            <a:xfrm>
              <a:off x="9821807" y="3624535"/>
              <a:ext cx="158496" cy="1584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884632" y="1550558"/>
              <a:ext cx="680314" cy="276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Infrared</a:t>
              </a:r>
              <a:endParaRPr lang="en-GB" sz="1200" dirty="0"/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2874509" y="1550049"/>
              <a:ext cx="832345" cy="276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UV/Visible</a:t>
              </a:r>
              <a:endParaRPr lang="en-GB" sz="12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848667" y="1554749"/>
              <a:ext cx="1260117" cy="3544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Spontaneous</a:t>
              </a:r>
              <a:endParaRPr lang="en-GB" sz="11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954665" y="1550049"/>
              <a:ext cx="1088539" cy="3544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Stimulated</a:t>
              </a:r>
              <a:endParaRPr lang="en-GB" sz="1200" dirty="0"/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2154073" y="1212248"/>
              <a:ext cx="12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Absorption</a:t>
              </a:r>
              <a:endParaRPr lang="en-GB" dirty="0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4408518" y="1181476"/>
              <a:ext cx="1010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Emission</a:t>
              </a:r>
              <a:endParaRPr lang="en-GB" dirty="0"/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7784592" y="1284563"/>
              <a:ext cx="1122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Scattering</a:t>
              </a:r>
              <a:endParaRPr lang="en-GB" dirty="0"/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6587711" y="3307357"/>
              <a:ext cx="70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Rayleigh</a:t>
              </a:r>
              <a:endParaRPr lang="en-GB" sz="1200" dirty="0"/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7968523" y="3310224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Stokes</a:t>
              </a:r>
              <a:endParaRPr lang="en-GB" sz="1200" dirty="0"/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9307807" y="3318903"/>
              <a:ext cx="8917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Anti-Stokes</a:t>
              </a:r>
              <a:endParaRPr lang="en-GB" sz="1200" dirty="0"/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8598005" y="2770893"/>
              <a:ext cx="8700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/>
                <a:t>Inelastic</a:t>
              </a:r>
              <a:endParaRPr lang="en-GB" sz="1600" dirty="0"/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6584743" y="2764840"/>
              <a:ext cx="7097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/>
                <a:t>Elastic</a:t>
              </a:r>
              <a:endParaRPr lang="en-GB" sz="1600" dirty="0"/>
            </a:p>
          </p:txBody>
        </p:sp>
        <p:sp>
          <p:nvSpPr>
            <p:cNvPr id="244" name="Freeform 243"/>
            <p:cNvSpPr/>
            <p:nvPr/>
          </p:nvSpPr>
          <p:spPr>
            <a:xfrm rot="19800000">
              <a:off x="1763222" y="5847268"/>
              <a:ext cx="426720" cy="204014"/>
            </a:xfrm>
            <a:custGeom>
              <a:avLst/>
              <a:gdLst>
                <a:gd name="connsiteX0" fmla="*/ 0 w 426720"/>
                <a:gd name="connsiteY0" fmla="*/ 108655 h 204014"/>
                <a:gd name="connsiteX1" fmla="*/ 17145 w 426720"/>
                <a:gd name="connsiteY1" fmla="*/ 61030 h 204014"/>
                <a:gd name="connsiteX2" fmla="*/ 38100 w 426720"/>
                <a:gd name="connsiteY2" fmla="*/ 150565 h 204014"/>
                <a:gd name="connsiteX3" fmla="*/ 57150 w 426720"/>
                <a:gd name="connsiteY3" fmla="*/ 32455 h 204014"/>
                <a:gd name="connsiteX4" fmla="*/ 78105 w 426720"/>
                <a:gd name="connsiteY4" fmla="*/ 179140 h 204014"/>
                <a:gd name="connsiteX5" fmla="*/ 116205 w 426720"/>
                <a:gd name="connsiteY5" fmla="*/ 70 h 204014"/>
                <a:gd name="connsiteX6" fmla="*/ 146685 w 426720"/>
                <a:gd name="connsiteY6" fmla="*/ 203905 h 204014"/>
                <a:gd name="connsiteX7" fmla="*/ 188595 w 426720"/>
                <a:gd name="connsiteY7" fmla="*/ 30550 h 204014"/>
                <a:gd name="connsiteX8" fmla="*/ 213360 w 426720"/>
                <a:gd name="connsiteY8" fmla="*/ 177235 h 204014"/>
                <a:gd name="connsiteX9" fmla="*/ 245745 w 426720"/>
                <a:gd name="connsiteY9" fmla="*/ 59125 h 204014"/>
                <a:gd name="connsiteX10" fmla="*/ 266700 w 426720"/>
                <a:gd name="connsiteY10" fmla="*/ 158185 h 204014"/>
                <a:gd name="connsiteX11" fmla="*/ 289560 w 426720"/>
                <a:gd name="connsiteY11" fmla="*/ 108655 h 204014"/>
                <a:gd name="connsiteX12" fmla="*/ 426720 w 426720"/>
                <a:gd name="connsiteY12" fmla="*/ 102940 h 204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6720" h="204014">
                  <a:moveTo>
                    <a:pt x="0" y="108655"/>
                  </a:moveTo>
                  <a:cubicBezTo>
                    <a:pt x="5397" y="81350"/>
                    <a:pt x="10795" y="54045"/>
                    <a:pt x="17145" y="61030"/>
                  </a:cubicBezTo>
                  <a:cubicBezTo>
                    <a:pt x="23495" y="68015"/>
                    <a:pt x="31433" y="155327"/>
                    <a:pt x="38100" y="150565"/>
                  </a:cubicBezTo>
                  <a:cubicBezTo>
                    <a:pt x="44767" y="145803"/>
                    <a:pt x="50483" y="27693"/>
                    <a:pt x="57150" y="32455"/>
                  </a:cubicBezTo>
                  <a:cubicBezTo>
                    <a:pt x="63817" y="37217"/>
                    <a:pt x="68263" y="184538"/>
                    <a:pt x="78105" y="179140"/>
                  </a:cubicBezTo>
                  <a:cubicBezTo>
                    <a:pt x="87948" y="173743"/>
                    <a:pt x="104775" y="-4058"/>
                    <a:pt x="116205" y="70"/>
                  </a:cubicBezTo>
                  <a:cubicBezTo>
                    <a:pt x="127635" y="4197"/>
                    <a:pt x="134620" y="198825"/>
                    <a:pt x="146685" y="203905"/>
                  </a:cubicBezTo>
                  <a:cubicBezTo>
                    <a:pt x="158750" y="208985"/>
                    <a:pt x="177483" y="34995"/>
                    <a:pt x="188595" y="30550"/>
                  </a:cubicBezTo>
                  <a:cubicBezTo>
                    <a:pt x="199707" y="26105"/>
                    <a:pt x="203835" y="172472"/>
                    <a:pt x="213360" y="177235"/>
                  </a:cubicBezTo>
                  <a:cubicBezTo>
                    <a:pt x="222885" y="181998"/>
                    <a:pt x="236855" y="62300"/>
                    <a:pt x="245745" y="59125"/>
                  </a:cubicBezTo>
                  <a:cubicBezTo>
                    <a:pt x="254635" y="55950"/>
                    <a:pt x="259398" y="149930"/>
                    <a:pt x="266700" y="158185"/>
                  </a:cubicBezTo>
                  <a:cubicBezTo>
                    <a:pt x="274002" y="166440"/>
                    <a:pt x="262890" y="117863"/>
                    <a:pt x="289560" y="108655"/>
                  </a:cubicBezTo>
                  <a:cubicBezTo>
                    <a:pt x="316230" y="99447"/>
                    <a:pt x="371475" y="101193"/>
                    <a:pt x="426720" y="102940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5" name="Freeform 244"/>
            <p:cNvSpPr/>
            <p:nvPr/>
          </p:nvSpPr>
          <p:spPr>
            <a:xfrm rot="19800000">
              <a:off x="2907063" y="5847269"/>
              <a:ext cx="426720" cy="204014"/>
            </a:xfrm>
            <a:custGeom>
              <a:avLst/>
              <a:gdLst>
                <a:gd name="connsiteX0" fmla="*/ 0 w 426720"/>
                <a:gd name="connsiteY0" fmla="*/ 108655 h 204014"/>
                <a:gd name="connsiteX1" fmla="*/ 17145 w 426720"/>
                <a:gd name="connsiteY1" fmla="*/ 61030 h 204014"/>
                <a:gd name="connsiteX2" fmla="*/ 38100 w 426720"/>
                <a:gd name="connsiteY2" fmla="*/ 150565 h 204014"/>
                <a:gd name="connsiteX3" fmla="*/ 57150 w 426720"/>
                <a:gd name="connsiteY3" fmla="*/ 32455 h 204014"/>
                <a:gd name="connsiteX4" fmla="*/ 78105 w 426720"/>
                <a:gd name="connsiteY4" fmla="*/ 179140 h 204014"/>
                <a:gd name="connsiteX5" fmla="*/ 116205 w 426720"/>
                <a:gd name="connsiteY5" fmla="*/ 70 h 204014"/>
                <a:gd name="connsiteX6" fmla="*/ 146685 w 426720"/>
                <a:gd name="connsiteY6" fmla="*/ 203905 h 204014"/>
                <a:gd name="connsiteX7" fmla="*/ 188595 w 426720"/>
                <a:gd name="connsiteY7" fmla="*/ 30550 h 204014"/>
                <a:gd name="connsiteX8" fmla="*/ 213360 w 426720"/>
                <a:gd name="connsiteY8" fmla="*/ 177235 h 204014"/>
                <a:gd name="connsiteX9" fmla="*/ 245745 w 426720"/>
                <a:gd name="connsiteY9" fmla="*/ 59125 h 204014"/>
                <a:gd name="connsiteX10" fmla="*/ 266700 w 426720"/>
                <a:gd name="connsiteY10" fmla="*/ 158185 h 204014"/>
                <a:gd name="connsiteX11" fmla="*/ 289560 w 426720"/>
                <a:gd name="connsiteY11" fmla="*/ 108655 h 204014"/>
                <a:gd name="connsiteX12" fmla="*/ 426720 w 426720"/>
                <a:gd name="connsiteY12" fmla="*/ 102940 h 204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6720" h="204014">
                  <a:moveTo>
                    <a:pt x="0" y="108655"/>
                  </a:moveTo>
                  <a:cubicBezTo>
                    <a:pt x="5397" y="81350"/>
                    <a:pt x="10795" y="54045"/>
                    <a:pt x="17145" y="61030"/>
                  </a:cubicBezTo>
                  <a:cubicBezTo>
                    <a:pt x="23495" y="68015"/>
                    <a:pt x="31433" y="155327"/>
                    <a:pt x="38100" y="150565"/>
                  </a:cubicBezTo>
                  <a:cubicBezTo>
                    <a:pt x="44767" y="145803"/>
                    <a:pt x="50483" y="27693"/>
                    <a:pt x="57150" y="32455"/>
                  </a:cubicBezTo>
                  <a:cubicBezTo>
                    <a:pt x="63817" y="37217"/>
                    <a:pt x="68263" y="184538"/>
                    <a:pt x="78105" y="179140"/>
                  </a:cubicBezTo>
                  <a:cubicBezTo>
                    <a:pt x="87948" y="173743"/>
                    <a:pt x="104775" y="-4058"/>
                    <a:pt x="116205" y="70"/>
                  </a:cubicBezTo>
                  <a:cubicBezTo>
                    <a:pt x="127635" y="4197"/>
                    <a:pt x="134620" y="198825"/>
                    <a:pt x="146685" y="203905"/>
                  </a:cubicBezTo>
                  <a:cubicBezTo>
                    <a:pt x="158750" y="208985"/>
                    <a:pt x="177483" y="34995"/>
                    <a:pt x="188595" y="30550"/>
                  </a:cubicBezTo>
                  <a:cubicBezTo>
                    <a:pt x="199707" y="26105"/>
                    <a:pt x="203835" y="172472"/>
                    <a:pt x="213360" y="177235"/>
                  </a:cubicBezTo>
                  <a:cubicBezTo>
                    <a:pt x="222885" y="181998"/>
                    <a:pt x="236855" y="62300"/>
                    <a:pt x="245745" y="59125"/>
                  </a:cubicBezTo>
                  <a:cubicBezTo>
                    <a:pt x="254635" y="55950"/>
                    <a:pt x="259398" y="149930"/>
                    <a:pt x="266700" y="158185"/>
                  </a:cubicBezTo>
                  <a:cubicBezTo>
                    <a:pt x="274002" y="166440"/>
                    <a:pt x="262890" y="117863"/>
                    <a:pt x="289560" y="108655"/>
                  </a:cubicBezTo>
                  <a:cubicBezTo>
                    <a:pt x="316230" y="99447"/>
                    <a:pt x="371475" y="101193"/>
                    <a:pt x="426720" y="102940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6" name="Freeform 245"/>
            <p:cNvSpPr/>
            <p:nvPr/>
          </p:nvSpPr>
          <p:spPr>
            <a:xfrm rot="19800000">
              <a:off x="4829670" y="5847268"/>
              <a:ext cx="426720" cy="204014"/>
            </a:xfrm>
            <a:custGeom>
              <a:avLst/>
              <a:gdLst>
                <a:gd name="connsiteX0" fmla="*/ 0 w 426720"/>
                <a:gd name="connsiteY0" fmla="*/ 108655 h 204014"/>
                <a:gd name="connsiteX1" fmla="*/ 17145 w 426720"/>
                <a:gd name="connsiteY1" fmla="*/ 61030 h 204014"/>
                <a:gd name="connsiteX2" fmla="*/ 38100 w 426720"/>
                <a:gd name="connsiteY2" fmla="*/ 150565 h 204014"/>
                <a:gd name="connsiteX3" fmla="*/ 57150 w 426720"/>
                <a:gd name="connsiteY3" fmla="*/ 32455 h 204014"/>
                <a:gd name="connsiteX4" fmla="*/ 78105 w 426720"/>
                <a:gd name="connsiteY4" fmla="*/ 179140 h 204014"/>
                <a:gd name="connsiteX5" fmla="*/ 116205 w 426720"/>
                <a:gd name="connsiteY5" fmla="*/ 70 h 204014"/>
                <a:gd name="connsiteX6" fmla="*/ 146685 w 426720"/>
                <a:gd name="connsiteY6" fmla="*/ 203905 h 204014"/>
                <a:gd name="connsiteX7" fmla="*/ 188595 w 426720"/>
                <a:gd name="connsiteY7" fmla="*/ 30550 h 204014"/>
                <a:gd name="connsiteX8" fmla="*/ 213360 w 426720"/>
                <a:gd name="connsiteY8" fmla="*/ 177235 h 204014"/>
                <a:gd name="connsiteX9" fmla="*/ 245745 w 426720"/>
                <a:gd name="connsiteY9" fmla="*/ 59125 h 204014"/>
                <a:gd name="connsiteX10" fmla="*/ 266700 w 426720"/>
                <a:gd name="connsiteY10" fmla="*/ 158185 h 204014"/>
                <a:gd name="connsiteX11" fmla="*/ 289560 w 426720"/>
                <a:gd name="connsiteY11" fmla="*/ 108655 h 204014"/>
                <a:gd name="connsiteX12" fmla="*/ 426720 w 426720"/>
                <a:gd name="connsiteY12" fmla="*/ 102940 h 204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6720" h="204014">
                  <a:moveTo>
                    <a:pt x="0" y="108655"/>
                  </a:moveTo>
                  <a:cubicBezTo>
                    <a:pt x="5397" y="81350"/>
                    <a:pt x="10795" y="54045"/>
                    <a:pt x="17145" y="61030"/>
                  </a:cubicBezTo>
                  <a:cubicBezTo>
                    <a:pt x="23495" y="68015"/>
                    <a:pt x="31433" y="155327"/>
                    <a:pt x="38100" y="150565"/>
                  </a:cubicBezTo>
                  <a:cubicBezTo>
                    <a:pt x="44767" y="145803"/>
                    <a:pt x="50483" y="27693"/>
                    <a:pt x="57150" y="32455"/>
                  </a:cubicBezTo>
                  <a:cubicBezTo>
                    <a:pt x="63817" y="37217"/>
                    <a:pt x="68263" y="184538"/>
                    <a:pt x="78105" y="179140"/>
                  </a:cubicBezTo>
                  <a:cubicBezTo>
                    <a:pt x="87948" y="173743"/>
                    <a:pt x="104775" y="-4058"/>
                    <a:pt x="116205" y="70"/>
                  </a:cubicBezTo>
                  <a:cubicBezTo>
                    <a:pt x="127635" y="4197"/>
                    <a:pt x="134620" y="198825"/>
                    <a:pt x="146685" y="203905"/>
                  </a:cubicBezTo>
                  <a:cubicBezTo>
                    <a:pt x="158750" y="208985"/>
                    <a:pt x="177483" y="34995"/>
                    <a:pt x="188595" y="30550"/>
                  </a:cubicBezTo>
                  <a:cubicBezTo>
                    <a:pt x="199707" y="26105"/>
                    <a:pt x="203835" y="172472"/>
                    <a:pt x="213360" y="177235"/>
                  </a:cubicBezTo>
                  <a:cubicBezTo>
                    <a:pt x="222885" y="181998"/>
                    <a:pt x="236855" y="62300"/>
                    <a:pt x="245745" y="59125"/>
                  </a:cubicBezTo>
                  <a:cubicBezTo>
                    <a:pt x="254635" y="55950"/>
                    <a:pt x="259398" y="149930"/>
                    <a:pt x="266700" y="158185"/>
                  </a:cubicBezTo>
                  <a:cubicBezTo>
                    <a:pt x="274002" y="166440"/>
                    <a:pt x="262890" y="117863"/>
                    <a:pt x="289560" y="108655"/>
                  </a:cubicBezTo>
                  <a:cubicBezTo>
                    <a:pt x="316230" y="99447"/>
                    <a:pt x="371475" y="101193"/>
                    <a:pt x="426720" y="102940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7" name="Freeform 246"/>
            <p:cNvSpPr/>
            <p:nvPr/>
          </p:nvSpPr>
          <p:spPr>
            <a:xfrm rot="19800000">
              <a:off x="6255168" y="5841913"/>
              <a:ext cx="426720" cy="204014"/>
            </a:xfrm>
            <a:custGeom>
              <a:avLst/>
              <a:gdLst>
                <a:gd name="connsiteX0" fmla="*/ 0 w 426720"/>
                <a:gd name="connsiteY0" fmla="*/ 108655 h 204014"/>
                <a:gd name="connsiteX1" fmla="*/ 17145 w 426720"/>
                <a:gd name="connsiteY1" fmla="*/ 61030 h 204014"/>
                <a:gd name="connsiteX2" fmla="*/ 38100 w 426720"/>
                <a:gd name="connsiteY2" fmla="*/ 150565 h 204014"/>
                <a:gd name="connsiteX3" fmla="*/ 57150 w 426720"/>
                <a:gd name="connsiteY3" fmla="*/ 32455 h 204014"/>
                <a:gd name="connsiteX4" fmla="*/ 78105 w 426720"/>
                <a:gd name="connsiteY4" fmla="*/ 179140 h 204014"/>
                <a:gd name="connsiteX5" fmla="*/ 116205 w 426720"/>
                <a:gd name="connsiteY5" fmla="*/ 70 h 204014"/>
                <a:gd name="connsiteX6" fmla="*/ 146685 w 426720"/>
                <a:gd name="connsiteY6" fmla="*/ 203905 h 204014"/>
                <a:gd name="connsiteX7" fmla="*/ 188595 w 426720"/>
                <a:gd name="connsiteY7" fmla="*/ 30550 h 204014"/>
                <a:gd name="connsiteX8" fmla="*/ 213360 w 426720"/>
                <a:gd name="connsiteY8" fmla="*/ 177235 h 204014"/>
                <a:gd name="connsiteX9" fmla="*/ 245745 w 426720"/>
                <a:gd name="connsiteY9" fmla="*/ 59125 h 204014"/>
                <a:gd name="connsiteX10" fmla="*/ 266700 w 426720"/>
                <a:gd name="connsiteY10" fmla="*/ 158185 h 204014"/>
                <a:gd name="connsiteX11" fmla="*/ 289560 w 426720"/>
                <a:gd name="connsiteY11" fmla="*/ 108655 h 204014"/>
                <a:gd name="connsiteX12" fmla="*/ 426720 w 426720"/>
                <a:gd name="connsiteY12" fmla="*/ 102940 h 204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6720" h="204014">
                  <a:moveTo>
                    <a:pt x="0" y="108655"/>
                  </a:moveTo>
                  <a:cubicBezTo>
                    <a:pt x="5397" y="81350"/>
                    <a:pt x="10795" y="54045"/>
                    <a:pt x="17145" y="61030"/>
                  </a:cubicBezTo>
                  <a:cubicBezTo>
                    <a:pt x="23495" y="68015"/>
                    <a:pt x="31433" y="155327"/>
                    <a:pt x="38100" y="150565"/>
                  </a:cubicBezTo>
                  <a:cubicBezTo>
                    <a:pt x="44767" y="145803"/>
                    <a:pt x="50483" y="27693"/>
                    <a:pt x="57150" y="32455"/>
                  </a:cubicBezTo>
                  <a:cubicBezTo>
                    <a:pt x="63817" y="37217"/>
                    <a:pt x="68263" y="184538"/>
                    <a:pt x="78105" y="179140"/>
                  </a:cubicBezTo>
                  <a:cubicBezTo>
                    <a:pt x="87948" y="173743"/>
                    <a:pt x="104775" y="-4058"/>
                    <a:pt x="116205" y="70"/>
                  </a:cubicBezTo>
                  <a:cubicBezTo>
                    <a:pt x="127635" y="4197"/>
                    <a:pt x="134620" y="198825"/>
                    <a:pt x="146685" y="203905"/>
                  </a:cubicBezTo>
                  <a:cubicBezTo>
                    <a:pt x="158750" y="208985"/>
                    <a:pt x="177483" y="34995"/>
                    <a:pt x="188595" y="30550"/>
                  </a:cubicBezTo>
                  <a:cubicBezTo>
                    <a:pt x="199707" y="26105"/>
                    <a:pt x="203835" y="172472"/>
                    <a:pt x="213360" y="177235"/>
                  </a:cubicBezTo>
                  <a:cubicBezTo>
                    <a:pt x="222885" y="181998"/>
                    <a:pt x="236855" y="62300"/>
                    <a:pt x="245745" y="59125"/>
                  </a:cubicBezTo>
                  <a:cubicBezTo>
                    <a:pt x="254635" y="55950"/>
                    <a:pt x="259398" y="149930"/>
                    <a:pt x="266700" y="158185"/>
                  </a:cubicBezTo>
                  <a:cubicBezTo>
                    <a:pt x="274002" y="166440"/>
                    <a:pt x="262890" y="117863"/>
                    <a:pt x="289560" y="108655"/>
                  </a:cubicBezTo>
                  <a:cubicBezTo>
                    <a:pt x="316230" y="99447"/>
                    <a:pt x="371475" y="101193"/>
                    <a:pt x="426720" y="102940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8" name="Freeform 247"/>
            <p:cNvSpPr/>
            <p:nvPr/>
          </p:nvSpPr>
          <p:spPr>
            <a:xfrm rot="19800000">
              <a:off x="7681584" y="5841913"/>
              <a:ext cx="426720" cy="204014"/>
            </a:xfrm>
            <a:custGeom>
              <a:avLst/>
              <a:gdLst>
                <a:gd name="connsiteX0" fmla="*/ 0 w 426720"/>
                <a:gd name="connsiteY0" fmla="*/ 108655 h 204014"/>
                <a:gd name="connsiteX1" fmla="*/ 17145 w 426720"/>
                <a:gd name="connsiteY1" fmla="*/ 61030 h 204014"/>
                <a:gd name="connsiteX2" fmla="*/ 38100 w 426720"/>
                <a:gd name="connsiteY2" fmla="*/ 150565 h 204014"/>
                <a:gd name="connsiteX3" fmla="*/ 57150 w 426720"/>
                <a:gd name="connsiteY3" fmla="*/ 32455 h 204014"/>
                <a:gd name="connsiteX4" fmla="*/ 78105 w 426720"/>
                <a:gd name="connsiteY4" fmla="*/ 179140 h 204014"/>
                <a:gd name="connsiteX5" fmla="*/ 116205 w 426720"/>
                <a:gd name="connsiteY5" fmla="*/ 70 h 204014"/>
                <a:gd name="connsiteX6" fmla="*/ 146685 w 426720"/>
                <a:gd name="connsiteY6" fmla="*/ 203905 h 204014"/>
                <a:gd name="connsiteX7" fmla="*/ 188595 w 426720"/>
                <a:gd name="connsiteY7" fmla="*/ 30550 h 204014"/>
                <a:gd name="connsiteX8" fmla="*/ 213360 w 426720"/>
                <a:gd name="connsiteY8" fmla="*/ 177235 h 204014"/>
                <a:gd name="connsiteX9" fmla="*/ 245745 w 426720"/>
                <a:gd name="connsiteY9" fmla="*/ 59125 h 204014"/>
                <a:gd name="connsiteX10" fmla="*/ 266700 w 426720"/>
                <a:gd name="connsiteY10" fmla="*/ 158185 h 204014"/>
                <a:gd name="connsiteX11" fmla="*/ 289560 w 426720"/>
                <a:gd name="connsiteY11" fmla="*/ 108655 h 204014"/>
                <a:gd name="connsiteX12" fmla="*/ 426720 w 426720"/>
                <a:gd name="connsiteY12" fmla="*/ 102940 h 204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6720" h="204014">
                  <a:moveTo>
                    <a:pt x="0" y="108655"/>
                  </a:moveTo>
                  <a:cubicBezTo>
                    <a:pt x="5397" y="81350"/>
                    <a:pt x="10795" y="54045"/>
                    <a:pt x="17145" y="61030"/>
                  </a:cubicBezTo>
                  <a:cubicBezTo>
                    <a:pt x="23495" y="68015"/>
                    <a:pt x="31433" y="155327"/>
                    <a:pt x="38100" y="150565"/>
                  </a:cubicBezTo>
                  <a:cubicBezTo>
                    <a:pt x="44767" y="145803"/>
                    <a:pt x="50483" y="27693"/>
                    <a:pt x="57150" y="32455"/>
                  </a:cubicBezTo>
                  <a:cubicBezTo>
                    <a:pt x="63817" y="37217"/>
                    <a:pt x="68263" y="184538"/>
                    <a:pt x="78105" y="179140"/>
                  </a:cubicBezTo>
                  <a:cubicBezTo>
                    <a:pt x="87948" y="173743"/>
                    <a:pt x="104775" y="-4058"/>
                    <a:pt x="116205" y="70"/>
                  </a:cubicBezTo>
                  <a:cubicBezTo>
                    <a:pt x="127635" y="4197"/>
                    <a:pt x="134620" y="198825"/>
                    <a:pt x="146685" y="203905"/>
                  </a:cubicBezTo>
                  <a:cubicBezTo>
                    <a:pt x="158750" y="208985"/>
                    <a:pt x="177483" y="34995"/>
                    <a:pt x="188595" y="30550"/>
                  </a:cubicBezTo>
                  <a:cubicBezTo>
                    <a:pt x="199707" y="26105"/>
                    <a:pt x="203835" y="172472"/>
                    <a:pt x="213360" y="177235"/>
                  </a:cubicBezTo>
                  <a:cubicBezTo>
                    <a:pt x="222885" y="181998"/>
                    <a:pt x="236855" y="62300"/>
                    <a:pt x="245745" y="59125"/>
                  </a:cubicBezTo>
                  <a:cubicBezTo>
                    <a:pt x="254635" y="55950"/>
                    <a:pt x="259398" y="149930"/>
                    <a:pt x="266700" y="158185"/>
                  </a:cubicBezTo>
                  <a:cubicBezTo>
                    <a:pt x="274002" y="166440"/>
                    <a:pt x="262890" y="117863"/>
                    <a:pt x="289560" y="108655"/>
                  </a:cubicBezTo>
                  <a:cubicBezTo>
                    <a:pt x="316230" y="99447"/>
                    <a:pt x="371475" y="101193"/>
                    <a:pt x="426720" y="102940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9" name="Freeform 248"/>
            <p:cNvSpPr/>
            <p:nvPr/>
          </p:nvSpPr>
          <p:spPr>
            <a:xfrm rot="19800000">
              <a:off x="9108000" y="5841914"/>
              <a:ext cx="426720" cy="204014"/>
            </a:xfrm>
            <a:custGeom>
              <a:avLst/>
              <a:gdLst>
                <a:gd name="connsiteX0" fmla="*/ 0 w 426720"/>
                <a:gd name="connsiteY0" fmla="*/ 108655 h 204014"/>
                <a:gd name="connsiteX1" fmla="*/ 17145 w 426720"/>
                <a:gd name="connsiteY1" fmla="*/ 61030 h 204014"/>
                <a:gd name="connsiteX2" fmla="*/ 38100 w 426720"/>
                <a:gd name="connsiteY2" fmla="*/ 150565 h 204014"/>
                <a:gd name="connsiteX3" fmla="*/ 57150 w 426720"/>
                <a:gd name="connsiteY3" fmla="*/ 32455 h 204014"/>
                <a:gd name="connsiteX4" fmla="*/ 78105 w 426720"/>
                <a:gd name="connsiteY4" fmla="*/ 179140 h 204014"/>
                <a:gd name="connsiteX5" fmla="*/ 116205 w 426720"/>
                <a:gd name="connsiteY5" fmla="*/ 70 h 204014"/>
                <a:gd name="connsiteX6" fmla="*/ 146685 w 426720"/>
                <a:gd name="connsiteY6" fmla="*/ 203905 h 204014"/>
                <a:gd name="connsiteX7" fmla="*/ 188595 w 426720"/>
                <a:gd name="connsiteY7" fmla="*/ 30550 h 204014"/>
                <a:gd name="connsiteX8" fmla="*/ 213360 w 426720"/>
                <a:gd name="connsiteY8" fmla="*/ 177235 h 204014"/>
                <a:gd name="connsiteX9" fmla="*/ 245745 w 426720"/>
                <a:gd name="connsiteY9" fmla="*/ 59125 h 204014"/>
                <a:gd name="connsiteX10" fmla="*/ 266700 w 426720"/>
                <a:gd name="connsiteY10" fmla="*/ 158185 h 204014"/>
                <a:gd name="connsiteX11" fmla="*/ 289560 w 426720"/>
                <a:gd name="connsiteY11" fmla="*/ 108655 h 204014"/>
                <a:gd name="connsiteX12" fmla="*/ 426720 w 426720"/>
                <a:gd name="connsiteY12" fmla="*/ 102940 h 204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6720" h="204014">
                  <a:moveTo>
                    <a:pt x="0" y="108655"/>
                  </a:moveTo>
                  <a:cubicBezTo>
                    <a:pt x="5397" y="81350"/>
                    <a:pt x="10795" y="54045"/>
                    <a:pt x="17145" y="61030"/>
                  </a:cubicBezTo>
                  <a:cubicBezTo>
                    <a:pt x="23495" y="68015"/>
                    <a:pt x="31433" y="155327"/>
                    <a:pt x="38100" y="150565"/>
                  </a:cubicBezTo>
                  <a:cubicBezTo>
                    <a:pt x="44767" y="145803"/>
                    <a:pt x="50483" y="27693"/>
                    <a:pt x="57150" y="32455"/>
                  </a:cubicBezTo>
                  <a:cubicBezTo>
                    <a:pt x="63817" y="37217"/>
                    <a:pt x="68263" y="184538"/>
                    <a:pt x="78105" y="179140"/>
                  </a:cubicBezTo>
                  <a:cubicBezTo>
                    <a:pt x="87948" y="173743"/>
                    <a:pt x="104775" y="-4058"/>
                    <a:pt x="116205" y="70"/>
                  </a:cubicBezTo>
                  <a:cubicBezTo>
                    <a:pt x="127635" y="4197"/>
                    <a:pt x="134620" y="198825"/>
                    <a:pt x="146685" y="203905"/>
                  </a:cubicBezTo>
                  <a:cubicBezTo>
                    <a:pt x="158750" y="208985"/>
                    <a:pt x="177483" y="34995"/>
                    <a:pt x="188595" y="30550"/>
                  </a:cubicBezTo>
                  <a:cubicBezTo>
                    <a:pt x="199707" y="26105"/>
                    <a:pt x="203835" y="172472"/>
                    <a:pt x="213360" y="177235"/>
                  </a:cubicBezTo>
                  <a:cubicBezTo>
                    <a:pt x="222885" y="181998"/>
                    <a:pt x="236855" y="62300"/>
                    <a:pt x="245745" y="59125"/>
                  </a:cubicBezTo>
                  <a:cubicBezTo>
                    <a:pt x="254635" y="55950"/>
                    <a:pt x="259398" y="149930"/>
                    <a:pt x="266700" y="158185"/>
                  </a:cubicBezTo>
                  <a:cubicBezTo>
                    <a:pt x="274002" y="166440"/>
                    <a:pt x="262890" y="117863"/>
                    <a:pt x="289560" y="108655"/>
                  </a:cubicBezTo>
                  <a:cubicBezTo>
                    <a:pt x="316230" y="99447"/>
                    <a:pt x="371475" y="101193"/>
                    <a:pt x="426720" y="102940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0" name="Freeform 249"/>
            <p:cNvSpPr/>
            <p:nvPr/>
          </p:nvSpPr>
          <p:spPr>
            <a:xfrm rot="900000">
              <a:off x="10001052" y="3805036"/>
              <a:ext cx="426720" cy="204014"/>
            </a:xfrm>
            <a:custGeom>
              <a:avLst/>
              <a:gdLst>
                <a:gd name="connsiteX0" fmla="*/ 0 w 426720"/>
                <a:gd name="connsiteY0" fmla="*/ 108655 h 204014"/>
                <a:gd name="connsiteX1" fmla="*/ 17145 w 426720"/>
                <a:gd name="connsiteY1" fmla="*/ 61030 h 204014"/>
                <a:gd name="connsiteX2" fmla="*/ 38100 w 426720"/>
                <a:gd name="connsiteY2" fmla="*/ 150565 h 204014"/>
                <a:gd name="connsiteX3" fmla="*/ 57150 w 426720"/>
                <a:gd name="connsiteY3" fmla="*/ 32455 h 204014"/>
                <a:gd name="connsiteX4" fmla="*/ 78105 w 426720"/>
                <a:gd name="connsiteY4" fmla="*/ 179140 h 204014"/>
                <a:gd name="connsiteX5" fmla="*/ 116205 w 426720"/>
                <a:gd name="connsiteY5" fmla="*/ 70 h 204014"/>
                <a:gd name="connsiteX6" fmla="*/ 146685 w 426720"/>
                <a:gd name="connsiteY6" fmla="*/ 203905 h 204014"/>
                <a:gd name="connsiteX7" fmla="*/ 188595 w 426720"/>
                <a:gd name="connsiteY7" fmla="*/ 30550 h 204014"/>
                <a:gd name="connsiteX8" fmla="*/ 213360 w 426720"/>
                <a:gd name="connsiteY8" fmla="*/ 177235 h 204014"/>
                <a:gd name="connsiteX9" fmla="*/ 245745 w 426720"/>
                <a:gd name="connsiteY9" fmla="*/ 59125 h 204014"/>
                <a:gd name="connsiteX10" fmla="*/ 266700 w 426720"/>
                <a:gd name="connsiteY10" fmla="*/ 158185 h 204014"/>
                <a:gd name="connsiteX11" fmla="*/ 289560 w 426720"/>
                <a:gd name="connsiteY11" fmla="*/ 108655 h 204014"/>
                <a:gd name="connsiteX12" fmla="*/ 426720 w 426720"/>
                <a:gd name="connsiteY12" fmla="*/ 102940 h 204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6720" h="204014">
                  <a:moveTo>
                    <a:pt x="0" y="108655"/>
                  </a:moveTo>
                  <a:cubicBezTo>
                    <a:pt x="5397" y="81350"/>
                    <a:pt x="10795" y="54045"/>
                    <a:pt x="17145" y="61030"/>
                  </a:cubicBezTo>
                  <a:cubicBezTo>
                    <a:pt x="23495" y="68015"/>
                    <a:pt x="31433" y="155327"/>
                    <a:pt x="38100" y="150565"/>
                  </a:cubicBezTo>
                  <a:cubicBezTo>
                    <a:pt x="44767" y="145803"/>
                    <a:pt x="50483" y="27693"/>
                    <a:pt x="57150" y="32455"/>
                  </a:cubicBezTo>
                  <a:cubicBezTo>
                    <a:pt x="63817" y="37217"/>
                    <a:pt x="68263" y="184538"/>
                    <a:pt x="78105" y="179140"/>
                  </a:cubicBezTo>
                  <a:cubicBezTo>
                    <a:pt x="87948" y="173743"/>
                    <a:pt x="104775" y="-4058"/>
                    <a:pt x="116205" y="70"/>
                  </a:cubicBezTo>
                  <a:cubicBezTo>
                    <a:pt x="127635" y="4197"/>
                    <a:pt x="134620" y="198825"/>
                    <a:pt x="146685" y="203905"/>
                  </a:cubicBezTo>
                  <a:cubicBezTo>
                    <a:pt x="158750" y="208985"/>
                    <a:pt x="177483" y="34995"/>
                    <a:pt x="188595" y="30550"/>
                  </a:cubicBezTo>
                  <a:cubicBezTo>
                    <a:pt x="199707" y="26105"/>
                    <a:pt x="203835" y="172472"/>
                    <a:pt x="213360" y="177235"/>
                  </a:cubicBezTo>
                  <a:cubicBezTo>
                    <a:pt x="222885" y="181998"/>
                    <a:pt x="236855" y="62300"/>
                    <a:pt x="245745" y="59125"/>
                  </a:cubicBezTo>
                  <a:cubicBezTo>
                    <a:pt x="254635" y="55950"/>
                    <a:pt x="259398" y="149930"/>
                    <a:pt x="266700" y="158185"/>
                  </a:cubicBezTo>
                  <a:cubicBezTo>
                    <a:pt x="274002" y="166440"/>
                    <a:pt x="262890" y="117863"/>
                    <a:pt x="289560" y="108655"/>
                  </a:cubicBezTo>
                  <a:cubicBezTo>
                    <a:pt x="316230" y="99447"/>
                    <a:pt x="371475" y="101193"/>
                    <a:pt x="426720" y="102940"/>
                  </a:cubicBezTo>
                </a:path>
              </a:pathLst>
            </a:custGeom>
            <a:noFill/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1" name="Freeform 250"/>
            <p:cNvSpPr/>
            <p:nvPr/>
          </p:nvSpPr>
          <p:spPr>
            <a:xfrm rot="900000">
              <a:off x="8573020" y="3796973"/>
              <a:ext cx="426720" cy="204014"/>
            </a:xfrm>
            <a:custGeom>
              <a:avLst/>
              <a:gdLst>
                <a:gd name="connsiteX0" fmla="*/ 0 w 426720"/>
                <a:gd name="connsiteY0" fmla="*/ 108655 h 204014"/>
                <a:gd name="connsiteX1" fmla="*/ 17145 w 426720"/>
                <a:gd name="connsiteY1" fmla="*/ 61030 h 204014"/>
                <a:gd name="connsiteX2" fmla="*/ 38100 w 426720"/>
                <a:gd name="connsiteY2" fmla="*/ 150565 h 204014"/>
                <a:gd name="connsiteX3" fmla="*/ 57150 w 426720"/>
                <a:gd name="connsiteY3" fmla="*/ 32455 h 204014"/>
                <a:gd name="connsiteX4" fmla="*/ 78105 w 426720"/>
                <a:gd name="connsiteY4" fmla="*/ 179140 h 204014"/>
                <a:gd name="connsiteX5" fmla="*/ 116205 w 426720"/>
                <a:gd name="connsiteY5" fmla="*/ 70 h 204014"/>
                <a:gd name="connsiteX6" fmla="*/ 146685 w 426720"/>
                <a:gd name="connsiteY6" fmla="*/ 203905 h 204014"/>
                <a:gd name="connsiteX7" fmla="*/ 188595 w 426720"/>
                <a:gd name="connsiteY7" fmla="*/ 30550 h 204014"/>
                <a:gd name="connsiteX8" fmla="*/ 213360 w 426720"/>
                <a:gd name="connsiteY8" fmla="*/ 177235 h 204014"/>
                <a:gd name="connsiteX9" fmla="*/ 245745 w 426720"/>
                <a:gd name="connsiteY9" fmla="*/ 59125 h 204014"/>
                <a:gd name="connsiteX10" fmla="*/ 266700 w 426720"/>
                <a:gd name="connsiteY10" fmla="*/ 158185 h 204014"/>
                <a:gd name="connsiteX11" fmla="*/ 289560 w 426720"/>
                <a:gd name="connsiteY11" fmla="*/ 108655 h 204014"/>
                <a:gd name="connsiteX12" fmla="*/ 426720 w 426720"/>
                <a:gd name="connsiteY12" fmla="*/ 102940 h 204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6720" h="204014">
                  <a:moveTo>
                    <a:pt x="0" y="108655"/>
                  </a:moveTo>
                  <a:cubicBezTo>
                    <a:pt x="5397" y="81350"/>
                    <a:pt x="10795" y="54045"/>
                    <a:pt x="17145" y="61030"/>
                  </a:cubicBezTo>
                  <a:cubicBezTo>
                    <a:pt x="23495" y="68015"/>
                    <a:pt x="31433" y="155327"/>
                    <a:pt x="38100" y="150565"/>
                  </a:cubicBezTo>
                  <a:cubicBezTo>
                    <a:pt x="44767" y="145803"/>
                    <a:pt x="50483" y="27693"/>
                    <a:pt x="57150" y="32455"/>
                  </a:cubicBezTo>
                  <a:cubicBezTo>
                    <a:pt x="63817" y="37217"/>
                    <a:pt x="68263" y="184538"/>
                    <a:pt x="78105" y="179140"/>
                  </a:cubicBezTo>
                  <a:cubicBezTo>
                    <a:pt x="87948" y="173743"/>
                    <a:pt x="104775" y="-4058"/>
                    <a:pt x="116205" y="70"/>
                  </a:cubicBezTo>
                  <a:cubicBezTo>
                    <a:pt x="127635" y="4197"/>
                    <a:pt x="134620" y="198825"/>
                    <a:pt x="146685" y="203905"/>
                  </a:cubicBezTo>
                  <a:cubicBezTo>
                    <a:pt x="158750" y="208985"/>
                    <a:pt x="177483" y="34995"/>
                    <a:pt x="188595" y="30550"/>
                  </a:cubicBezTo>
                  <a:cubicBezTo>
                    <a:pt x="199707" y="26105"/>
                    <a:pt x="203835" y="172472"/>
                    <a:pt x="213360" y="177235"/>
                  </a:cubicBezTo>
                  <a:cubicBezTo>
                    <a:pt x="222885" y="181998"/>
                    <a:pt x="236855" y="62300"/>
                    <a:pt x="245745" y="59125"/>
                  </a:cubicBezTo>
                  <a:cubicBezTo>
                    <a:pt x="254635" y="55950"/>
                    <a:pt x="259398" y="149930"/>
                    <a:pt x="266700" y="158185"/>
                  </a:cubicBezTo>
                  <a:cubicBezTo>
                    <a:pt x="274002" y="166440"/>
                    <a:pt x="262890" y="117863"/>
                    <a:pt x="289560" y="108655"/>
                  </a:cubicBezTo>
                  <a:cubicBezTo>
                    <a:pt x="316230" y="99447"/>
                    <a:pt x="371475" y="101193"/>
                    <a:pt x="426720" y="102940"/>
                  </a:cubicBezTo>
                </a:path>
              </a:pathLst>
            </a:custGeom>
            <a:noFill/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2" name="Freeform 251"/>
            <p:cNvSpPr/>
            <p:nvPr/>
          </p:nvSpPr>
          <p:spPr>
            <a:xfrm rot="900000">
              <a:off x="7154720" y="3796973"/>
              <a:ext cx="426720" cy="204014"/>
            </a:xfrm>
            <a:custGeom>
              <a:avLst/>
              <a:gdLst>
                <a:gd name="connsiteX0" fmla="*/ 0 w 426720"/>
                <a:gd name="connsiteY0" fmla="*/ 108655 h 204014"/>
                <a:gd name="connsiteX1" fmla="*/ 17145 w 426720"/>
                <a:gd name="connsiteY1" fmla="*/ 61030 h 204014"/>
                <a:gd name="connsiteX2" fmla="*/ 38100 w 426720"/>
                <a:gd name="connsiteY2" fmla="*/ 150565 h 204014"/>
                <a:gd name="connsiteX3" fmla="*/ 57150 w 426720"/>
                <a:gd name="connsiteY3" fmla="*/ 32455 h 204014"/>
                <a:gd name="connsiteX4" fmla="*/ 78105 w 426720"/>
                <a:gd name="connsiteY4" fmla="*/ 179140 h 204014"/>
                <a:gd name="connsiteX5" fmla="*/ 116205 w 426720"/>
                <a:gd name="connsiteY5" fmla="*/ 70 h 204014"/>
                <a:gd name="connsiteX6" fmla="*/ 146685 w 426720"/>
                <a:gd name="connsiteY6" fmla="*/ 203905 h 204014"/>
                <a:gd name="connsiteX7" fmla="*/ 188595 w 426720"/>
                <a:gd name="connsiteY7" fmla="*/ 30550 h 204014"/>
                <a:gd name="connsiteX8" fmla="*/ 213360 w 426720"/>
                <a:gd name="connsiteY8" fmla="*/ 177235 h 204014"/>
                <a:gd name="connsiteX9" fmla="*/ 245745 w 426720"/>
                <a:gd name="connsiteY9" fmla="*/ 59125 h 204014"/>
                <a:gd name="connsiteX10" fmla="*/ 266700 w 426720"/>
                <a:gd name="connsiteY10" fmla="*/ 158185 h 204014"/>
                <a:gd name="connsiteX11" fmla="*/ 289560 w 426720"/>
                <a:gd name="connsiteY11" fmla="*/ 108655 h 204014"/>
                <a:gd name="connsiteX12" fmla="*/ 426720 w 426720"/>
                <a:gd name="connsiteY12" fmla="*/ 102940 h 204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6720" h="204014">
                  <a:moveTo>
                    <a:pt x="0" y="108655"/>
                  </a:moveTo>
                  <a:cubicBezTo>
                    <a:pt x="5397" y="81350"/>
                    <a:pt x="10795" y="54045"/>
                    <a:pt x="17145" y="61030"/>
                  </a:cubicBezTo>
                  <a:cubicBezTo>
                    <a:pt x="23495" y="68015"/>
                    <a:pt x="31433" y="155327"/>
                    <a:pt x="38100" y="150565"/>
                  </a:cubicBezTo>
                  <a:cubicBezTo>
                    <a:pt x="44767" y="145803"/>
                    <a:pt x="50483" y="27693"/>
                    <a:pt x="57150" y="32455"/>
                  </a:cubicBezTo>
                  <a:cubicBezTo>
                    <a:pt x="63817" y="37217"/>
                    <a:pt x="68263" y="184538"/>
                    <a:pt x="78105" y="179140"/>
                  </a:cubicBezTo>
                  <a:cubicBezTo>
                    <a:pt x="87948" y="173743"/>
                    <a:pt x="104775" y="-4058"/>
                    <a:pt x="116205" y="70"/>
                  </a:cubicBezTo>
                  <a:cubicBezTo>
                    <a:pt x="127635" y="4197"/>
                    <a:pt x="134620" y="198825"/>
                    <a:pt x="146685" y="203905"/>
                  </a:cubicBezTo>
                  <a:cubicBezTo>
                    <a:pt x="158750" y="208985"/>
                    <a:pt x="177483" y="34995"/>
                    <a:pt x="188595" y="30550"/>
                  </a:cubicBezTo>
                  <a:cubicBezTo>
                    <a:pt x="199707" y="26105"/>
                    <a:pt x="203835" y="172472"/>
                    <a:pt x="213360" y="177235"/>
                  </a:cubicBezTo>
                  <a:cubicBezTo>
                    <a:pt x="222885" y="181998"/>
                    <a:pt x="236855" y="62300"/>
                    <a:pt x="245745" y="59125"/>
                  </a:cubicBezTo>
                  <a:cubicBezTo>
                    <a:pt x="254635" y="55950"/>
                    <a:pt x="259398" y="149930"/>
                    <a:pt x="266700" y="158185"/>
                  </a:cubicBezTo>
                  <a:cubicBezTo>
                    <a:pt x="274002" y="166440"/>
                    <a:pt x="262890" y="117863"/>
                    <a:pt x="289560" y="108655"/>
                  </a:cubicBezTo>
                  <a:cubicBezTo>
                    <a:pt x="316230" y="99447"/>
                    <a:pt x="371475" y="101193"/>
                    <a:pt x="426720" y="102940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3" name="Freeform 252"/>
            <p:cNvSpPr/>
            <p:nvPr/>
          </p:nvSpPr>
          <p:spPr>
            <a:xfrm rot="900000">
              <a:off x="5335673" y="2409315"/>
              <a:ext cx="426720" cy="204014"/>
            </a:xfrm>
            <a:custGeom>
              <a:avLst/>
              <a:gdLst>
                <a:gd name="connsiteX0" fmla="*/ 0 w 426720"/>
                <a:gd name="connsiteY0" fmla="*/ 108655 h 204014"/>
                <a:gd name="connsiteX1" fmla="*/ 17145 w 426720"/>
                <a:gd name="connsiteY1" fmla="*/ 61030 h 204014"/>
                <a:gd name="connsiteX2" fmla="*/ 38100 w 426720"/>
                <a:gd name="connsiteY2" fmla="*/ 150565 h 204014"/>
                <a:gd name="connsiteX3" fmla="*/ 57150 w 426720"/>
                <a:gd name="connsiteY3" fmla="*/ 32455 h 204014"/>
                <a:gd name="connsiteX4" fmla="*/ 78105 w 426720"/>
                <a:gd name="connsiteY4" fmla="*/ 179140 h 204014"/>
                <a:gd name="connsiteX5" fmla="*/ 116205 w 426720"/>
                <a:gd name="connsiteY5" fmla="*/ 70 h 204014"/>
                <a:gd name="connsiteX6" fmla="*/ 146685 w 426720"/>
                <a:gd name="connsiteY6" fmla="*/ 203905 h 204014"/>
                <a:gd name="connsiteX7" fmla="*/ 188595 w 426720"/>
                <a:gd name="connsiteY7" fmla="*/ 30550 h 204014"/>
                <a:gd name="connsiteX8" fmla="*/ 213360 w 426720"/>
                <a:gd name="connsiteY8" fmla="*/ 177235 h 204014"/>
                <a:gd name="connsiteX9" fmla="*/ 245745 w 426720"/>
                <a:gd name="connsiteY9" fmla="*/ 59125 h 204014"/>
                <a:gd name="connsiteX10" fmla="*/ 266700 w 426720"/>
                <a:gd name="connsiteY10" fmla="*/ 158185 h 204014"/>
                <a:gd name="connsiteX11" fmla="*/ 289560 w 426720"/>
                <a:gd name="connsiteY11" fmla="*/ 108655 h 204014"/>
                <a:gd name="connsiteX12" fmla="*/ 426720 w 426720"/>
                <a:gd name="connsiteY12" fmla="*/ 102940 h 204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6720" h="204014">
                  <a:moveTo>
                    <a:pt x="0" y="108655"/>
                  </a:moveTo>
                  <a:cubicBezTo>
                    <a:pt x="5397" y="81350"/>
                    <a:pt x="10795" y="54045"/>
                    <a:pt x="17145" y="61030"/>
                  </a:cubicBezTo>
                  <a:cubicBezTo>
                    <a:pt x="23495" y="68015"/>
                    <a:pt x="31433" y="155327"/>
                    <a:pt x="38100" y="150565"/>
                  </a:cubicBezTo>
                  <a:cubicBezTo>
                    <a:pt x="44767" y="145803"/>
                    <a:pt x="50483" y="27693"/>
                    <a:pt x="57150" y="32455"/>
                  </a:cubicBezTo>
                  <a:cubicBezTo>
                    <a:pt x="63817" y="37217"/>
                    <a:pt x="68263" y="184538"/>
                    <a:pt x="78105" y="179140"/>
                  </a:cubicBezTo>
                  <a:cubicBezTo>
                    <a:pt x="87948" y="173743"/>
                    <a:pt x="104775" y="-4058"/>
                    <a:pt x="116205" y="70"/>
                  </a:cubicBezTo>
                  <a:cubicBezTo>
                    <a:pt x="127635" y="4197"/>
                    <a:pt x="134620" y="198825"/>
                    <a:pt x="146685" y="203905"/>
                  </a:cubicBezTo>
                  <a:cubicBezTo>
                    <a:pt x="158750" y="208985"/>
                    <a:pt x="177483" y="34995"/>
                    <a:pt x="188595" y="30550"/>
                  </a:cubicBezTo>
                  <a:cubicBezTo>
                    <a:pt x="199707" y="26105"/>
                    <a:pt x="203835" y="172472"/>
                    <a:pt x="213360" y="177235"/>
                  </a:cubicBezTo>
                  <a:cubicBezTo>
                    <a:pt x="222885" y="181998"/>
                    <a:pt x="236855" y="62300"/>
                    <a:pt x="245745" y="59125"/>
                  </a:cubicBezTo>
                  <a:cubicBezTo>
                    <a:pt x="254635" y="55950"/>
                    <a:pt x="259398" y="149930"/>
                    <a:pt x="266700" y="158185"/>
                  </a:cubicBezTo>
                  <a:cubicBezTo>
                    <a:pt x="274002" y="166440"/>
                    <a:pt x="262890" y="117863"/>
                    <a:pt x="289560" y="108655"/>
                  </a:cubicBezTo>
                  <a:cubicBezTo>
                    <a:pt x="316230" y="99447"/>
                    <a:pt x="371475" y="101193"/>
                    <a:pt x="426720" y="102940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4" name="Freeform 253"/>
            <p:cNvSpPr/>
            <p:nvPr/>
          </p:nvSpPr>
          <p:spPr>
            <a:xfrm rot="900000">
              <a:off x="5335674" y="2680276"/>
              <a:ext cx="426720" cy="204014"/>
            </a:xfrm>
            <a:custGeom>
              <a:avLst/>
              <a:gdLst>
                <a:gd name="connsiteX0" fmla="*/ 0 w 426720"/>
                <a:gd name="connsiteY0" fmla="*/ 108655 h 204014"/>
                <a:gd name="connsiteX1" fmla="*/ 17145 w 426720"/>
                <a:gd name="connsiteY1" fmla="*/ 61030 h 204014"/>
                <a:gd name="connsiteX2" fmla="*/ 38100 w 426720"/>
                <a:gd name="connsiteY2" fmla="*/ 150565 h 204014"/>
                <a:gd name="connsiteX3" fmla="*/ 57150 w 426720"/>
                <a:gd name="connsiteY3" fmla="*/ 32455 h 204014"/>
                <a:gd name="connsiteX4" fmla="*/ 78105 w 426720"/>
                <a:gd name="connsiteY4" fmla="*/ 179140 h 204014"/>
                <a:gd name="connsiteX5" fmla="*/ 116205 w 426720"/>
                <a:gd name="connsiteY5" fmla="*/ 70 h 204014"/>
                <a:gd name="connsiteX6" fmla="*/ 146685 w 426720"/>
                <a:gd name="connsiteY6" fmla="*/ 203905 h 204014"/>
                <a:gd name="connsiteX7" fmla="*/ 188595 w 426720"/>
                <a:gd name="connsiteY7" fmla="*/ 30550 h 204014"/>
                <a:gd name="connsiteX8" fmla="*/ 213360 w 426720"/>
                <a:gd name="connsiteY8" fmla="*/ 177235 h 204014"/>
                <a:gd name="connsiteX9" fmla="*/ 245745 w 426720"/>
                <a:gd name="connsiteY9" fmla="*/ 59125 h 204014"/>
                <a:gd name="connsiteX10" fmla="*/ 266700 w 426720"/>
                <a:gd name="connsiteY10" fmla="*/ 158185 h 204014"/>
                <a:gd name="connsiteX11" fmla="*/ 289560 w 426720"/>
                <a:gd name="connsiteY11" fmla="*/ 108655 h 204014"/>
                <a:gd name="connsiteX12" fmla="*/ 426720 w 426720"/>
                <a:gd name="connsiteY12" fmla="*/ 102940 h 204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6720" h="204014">
                  <a:moveTo>
                    <a:pt x="0" y="108655"/>
                  </a:moveTo>
                  <a:cubicBezTo>
                    <a:pt x="5397" y="81350"/>
                    <a:pt x="10795" y="54045"/>
                    <a:pt x="17145" y="61030"/>
                  </a:cubicBezTo>
                  <a:cubicBezTo>
                    <a:pt x="23495" y="68015"/>
                    <a:pt x="31433" y="155327"/>
                    <a:pt x="38100" y="150565"/>
                  </a:cubicBezTo>
                  <a:cubicBezTo>
                    <a:pt x="44767" y="145803"/>
                    <a:pt x="50483" y="27693"/>
                    <a:pt x="57150" y="32455"/>
                  </a:cubicBezTo>
                  <a:cubicBezTo>
                    <a:pt x="63817" y="37217"/>
                    <a:pt x="68263" y="184538"/>
                    <a:pt x="78105" y="179140"/>
                  </a:cubicBezTo>
                  <a:cubicBezTo>
                    <a:pt x="87948" y="173743"/>
                    <a:pt x="104775" y="-4058"/>
                    <a:pt x="116205" y="70"/>
                  </a:cubicBezTo>
                  <a:cubicBezTo>
                    <a:pt x="127635" y="4197"/>
                    <a:pt x="134620" y="198825"/>
                    <a:pt x="146685" y="203905"/>
                  </a:cubicBezTo>
                  <a:cubicBezTo>
                    <a:pt x="158750" y="208985"/>
                    <a:pt x="177483" y="34995"/>
                    <a:pt x="188595" y="30550"/>
                  </a:cubicBezTo>
                  <a:cubicBezTo>
                    <a:pt x="199707" y="26105"/>
                    <a:pt x="203835" y="172472"/>
                    <a:pt x="213360" y="177235"/>
                  </a:cubicBezTo>
                  <a:cubicBezTo>
                    <a:pt x="222885" y="181998"/>
                    <a:pt x="236855" y="62300"/>
                    <a:pt x="245745" y="59125"/>
                  </a:cubicBezTo>
                  <a:cubicBezTo>
                    <a:pt x="254635" y="55950"/>
                    <a:pt x="259398" y="149930"/>
                    <a:pt x="266700" y="158185"/>
                  </a:cubicBezTo>
                  <a:cubicBezTo>
                    <a:pt x="274002" y="166440"/>
                    <a:pt x="262890" y="117863"/>
                    <a:pt x="289560" y="108655"/>
                  </a:cubicBezTo>
                  <a:cubicBezTo>
                    <a:pt x="316230" y="99447"/>
                    <a:pt x="371475" y="101193"/>
                    <a:pt x="426720" y="102940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5" name="Freeform 254"/>
            <p:cNvSpPr/>
            <p:nvPr/>
          </p:nvSpPr>
          <p:spPr>
            <a:xfrm rot="900000">
              <a:off x="4397168" y="2413976"/>
              <a:ext cx="426720" cy="204014"/>
            </a:xfrm>
            <a:custGeom>
              <a:avLst/>
              <a:gdLst>
                <a:gd name="connsiteX0" fmla="*/ 0 w 426720"/>
                <a:gd name="connsiteY0" fmla="*/ 108655 h 204014"/>
                <a:gd name="connsiteX1" fmla="*/ 17145 w 426720"/>
                <a:gd name="connsiteY1" fmla="*/ 61030 h 204014"/>
                <a:gd name="connsiteX2" fmla="*/ 38100 w 426720"/>
                <a:gd name="connsiteY2" fmla="*/ 150565 h 204014"/>
                <a:gd name="connsiteX3" fmla="*/ 57150 w 426720"/>
                <a:gd name="connsiteY3" fmla="*/ 32455 h 204014"/>
                <a:gd name="connsiteX4" fmla="*/ 78105 w 426720"/>
                <a:gd name="connsiteY4" fmla="*/ 179140 h 204014"/>
                <a:gd name="connsiteX5" fmla="*/ 116205 w 426720"/>
                <a:gd name="connsiteY5" fmla="*/ 70 h 204014"/>
                <a:gd name="connsiteX6" fmla="*/ 146685 w 426720"/>
                <a:gd name="connsiteY6" fmla="*/ 203905 h 204014"/>
                <a:gd name="connsiteX7" fmla="*/ 188595 w 426720"/>
                <a:gd name="connsiteY7" fmla="*/ 30550 h 204014"/>
                <a:gd name="connsiteX8" fmla="*/ 213360 w 426720"/>
                <a:gd name="connsiteY8" fmla="*/ 177235 h 204014"/>
                <a:gd name="connsiteX9" fmla="*/ 245745 w 426720"/>
                <a:gd name="connsiteY9" fmla="*/ 59125 h 204014"/>
                <a:gd name="connsiteX10" fmla="*/ 266700 w 426720"/>
                <a:gd name="connsiteY10" fmla="*/ 158185 h 204014"/>
                <a:gd name="connsiteX11" fmla="*/ 289560 w 426720"/>
                <a:gd name="connsiteY11" fmla="*/ 108655 h 204014"/>
                <a:gd name="connsiteX12" fmla="*/ 426720 w 426720"/>
                <a:gd name="connsiteY12" fmla="*/ 102940 h 204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6720" h="204014">
                  <a:moveTo>
                    <a:pt x="0" y="108655"/>
                  </a:moveTo>
                  <a:cubicBezTo>
                    <a:pt x="5397" y="81350"/>
                    <a:pt x="10795" y="54045"/>
                    <a:pt x="17145" y="61030"/>
                  </a:cubicBezTo>
                  <a:cubicBezTo>
                    <a:pt x="23495" y="68015"/>
                    <a:pt x="31433" y="155327"/>
                    <a:pt x="38100" y="150565"/>
                  </a:cubicBezTo>
                  <a:cubicBezTo>
                    <a:pt x="44767" y="145803"/>
                    <a:pt x="50483" y="27693"/>
                    <a:pt x="57150" y="32455"/>
                  </a:cubicBezTo>
                  <a:cubicBezTo>
                    <a:pt x="63817" y="37217"/>
                    <a:pt x="68263" y="184538"/>
                    <a:pt x="78105" y="179140"/>
                  </a:cubicBezTo>
                  <a:cubicBezTo>
                    <a:pt x="87948" y="173743"/>
                    <a:pt x="104775" y="-4058"/>
                    <a:pt x="116205" y="70"/>
                  </a:cubicBezTo>
                  <a:cubicBezTo>
                    <a:pt x="127635" y="4197"/>
                    <a:pt x="134620" y="198825"/>
                    <a:pt x="146685" y="203905"/>
                  </a:cubicBezTo>
                  <a:cubicBezTo>
                    <a:pt x="158750" y="208985"/>
                    <a:pt x="177483" y="34995"/>
                    <a:pt x="188595" y="30550"/>
                  </a:cubicBezTo>
                  <a:cubicBezTo>
                    <a:pt x="199707" y="26105"/>
                    <a:pt x="203835" y="172472"/>
                    <a:pt x="213360" y="177235"/>
                  </a:cubicBezTo>
                  <a:cubicBezTo>
                    <a:pt x="222885" y="181998"/>
                    <a:pt x="236855" y="62300"/>
                    <a:pt x="245745" y="59125"/>
                  </a:cubicBezTo>
                  <a:cubicBezTo>
                    <a:pt x="254635" y="55950"/>
                    <a:pt x="259398" y="149930"/>
                    <a:pt x="266700" y="158185"/>
                  </a:cubicBezTo>
                  <a:cubicBezTo>
                    <a:pt x="274002" y="166440"/>
                    <a:pt x="262890" y="117863"/>
                    <a:pt x="289560" y="108655"/>
                  </a:cubicBezTo>
                  <a:cubicBezTo>
                    <a:pt x="316230" y="99447"/>
                    <a:pt x="371475" y="101193"/>
                    <a:pt x="426720" y="102940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1089530" y="5305675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</a:t>
              </a:r>
              <a:r>
                <a:rPr lang="en-GB" baseline="-25000" dirty="0" smtClean="0"/>
                <a:t>0</a:t>
              </a:r>
              <a:endParaRPr lang="en-GB" baseline="-25000" dirty="0"/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11095265" y="1854554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</a:t>
              </a:r>
              <a:r>
                <a:rPr lang="en-GB" baseline="-25000" dirty="0" smtClean="0"/>
                <a:t>1</a:t>
              </a:r>
              <a:endParaRPr lang="en-GB" baseline="-250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0942178" y="3445969"/>
              <a:ext cx="6751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 smtClean="0"/>
                <a:t>Virtual</a:t>
              </a:r>
            </a:p>
            <a:p>
              <a:pPr algn="ctr"/>
              <a:r>
                <a:rPr lang="en-GB" sz="1400" dirty="0" smtClean="0"/>
                <a:t>State</a:t>
              </a:r>
              <a:endParaRPr lang="en-GB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0828962" y="5583929"/>
              <a:ext cx="325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400" dirty="0" smtClean="0"/>
                <a:t>ν</a:t>
              </a:r>
              <a:r>
                <a:rPr lang="en-GB" sz="1400" baseline="-25000" dirty="0" smtClean="0"/>
                <a:t>0</a:t>
              </a:r>
              <a:endParaRPr lang="en-GB" baseline="-25000" dirty="0"/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10838420" y="5362450"/>
              <a:ext cx="325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400" dirty="0" smtClean="0"/>
                <a:t>ν</a:t>
              </a:r>
              <a:r>
                <a:rPr lang="en-GB" sz="1400" baseline="-25000" dirty="0" smtClean="0"/>
                <a:t>1</a:t>
              </a:r>
              <a:endParaRPr lang="en-GB" baseline="-25000" dirty="0"/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10828962" y="5103591"/>
              <a:ext cx="325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400" dirty="0" smtClean="0"/>
                <a:t>ν</a:t>
              </a:r>
              <a:r>
                <a:rPr lang="en-GB" sz="1400" baseline="-25000" dirty="0" smtClean="0"/>
                <a:t>2</a:t>
              </a:r>
              <a:endParaRPr lang="en-GB" baseline="-25000" dirty="0"/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10821369" y="2142698"/>
              <a:ext cx="325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400" dirty="0" smtClean="0"/>
                <a:t>ν</a:t>
              </a:r>
              <a:r>
                <a:rPr lang="en-GB" sz="1400" baseline="-25000" dirty="0" smtClean="0"/>
                <a:t>0</a:t>
              </a:r>
              <a:endParaRPr lang="en-GB" baseline="-25000" dirty="0"/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10830827" y="1921219"/>
              <a:ext cx="325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400" dirty="0" smtClean="0"/>
                <a:t>ν</a:t>
              </a:r>
              <a:r>
                <a:rPr lang="en-GB" sz="1400" baseline="-25000" dirty="0" smtClean="0"/>
                <a:t>1</a:t>
              </a:r>
              <a:endParaRPr lang="en-GB" baseline="-25000" dirty="0"/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10821369" y="1662360"/>
              <a:ext cx="325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400" dirty="0" smtClean="0"/>
                <a:t>ν</a:t>
              </a:r>
              <a:r>
                <a:rPr lang="en-GB" sz="1400" baseline="-25000" dirty="0" smtClean="0"/>
                <a:t>2</a:t>
              </a:r>
              <a:endParaRPr lang="en-GB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1189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5" name="Straight Arrow Connector 254"/>
          <p:cNvCxnSpPr/>
          <p:nvPr/>
        </p:nvCxnSpPr>
        <p:spPr>
          <a:xfrm flipV="1">
            <a:off x="10386654" y="2212136"/>
            <a:ext cx="378247" cy="391182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/>
          <p:nvPr/>
        </p:nvCxnSpPr>
        <p:spPr>
          <a:xfrm flipH="1" flipV="1">
            <a:off x="11729538" y="2510163"/>
            <a:ext cx="1" cy="823215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/>
          <p:nvPr/>
        </p:nvCxnSpPr>
        <p:spPr>
          <a:xfrm flipH="1" flipV="1">
            <a:off x="9104230" y="2503838"/>
            <a:ext cx="1" cy="823215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4" name="Group 223"/>
          <p:cNvGrpSpPr/>
          <p:nvPr/>
        </p:nvGrpSpPr>
        <p:grpSpPr>
          <a:xfrm>
            <a:off x="4914674" y="2898714"/>
            <a:ext cx="2566416" cy="249936"/>
            <a:chOff x="669641" y="3224784"/>
            <a:chExt cx="2566416" cy="249936"/>
          </a:xfrm>
        </p:grpSpPr>
        <p:cxnSp>
          <p:nvCxnSpPr>
            <p:cNvPr id="225" name="Straight Connector 224"/>
            <p:cNvCxnSpPr/>
            <p:nvPr/>
          </p:nvCxnSpPr>
          <p:spPr>
            <a:xfrm>
              <a:off x="669641" y="3474720"/>
              <a:ext cx="2566416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669641" y="3224784"/>
              <a:ext cx="2566416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750279" y="2907445"/>
            <a:ext cx="2566416" cy="249936"/>
            <a:chOff x="669641" y="3224784"/>
            <a:chExt cx="2566416" cy="249936"/>
          </a:xfrm>
        </p:grpSpPr>
        <p:cxnSp>
          <p:nvCxnSpPr>
            <p:cNvPr id="223" name="Straight Connector 222"/>
            <p:cNvCxnSpPr/>
            <p:nvPr/>
          </p:nvCxnSpPr>
          <p:spPr>
            <a:xfrm>
              <a:off x="669641" y="3474720"/>
              <a:ext cx="2566416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669641" y="3224784"/>
              <a:ext cx="2566416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1" name="Oval 210"/>
          <p:cNvSpPr/>
          <p:nvPr/>
        </p:nvSpPr>
        <p:spPr>
          <a:xfrm>
            <a:off x="7090090" y="2646122"/>
            <a:ext cx="782001" cy="782001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 prstMaterial="matte">
            <a:bevelT w="368300" h="3683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Oval 211"/>
          <p:cNvSpPr/>
          <p:nvPr/>
        </p:nvSpPr>
        <p:spPr>
          <a:xfrm>
            <a:off x="4468810" y="2632682"/>
            <a:ext cx="782001" cy="782001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 prstMaterial="matte">
            <a:bevelT w="368300" h="3683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3" name="Oval 212"/>
          <p:cNvSpPr/>
          <p:nvPr/>
        </p:nvSpPr>
        <p:spPr>
          <a:xfrm>
            <a:off x="5581170" y="2737773"/>
            <a:ext cx="589280" cy="58928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matte">
            <a:bevelT w="279400" h="279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Oval 193"/>
          <p:cNvSpPr/>
          <p:nvPr/>
        </p:nvSpPr>
        <p:spPr>
          <a:xfrm>
            <a:off x="2863530" y="2646122"/>
            <a:ext cx="782001" cy="782001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 prstMaterial="matte">
            <a:bevelT w="368300" h="3683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2" name="TextBox 221"/>
          <p:cNvSpPr txBox="1"/>
          <p:nvPr/>
        </p:nvSpPr>
        <p:spPr>
          <a:xfrm>
            <a:off x="1486437" y="79771"/>
            <a:ext cx="92191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 smtClean="0"/>
              <a:t>CO2 VIBRATIONAL MODES</a:t>
            </a:r>
            <a:endParaRPr lang="en-GB" sz="6600" dirty="0"/>
          </a:p>
        </p:txBody>
      </p:sp>
      <p:sp>
        <p:nvSpPr>
          <p:cNvPr id="166" name="Oval 165"/>
          <p:cNvSpPr/>
          <p:nvPr/>
        </p:nvSpPr>
        <p:spPr>
          <a:xfrm>
            <a:off x="242250" y="2632682"/>
            <a:ext cx="782001" cy="782001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 prstMaterial="matte">
            <a:bevelT w="368300" h="3683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4072313" y="2092930"/>
            <a:ext cx="0" cy="2793106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8288713" y="2092930"/>
            <a:ext cx="0" cy="2793106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Oval 204"/>
          <p:cNvSpPr/>
          <p:nvPr/>
        </p:nvSpPr>
        <p:spPr>
          <a:xfrm>
            <a:off x="1643754" y="2737773"/>
            <a:ext cx="589280" cy="58928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matte">
            <a:bevelT w="279400" h="279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6" name="Group 235"/>
          <p:cNvGrpSpPr/>
          <p:nvPr/>
        </p:nvGrpSpPr>
        <p:grpSpPr>
          <a:xfrm rot="19800000">
            <a:off x="9028128" y="2834477"/>
            <a:ext cx="1528983" cy="249936"/>
            <a:chOff x="669641" y="3224784"/>
            <a:chExt cx="2566416" cy="249936"/>
          </a:xfrm>
        </p:grpSpPr>
        <p:cxnSp>
          <p:nvCxnSpPr>
            <p:cNvPr id="237" name="Straight Connector 236"/>
            <p:cNvCxnSpPr/>
            <p:nvPr/>
          </p:nvCxnSpPr>
          <p:spPr>
            <a:xfrm>
              <a:off x="669641" y="3474720"/>
              <a:ext cx="2566416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669641" y="3224784"/>
              <a:ext cx="2566416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9" name="Group 238"/>
          <p:cNvGrpSpPr/>
          <p:nvPr/>
        </p:nvGrpSpPr>
        <p:grpSpPr>
          <a:xfrm rot="1800000">
            <a:off x="10236911" y="2812683"/>
            <a:ext cx="1528983" cy="249936"/>
            <a:chOff x="669641" y="3224784"/>
            <a:chExt cx="2566416" cy="249936"/>
          </a:xfrm>
        </p:grpSpPr>
        <p:cxnSp>
          <p:nvCxnSpPr>
            <p:cNvPr id="240" name="Straight Connector 239"/>
            <p:cNvCxnSpPr/>
            <p:nvPr/>
          </p:nvCxnSpPr>
          <p:spPr>
            <a:xfrm>
              <a:off x="669641" y="3474720"/>
              <a:ext cx="2566416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>
              <a:off x="669641" y="3224784"/>
              <a:ext cx="2566416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1" name="Oval 220"/>
          <p:cNvSpPr/>
          <p:nvPr/>
        </p:nvSpPr>
        <p:spPr>
          <a:xfrm>
            <a:off x="10096874" y="2296829"/>
            <a:ext cx="589280" cy="58928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matte">
            <a:bevelT w="279400" h="279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Oval 213"/>
          <p:cNvSpPr/>
          <p:nvPr/>
        </p:nvSpPr>
        <p:spPr>
          <a:xfrm>
            <a:off x="11316651" y="2936234"/>
            <a:ext cx="782001" cy="782001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 prstMaterial="matte">
            <a:bevelT w="368300" h="3683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7" name="Oval 216"/>
          <p:cNvSpPr/>
          <p:nvPr/>
        </p:nvSpPr>
        <p:spPr>
          <a:xfrm>
            <a:off x="8695370" y="2936234"/>
            <a:ext cx="782001" cy="782001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 prstMaterial="matte">
            <a:bevelT w="368300" h="3683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2" name="Straight Arrow Connector 71"/>
          <p:cNvCxnSpPr/>
          <p:nvPr/>
        </p:nvCxnSpPr>
        <p:spPr>
          <a:xfrm flipH="1">
            <a:off x="266571" y="2447180"/>
            <a:ext cx="1096961" cy="0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/>
          <p:nvPr/>
        </p:nvCxnSpPr>
        <p:spPr>
          <a:xfrm>
            <a:off x="2548570" y="2447180"/>
            <a:ext cx="1096961" cy="0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/>
          <p:nvPr/>
        </p:nvCxnSpPr>
        <p:spPr>
          <a:xfrm>
            <a:off x="6775130" y="2428808"/>
            <a:ext cx="1096961" cy="0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4484209" y="2423373"/>
            <a:ext cx="375601" cy="0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 flipH="1">
            <a:off x="5250811" y="2415990"/>
            <a:ext cx="375602" cy="0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/>
          <p:nvPr/>
        </p:nvCxnSpPr>
        <p:spPr>
          <a:xfrm>
            <a:off x="10390437" y="2591469"/>
            <a:ext cx="11380" cy="823214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 flipH="1">
            <a:off x="8695370" y="3332794"/>
            <a:ext cx="372696" cy="385441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/>
          <p:nvPr/>
        </p:nvCxnSpPr>
        <p:spPr>
          <a:xfrm flipH="1">
            <a:off x="11334955" y="3307562"/>
            <a:ext cx="372696" cy="385441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1516866" y="3525514"/>
                <a:ext cx="768159" cy="567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𝛿𝜇</m:t>
                          </m:r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866" y="3525514"/>
                <a:ext cx="768159" cy="5677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/>
              <p:cNvSpPr txBox="1"/>
              <p:nvPr/>
            </p:nvSpPr>
            <p:spPr>
              <a:xfrm>
                <a:off x="1513950" y="4177538"/>
                <a:ext cx="768159" cy="567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𝛿𝛼</m:t>
                          </m:r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6" name="TextBox 2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950" y="4177538"/>
                <a:ext cx="768159" cy="5677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/>
              <p:cNvSpPr txBox="1"/>
              <p:nvPr/>
            </p:nvSpPr>
            <p:spPr>
              <a:xfrm>
                <a:off x="5712394" y="3525884"/>
                <a:ext cx="768159" cy="567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𝛿𝜇</m:t>
                          </m:r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7" name="TextBox 2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394" y="3525884"/>
                <a:ext cx="768159" cy="5677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TextBox 257"/>
              <p:cNvSpPr txBox="1"/>
              <p:nvPr/>
            </p:nvSpPr>
            <p:spPr>
              <a:xfrm>
                <a:off x="5709478" y="4177908"/>
                <a:ext cx="768159" cy="567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𝛿𝛼</m:t>
                          </m:r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8" name="TextBox 2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478" y="4177908"/>
                <a:ext cx="768159" cy="5677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TextBox 258"/>
              <p:cNvSpPr txBox="1"/>
              <p:nvPr/>
            </p:nvSpPr>
            <p:spPr>
              <a:xfrm>
                <a:off x="9928793" y="3530366"/>
                <a:ext cx="768159" cy="567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𝛿𝜇</m:t>
                          </m:r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9" name="TextBox 2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8793" y="3530366"/>
                <a:ext cx="768159" cy="5677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Box 259"/>
              <p:cNvSpPr txBox="1"/>
              <p:nvPr/>
            </p:nvSpPr>
            <p:spPr>
              <a:xfrm>
                <a:off x="9925877" y="4182390"/>
                <a:ext cx="768159" cy="567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𝛿𝛼</m:t>
                          </m:r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0" name="TextBox 2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5877" y="4182390"/>
                <a:ext cx="768159" cy="5677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0367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Box 221"/>
          <p:cNvSpPr txBox="1"/>
          <p:nvPr/>
        </p:nvSpPr>
        <p:spPr>
          <a:xfrm>
            <a:off x="56334" y="-79142"/>
            <a:ext cx="120793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 smtClean="0"/>
              <a:t>Oscillating displacement of plasma</a:t>
            </a:r>
            <a:endParaRPr lang="en-GB" sz="6600" dirty="0"/>
          </a:p>
        </p:txBody>
      </p:sp>
      <p:grpSp>
        <p:nvGrpSpPr>
          <p:cNvPr id="273" name="Group 272"/>
          <p:cNvGrpSpPr/>
          <p:nvPr/>
        </p:nvGrpSpPr>
        <p:grpSpPr>
          <a:xfrm>
            <a:off x="679654" y="1920240"/>
            <a:ext cx="10597276" cy="3568470"/>
            <a:chOff x="679654" y="1920240"/>
            <a:chExt cx="10597276" cy="3568470"/>
          </a:xfrm>
        </p:grpSpPr>
        <p:cxnSp>
          <p:nvCxnSpPr>
            <p:cNvPr id="264" name="Straight Arrow Connector 263"/>
            <p:cNvCxnSpPr/>
            <p:nvPr/>
          </p:nvCxnSpPr>
          <p:spPr>
            <a:xfrm flipV="1">
              <a:off x="2299525" y="2097024"/>
              <a:ext cx="0" cy="8194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 flipV="1">
              <a:off x="3063541" y="2145792"/>
              <a:ext cx="0" cy="7768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 flipV="1">
              <a:off x="2524443" y="1993627"/>
              <a:ext cx="0" cy="7768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 flipV="1">
              <a:off x="2833092" y="1993627"/>
              <a:ext cx="0" cy="7768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 rot="10800000" flipV="1">
              <a:off x="6240910" y="4512807"/>
              <a:ext cx="0" cy="7393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/>
            <p:nvPr/>
          </p:nvCxnSpPr>
          <p:spPr>
            <a:xfrm rot="10800000" flipV="1">
              <a:off x="5470798" y="4543286"/>
              <a:ext cx="0" cy="7008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5144654" y="2796263"/>
              <a:ext cx="1422400" cy="14224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>
              <a:bevelT w="698500" h="698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Oval 56"/>
            <p:cNvSpPr/>
            <p:nvPr/>
          </p:nvSpPr>
          <p:spPr>
            <a:xfrm>
              <a:off x="1978891" y="3213886"/>
              <a:ext cx="1422400" cy="14224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>
              <a:bevelT w="698500" h="698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Oval 57"/>
            <p:cNvSpPr/>
            <p:nvPr/>
          </p:nvSpPr>
          <p:spPr>
            <a:xfrm>
              <a:off x="8310417" y="3223030"/>
              <a:ext cx="1422400" cy="14224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>
              <a:bevelT w="698500" h="698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" name="Straight Arrow Connector 2"/>
            <p:cNvCxnSpPr/>
            <p:nvPr/>
          </p:nvCxnSpPr>
          <p:spPr>
            <a:xfrm flipV="1">
              <a:off x="1108363" y="1923473"/>
              <a:ext cx="0" cy="356523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1108363" y="3706091"/>
              <a:ext cx="10168567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1978891" y="2777975"/>
              <a:ext cx="1422400" cy="142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>
              <a:bevelT w="698500" h="698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val 52"/>
            <p:cNvSpPr/>
            <p:nvPr/>
          </p:nvSpPr>
          <p:spPr>
            <a:xfrm>
              <a:off x="8310417" y="2796263"/>
              <a:ext cx="1422400" cy="142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>
              <a:bevelT w="698500" h="698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Oval 58"/>
            <p:cNvSpPr/>
            <p:nvPr/>
          </p:nvSpPr>
          <p:spPr>
            <a:xfrm>
              <a:off x="5144654" y="3238270"/>
              <a:ext cx="1422400" cy="142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>
              <a:bevelT w="698500" h="698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2585951" y="3211854"/>
              <a:ext cx="208280" cy="676656"/>
              <a:chOff x="4170911" y="1923473"/>
              <a:chExt cx="208280" cy="676656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4275051" y="1923473"/>
                <a:ext cx="0" cy="67665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4170911" y="2052320"/>
                <a:ext cx="2082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/>
            <p:cNvGrpSpPr/>
            <p:nvPr/>
          </p:nvGrpSpPr>
          <p:grpSpPr>
            <a:xfrm>
              <a:off x="8917477" y="3211854"/>
              <a:ext cx="208280" cy="676656"/>
              <a:chOff x="4170911" y="1923473"/>
              <a:chExt cx="208280" cy="676656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>
                <a:off x="4275051" y="1923473"/>
                <a:ext cx="0" cy="67665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4170911" y="2052320"/>
                <a:ext cx="2082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/>
            <p:cNvGrpSpPr/>
            <p:nvPr/>
          </p:nvGrpSpPr>
          <p:grpSpPr>
            <a:xfrm>
              <a:off x="5751714" y="3486495"/>
              <a:ext cx="208280" cy="676656"/>
              <a:chOff x="4170911" y="1923473"/>
              <a:chExt cx="208280" cy="676656"/>
            </a:xfrm>
            <a:scene3d>
              <a:camera prst="orthographicFront">
                <a:rot lat="0" lon="0" rev="10800000"/>
              </a:camera>
              <a:lightRig rig="threePt" dir="t"/>
            </a:scene3d>
          </p:grpSpPr>
          <p:cxnSp>
            <p:nvCxnSpPr>
              <p:cNvPr id="73" name="Straight Arrow Connector 72"/>
              <p:cNvCxnSpPr/>
              <p:nvPr/>
            </p:nvCxnSpPr>
            <p:spPr>
              <a:xfrm>
                <a:off x="4275051" y="1923473"/>
                <a:ext cx="0" cy="67665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4170911" y="2052320"/>
                <a:ext cx="2082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2151888" y="4074947"/>
              <a:ext cx="1039669" cy="637750"/>
              <a:chOff x="2151888" y="4074947"/>
              <a:chExt cx="1039669" cy="637750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2151888" y="4074947"/>
                <a:ext cx="2952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 smtClean="0"/>
                  <a:t>-</a:t>
                </a:r>
                <a:endParaRPr lang="en-GB" sz="2800" b="1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2394817" y="4189477"/>
                <a:ext cx="2952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 smtClean="0"/>
                  <a:t>-</a:t>
                </a:r>
                <a:endParaRPr lang="en-GB" sz="2800" b="1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2646594" y="4189477"/>
                <a:ext cx="2952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 smtClean="0"/>
                  <a:t>-</a:t>
                </a:r>
                <a:endParaRPr lang="en-GB" sz="2800" b="1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896283" y="4074947"/>
                <a:ext cx="2952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 smtClean="0"/>
                  <a:t>-</a:t>
                </a:r>
                <a:endParaRPr lang="en-GB" sz="2800" b="1" dirty="0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8517466" y="4084091"/>
              <a:ext cx="1008301" cy="637750"/>
              <a:chOff x="2151888" y="4084091"/>
              <a:chExt cx="1008301" cy="637750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2151888" y="4084091"/>
                <a:ext cx="2952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 smtClean="0"/>
                  <a:t>-</a:t>
                </a:r>
                <a:endParaRPr lang="en-GB" sz="2800" b="1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2394817" y="4198621"/>
                <a:ext cx="2952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 smtClean="0"/>
                  <a:t>-</a:t>
                </a:r>
                <a:endParaRPr lang="en-GB" sz="2800" b="1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2646594" y="4198621"/>
                <a:ext cx="2952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 smtClean="0"/>
                  <a:t>-</a:t>
                </a:r>
                <a:endParaRPr lang="en-GB" sz="2800" b="1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864915" y="4084091"/>
                <a:ext cx="2952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 smtClean="0"/>
                  <a:t>-</a:t>
                </a:r>
                <a:endParaRPr lang="en-GB" sz="2800" b="1" dirty="0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 rot="10800000">
              <a:off x="5351703" y="2709808"/>
              <a:ext cx="1008301" cy="637750"/>
              <a:chOff x="2151888" y="4087139"/>
              <a:chExt cx="1008301" cy="637750"/>
            </a:xfrm>
          </p:grpSpPr>
          <p:sp>
            <p:nvSpPr>
              <p:cNvPr id="87" name="TextBox 86"/>
              <p:cNvSpPr txBox="1"/>
              <p:nvPr/>
            </p:nvSpPr>
            <p:spPr>
              <a:xfrm>
                <a:off x="2151888" y="4087139"/>
                <a:ext cx="2952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 smtClean="0"/>
                  <a:t>-</a:t>
                </a:r>
                <a:endParaRPr lang="en-GB" sz="2800" b="1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2394817" y="4201669"/>
                <a:ext cx="2952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 smtClean="0"/>
                  <a:t>-</a:t>
                </a:r>
                <a:endParaRPr lang="en-GB" sz="2800" b="1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2646594" y="4201669"/>
                <a:ext cx="2952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 smtClean="0"/>
                  <a:t>-</a:t>
                </a:r>
                <a:endParaRPr lang="en-GB" sz="2800" b="1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2864915" y="4087139"/>
                <a:ext cx="2952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 smtClean="0"/>
                  <a:t>-</a:t>
                </a:r>
                <a:endParaRPr lang="en-GB" sz="2800" b="1" dirty="0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2151888" y="28616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+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389341" y="273385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+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683051" y="273385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+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921172" y="286764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+</a:t>
              </a: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8485342" y="2752141"/>
              <a:ext cx="1069366" cy="503120"/>
              <a:chOff x="2304288" y="2904541"/>
              <a:chExt cx="1069366" cy="503120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2304288" y="3032321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/>
                  <a:t>+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2541741" y="2904541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/>
                  <a:t>+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2835451" y="2904541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/>
                  <a:t>+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3073572" y="3038329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/>
                  <a:t>+</a:t>
                </a:r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 rot="10800000">
              <a:off x="5330615" y="4198401"/>
              <a:ext cx="1069366" cy="503120"/>
              <a:chOff x="2304288" y="2892349"/>
              <a:chExt cx="1069366" cy="503120"/>
            </a:xfrm>
          </p:grpSpPr>
          <p:sp>
            <p:nvSpPr>
              <p:cNvPr id="100" name="TextBox 99"/>
              <p:cNvSpPr txBox="1"/>
              <p:nvPr/>
            </p:nvSpPr>
            <p:spPr>
              <a:xfrm>
                <a:off x="2304288" y="3020129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/>
                  <a:t>+</a:t>
                </a: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2541741" y="2892349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/>
                  <a:t>+</a:t>
                </a: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2835451" y="2892349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/>
                  <a:t>+</a:t>
                </a: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3073572" y="3026137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/>
                  <a:t>+</a:t>
                </a:r>
              </a:p>
            </p:txBody>
          </p:sp>
        </p:grpSp>
        <p:sp>
          <p:nvSpPr>
            <p:cNvPr id="262" name="Freeform 261"/>
            <p:cNvSpPr/>
            <p:nvPr/>
          </p:nvSpPr>
          <p:spPr>
            <a:xfrm>
              <a:off x="1112520" y="1920240"/>
              <a:ext cx="9486900" cy="3566160"/>
            </a:xfrm>
            <a:custGeom>
              <a:avLst/>
              <a:gdLst>
                <a:gd name="connsiteX0" fmla="*/ 0 w 9486900"/>
                <a:gd name="connsiteY0" fmla="*/ 1783080 h 3566160"/>
                <a:gd name="connsiteX1" fmla="*/ 1584960 w 9486900"/>
                <a:gd name="connsiteY1" fmla="*/ 0 h 3566160"/>
                <a:gd name="connsiteX2" fmla="*/ 3162300 w 9486900"/>
                <a:gd name="connsiteY2" fmla="*/ 1775460 h 3566160"/>
                <a:gd name="connsiteX3" fmla="*/ 4732020 w 9486900"/>
                <a:gd name="connsiteY3" fmla="*/ 3566160 h 3566160"/>
                <a:gd name="connsiteX4" fmla="*/ 6324600 w 9486900"/>
                <a:gd name="connsiteY4" fmla="*/ 1775460 h 3566160"/>
                <a:gd name="connsiteX5" fmla="*/ 7901940 w 9486900"/>
                <a:gd name="connsiteY5" fmla="*/ 7620 h 3566160"/>
                <a:gd name="connsiteX6" fmla="*/ 9486900 w 9486900"/>
                <a:gd name="connsiteY6" fmla="*/ 1775460 h 356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486900" h="3566160">
                  <a:moveTo>
                    <a:pt x="0" y="1783080"/>
                  </a:moveTo>
                  <a:cubicBezTo>
                    <a:pt x="528955" y="892175"/>
                    <a:pt x="1057910" y="1270"/>
                    <a:pt x="1584960" y="0"/>
                  </a:cubicBezTo>
                  <a:cubicBezTo>
                    <a:pt x="2112010" y="-1270"/>
                    <a:pt x="3162300" y="1775460"/>
                    <a:pt x="3162300" y="1775460"/>
                  </a:cubicBezTo>
                  <a:cubicBezTo>
                    <a:pt x="3686810" y="2369820"/>
                    <a:pt x="4204970" y="3566160"/>
                    <a:pt x="4732020" y="3566160"/>
                  </a:cubicBezTo>
                  <a:cubicBezTo>
                    <a:pt x="5259070" y="3566160"/>
                    <a:pt x="6324600" y="1775460"/>
                    <a:pt x="6324600" y="1775460"/>
                  </a:cubicBezTo>
                  <a:cubicBezTo>
                    <a:pt x="6852920" y="1182370"/>
                    <a:pt x="7374890" y="7620"/>
                    <a:pt x="7901940" y="7620"/>
                  </a:cubicBezTo>
                  <a:cubicBezTo>
                    <a:pt x="8428990" y="7620"/>
                    <a:pt x="9232900" y="1497330"/>
                    <a:pt x="9486900" y="1775460"/>
                  </a:cubicBezTo>
                </a:path>
              </a:pathLst>
            </a:cu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67" name="Group 266"/>
            <p:cNvGrpSpPr/>
            <p:nvPr/>
          </p:nvGrpSpPr>
          <p:grpSpPr>
            <a:xfrm>
              <a:off x="8635383" y="1994246"/>
              <a:ext cx="771290" cy="904795"/>
              <a:chOff x="2450747" y="2121431"/>
              <a:chExt cx="771290" cy="904795"/>
            </a:xfrm>
          </p:grpSpPr>
          <p:cxnSp>
            <p:nvCxnSpPr>
              <p:cNvPr id="146" name="Straight Arrow Connector 145"/>
              <p:cNvCxnSpPr>
                <a:stCxn id="94" idx="0"/>
              </p:cNvCxnSpPr>
              <p:nvPr/>
            </p:nvCxnSpPr>
            <p:spPr>
              <a:xfrm flipV="1">
                <a:off x="2450747" y="2261617"/>
                <a:ext cx="1178" cy="74548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/>
              <p:cNvCxnSpPr/>
              <p:nvPr/>
            </p:nvCxnSpPr>
            <p:spPr>
              <a:xfrm flipV="1">
                <a:off x="3222037" y="2279073"/>
                <a:ext cx="0" cy="7471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/>
              <p:cNvCxnSpPr/>
              <p:nvPr/>
            </p:nvCxnSpPr>
            <p:spPr>
              <a:xfrm flipV="1">
                <a:off x="2684019" y="2121431"/>
                <a:ext cx="0" cy="79926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/>
              <p:cNvCxnSpPr/>
              <p:nvPr/>
            </p:nvCxnSpPr>
            <p:spPr>
              <a:xfrm flipV="1">
                <a:off x="2985492" y="2121431"/>
                <a:ext cx="0" cy="8020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8" name="Group 267"/>
            <p:cNvGrpSpPr/>
            <p:nvPr/>
          </p:nvGrpSpPr>
          <p:grpSpPr>
            <a:xfrm>
              <a:off x="5707343" y="4652473"/>
              <a:ext cx="308649" cy="775969"/>
              <a:chOff x="5707343" y="4650286"/>
              <a:chExt cx="308649" cy="706380"/>
            </a:xfrm>
          </p:grpSpPr>
          <p:cxnSp>
            <p:nvCxnSpPr>
              <p:cNvPr id="154" name="Straight Arrow Connector 153"/>
              <p:cNvCxnSpPr/>
              <p:nvPr/>
            </p:nvCxnSpPr>
            <p:spPr>
              <a:xfrm rot="10800000" flipV="1">
                <a:off x="6015992" y="4650286"/>
                <a:ext cx="0" cy="70082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 rot="10800000" flipV="1">
                <a:off x="5707343" y="4655837"/>
                <a:ext cx="0" cy="70082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9" name="TextBox 268"/>
            <p:cNvSpPr txBox="1"/>
            <p:nvPr/>
          </p:nvSpPr>
          <p:spPr>
            <a:xfrm rot="16200000">
              <a:off x="195707" y="3504132"/>
              <a:ext cx="1337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Electric field</a:t>
              </a:r>
              <a:endParaRPr lang="en-GB" dirty="0"/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10552083" y="3340701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Time</a:t>
              </a:r>
              <a:endParaRPr lang="en-GB" dirty="0"/>
            </a:p>
          </p:txBody>
        </p:sp>
      </p:grpSp>
      <p:sp>
        <p:nvSpPr>
          <p:cNvPr id="162" name="Oval 161"/>
          <p:cNvSpPr/>
          <p:nvPr/>
        </p:nvSpPr>
        <p:spPr>
          <a:xfrm>
            <a:off x="1978891" y="2998833"/>
            <a:ext cx="1422400" cy="142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harsh" dir="t"/>
          </a:scene3d>
          <a:sp3d prstMaterial="metal">
            <a:bevelT w="698500" h="698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Oval 162"/>
          <p:cNvSpPr/>
          <p:nvPr/>
        </p:nvSpPr>
        <p:spPr>
          <a:xfrm>
            <a:off x="5144653" y="2998833"/>
            <a:ext cx="1422400" cy="142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harsh" dir="t"/>
          </a:scene3d>
          <a:sp3d prstMaterial="metal">
            <a:bevelT w="698500" h="698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Oval 163"/>
          <p:cNvSpPr/>
          <p:nvPr/>
        </p:nvSpPr>
        <p:spPr>
          <a:xfrm>
            <a:off x="8310417" y="2994977"/>
            <a:ext cx="1422400" cy="142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harsh" dir="t"/>
          </a:scene3d>
          <a:sp3d prstMaterial="metal">
            <a:bevelT w="698500" h="698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0" name="TextBox 279"/>
          <p:cNvSpPr txBox="1"/>
          <p:nvPr/>
        </p:nvSpPr>
        <p:spPr>
          <a:xfrm>
            <a:off x="5515195" y="3490369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AuNP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561521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Box 221"/>
          <p:cNvSpPr txBox="1"/>
          <p:nvPr/>
        </p:nvSpPr>
        <p:spPr>
          <a:xfrm>
            <a:off x="3126982" y="-79142"/>
            <a:ext cx="593803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 smtClean="0"/>
              <a:t>NP Hybridisation</a:t>
            </a:r>
            <a:endParaRPr lang="en-GB" sz="6600" dirty="0"/>
          </a:p>
        </p:txBody>
      </p:sp>
      <p:sp>
        <p:nvSpPr>
          <p:cNvPr id="162" name="Oval 161"/>
          <p:cNvSpPr/>
          <p:nvPr/>
        </p:nvSpPr>
        <p:spPr>
          <a:xfrm rot="9900000">
            <a:off x="3510301" y="1971889"/>
            <a:ext cx="1422400" cy="142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harsh" dir="t"/>
          </a:scene3d>
          <a:sp3d prstMaterial="metal">
            <a:bevelT w="698500" h="698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/>
          <p:cNvSpPr/>
          <p:nvPr/>
        </p:nvSpPr>
        <p:spPr>
          <a:xfrm rot="9900000">
            <a:off x="6750462" y="1964269"/>
            <a:ext cx="1422400" cy="142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harsh" dir="t"/>
          </a:scene3d>
          <a:sp3d prstMaterial="metal">
            <a:bevelT w="698500" h="698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4221501" y="2683089"/>
            <a:ext cx="3240162" cy="0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 flipV="1">
            <a:off x="4480050" y="2018030"/>
            <a:ext cx="2888030" cy="65744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4221501" y="2018030"/>
            <a:ext cx="258549" cy="67268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/>
          <p:cNvSpPr/>
          <p:nvPr/>
        </p:nvSpPr>
        <p:spPr>
          <a:xfrm rot="900000">
            <a:off x="4081664" y="2469625"/>
            <a:ext cx="358140" cy="358140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c 14"/>
          <p:cNvSpPr/>
          <p:nvPr/>
        </p:nvSpPr>
        <p:spPr>
          <a:xfrm rot="14400000">
            <a:off x="6661338" y="2515344"/>
            <a:ext cx="200660" cy="200660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6505079" y="2648695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 smtClean="0"/>
              <a:t>θ</a:t>
            </a:r>
            <a:r>
              <a:rPr lang="en-GB" sz="1400" baseline="-25000" dirty="0" smtClean="0"/>
              <a:t>i</a:t>
            </a:r>
            <a:endParaRPr lang="en-GB" sz="1400" baseline="-25000" dirty="0"/>
          </a:p>
        </p:txBody>
      </p:sp>
      <p:sp>
        <p:nvSpPr>
          <p:cNvPr id="98" name="TextBox 97"/>
          <p:cNvSpPr txBox="1"/>
          <p:nvPr/>
        </p:nvSpPr>
        <p:spPr>
          <a:xfrm>
            <a:off x="4367933" y="2377369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 smtClean="0"/>
              <a:t>θ</a:t>
            </a:r>
            <a:r>
              <a:rPr lang="en-GB" sz="1400" baseline="-25000" dirty="0" smtClean="0"/>
              <a:t>j</a:t>
            </a:r>
            <a:endParaRPr lang="en-GB" sz="1400" baseline="-250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3833264" y="3573272"/>
            <a:ext cx="64678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3833264" y="3725672"/>
            <a:ext cx="64678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7138270" y="5133340"/>
            <a:ext cx="64678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5443624" y="4934712"/>
            <a:ext cx="747165" cy="0"/>
          </a:xfrm>
          <a:prstGeom prst="line">
            <a:avLst/>
          </a:prstGeom>
          <a:ln w="317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5443624" y="5569712"/>
            <a:ext cx="747165" cy="0"/>
          </a:xfrm>
          <a:prstGeom prst="line">
            <a:avLst/>
          </a:prstGeom>
          <a:ln w="317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3833264" y="4152392"/>
            <a:ext cx="64678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5443624" y="3913632"/>
            <a:ext cx="74716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480050" y="3913632"/>
            <a:ext cx="963574" cy="23876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5443624" y="4404393"/>
            <a:ext cx="714667" cy="0"/>
          </a:xfrm>
          <a:prstGeom prst="line">
            <a:avLst/>
          </a:prstGeom>
          <a:ln w="31750">
            <a:solidFill>
              <a:schemeClr val="tx1"/>
            </a:solidFill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6158291" y="4165633"/>
            <a:ext cx="963574" cy="23876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4480050" y="4149678"/>
            <a:ext cx="979979" cy="25471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6190789" y="3916861"/>
            <a:ext cx="953079" cy="24772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V="1">
            <a:off x="4477890" y="4934712"/>
            <a:ext cx="965734" cy="186436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6174540" y="4934712"/>
            <a:ext cx="963730" cy="198628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6174384" y="5132815"/>
            <a:ext cx="980135" cy="436897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4477890" y="5121148"/>
            <a:ext cx="965734" cy="448564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7" name="Group 286"/>
          <p:cNvGrpSpPr/>
          <p:nvPr/>
        </p:nvGrpSpPr>
        <p:grpSpPr>
          <a:xfrm>
            <a:off x="5469950" y="4602495"/>
            <a:ext cx="306475" cy="306475"/>
            <a:chOff x="5489804" y="3894559"/>
            <a:chExt cx="306475" cy="306475"/>
          </a:xfrm>
        </p:grpSpPr>
        <p:sp>
          <p:nvSpPr>
            <p:cNvPr id="281" name="Oval 280"/>
            <p:cNvSpPr/>
            <p:nvPr/>
          </p:nvSpPr>
          <p:spPr>
            <a:xfrm>
              <a:off x="5489804" y="3894559"/>
              <a:ext cx="306475" cy="30647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83" name="Straight Arrow Connector 282"/>
            <p:cNvCxnSpPr/>
            <p:nvPr/>
          </p:nvCxnSpPr>
          <p:spPr>
            <a:xfrm>
              <a:off x="5506210" y="4051809"/>
              <a:ext cx="2844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>
              <a:off x="5572760" y="4006989"/>
              <a:ext cx="0" cy="8963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/>
          <p:cNvGrpSpPr/>
          <p:nvPr/>
        </p:nvGrpSpPr>
        <p:grpSpPr>
          <a:xfrm rot="10800000">
            <a:off x="5867909" y="4602494"/>
            <a:ext cx="306475" cy="306475"/>
            <a:chOff x="5489804" y="3894559"/>
            <a:chExt cx="306475" cy="306475"/>
          </a:xfrm>
        </p:grpSpPr>
        <p:sp>
          <p:nvSpPr>
            <p:cNvPr id="158" name="Oval 157"/>
            <p:cNvSpPr/>
            <p:nvPr/>
          </p:nvSpPr>
          <p:spPr>
            <a:xfrm>
              <a:off x="5489804" y="3894559"/>
              <a:ext cx="306475" cy="30647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9" name="Straight Arrow Connector 158"/>
            <p:cNvCxnSpPr/>
            <p:nvPr/>
          </p:nvCxnSpPr>
          <p:spPr>
            <a:xfrm>
              <a:off x="5506210" y="4051809"/>
              <a:ext cx="2844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5572760" y="4006989"/>
              <a:ext cx="0" cy="8963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oup 160"/>
          <p:cNvGrpSpPr/>
          <p:nvPr/>
        </p:nvGrpSpPr>
        <p:grpSpPr>
          <a:xfrm>
            <a:off x="5477466" y="5237493"/>
            <a:ext cx="306475" cy="306475"/>
            <a:chOff x="5489804" y="3894559"/>
            <a:chExt cx="306475" cy="306475"/>
          </a:xfrm>
        </p:grpSpPr>
        <p:sp>
          <p:nvSpPr>
            <p:cNvPr id="165" name="Oval 164"/>
            <p:cNvSpPr/>
            <p:nvPr/>
          </p:nvSpPr>
          <p:spPr>
            <a:xfrm>
              <a:off x="5489804" y="3894559"/>
              <a:ext cx="306475" cy="30647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6" name="Straight Arrow Connector 165"/>
            <p:cNvCxnSpPr/>
            <p:nvPr/>
          </p:nvCxnSpPr>
          <p:spPr>
            <a:xfrm>
              <a:off x="5506210" y="4051809"/>
              <a:ext cx="2844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5572760" y="4006989"/>
              <a:ext cx="0" cy="8963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/>
          <p:cNvGrpSpPr/>
          <p:nvPr/>
        </p:nvGrpSpPr>
        <p:grpSpPr>
          <a:xfrm>
            <a:off x="5875425" y="5237492"/>
            <a:ext cx="306475" cy="306475"/>
            <a:chOff x="5489804" y="3894559"/>
            <a:chExt cx="306475" cy="306475"/>
          </a:xfrm>
        </p:grpSpPr>
        <p:sp>
          <p:nvSpPr>
            <p:cNvPr id="169" name="Oval 168"/>
            <p:cNvSpPr/>
            <p:nvPr/>
          </p:nvSpPr>
          <p:spPr>
            <a:xfrm>
              <a:off x="5489804" y="3894559"/>
              <a:ext cx="306475" cy="30647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0" name="Straight Arrow Connector 169"/>
            <p:cNvCxnSpPr/>
            <p:nvPr/>
          </p:nvCxnSpPr>
          <p:spPr>
            <a:xfrm>
              <a:off x="5506210" y="4051809"/>
              <a:ext cx="2844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5572760" y="4006989"/>
              <a:ext cx="0" cy="8963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6066329" y="4491333"/>
            <a:ext cx="24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*</a:t>
            </a:r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3912840" y="3886833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l = 2</a:t>
            </a:r>
            <a:endParaRPr lang="en-GB" sz="1400" dirty="0"/>
          </a:p>
        </p:txBody>
      </p:sp>
      <p:sp>
        <p:nvSpPr>
          <p:cNvPr id="173" name="TextBox 172"/>
          <p:cNvSpPr txBox="1"/>
          <p:nvPr/>
        </p:nvSpPr>
        <p:spPr>
          <a:xfrm>
            <a:off x="7225970" y="4874041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l = 1</a:t>
            </a:r>
            <a:endParaRPr lang="en-GB" sz="1400" dirty="0"/>
          </a:p>
        </p:txBody>
      </p:sp>
      <p:sp>
        <p:nvSpPr>
          <p:cNvPr id="174" name="TextBox 173"/>
          <p:cNvSpPr txBox="1"/>
          <p:nvPr/>
        </p:nvSpPr>
        <p:spPr>
          <a:xfrm>
            <a:off x="3911760" y="4860665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l = 1</a:t>
            </a:r>
            <a:endParaRPr lang="en-GB" sz="1400" dirty="0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4477890" y="3585464"/>
            <a:ext cx="2660380" cy="1535684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4477890" y="3737864"/>
            <a:ext cx="2660380" cy="1383284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4470845" y="4162045"/>
            <a:ext cx="2678663" cy="97076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3833264" y="5121148"/>
            <a:ext cx="64678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7138270" y="3585464"/>
            <a:ext cx="64678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7138270" y="3737864"/>
            <a:ext cx="64678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7138270" y="4164584"/>
            <a:ext cx="64678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7121865" y="4165633"/>
            <a:ext cx="646786" cy="0"/>
          </a:xfrm>
          <a:prstGeom prst="line">
            <a:avLst/>
          </a:prstGeom>
          <a:ln w="31750">
            <a:solidFill>
              <a:schemeClr val="tx1"/>
            </a:solidFill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7223465" y="3913632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l = 2</a:t>
            </a:r>
            <a:endParaRPr lang="en-GB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535088" y="26965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d</a:t>
            </a:r>
            <a:endParaRPr lang="en-GB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560422" y="190645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x</a:t>
            </a:r>
            <a:r>
              <a:rPr lang="en-GB" b="1" baseline="-25000" dirty="0" smtClean="0"/>
              <a:t>i</a:t>
            </a:r>
            <a:endParaRPr lang="en-GB" b="1" baseline="-25000" dirty="0"/>
          </a:p>
        </p:txBody>
      </p:sp>
    </p:spTree>
    <p:extLst>
      <p:ext uri="{BB962C8B-B14F-4D97-AF65-F5344CB8AC3E}">
        <p14:creationId xmlns:p14="http://schemas.microsoft.com/office/powerpoint/2010/main" val="2620421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3861</TotalTime>
  <Words>187</Words>
  <Application>Microsoft Office PowerPoint</Application>
  <PresentationFormat>Widescreen</PresentationFormat>
  <Paragraphs>141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Southampton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Lister A.P.</dc:creator>
  <cp:lastModifiedBy>Lister A.P.</cp:lastModifiedBy>
  <cp:revision>34</cp:revision>
  <dcterms:created xsi:type="dcterms:W3CDTF">2018-04-27T16:17:00Z</dcterms:created>
  <dcterms:modified xsi:type="dcterms:W3CDTF">2018-05-12T14:27:39Z</dcterms:modified>
</cp:coreProperties>
</file>