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91" y="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36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36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53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81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59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58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22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5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23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50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CDA32-28DD-447A-B6AF-64F315477357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115306"/>
              </p:ext>
            </p:extLst>
          </p:nvPr>
        </p:nvGraphicFramePr>
        <p:xfrm>
          <a:off x="291869" y="908088"/>
          <a:ext cx="5603682" cy="218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47">
                  <a:extLst>
                    <a:ext uri="{9D8B030D-6E8A-4147-A177-3AD203B41FA5}">
                      <a16:colId xmlns:a16="http://schemas.microsoft.com/office/drawing/2014/main" val="1038835009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699708817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4227138727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1640408563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64284048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416560566"/>
                    </a:ext>
                  </a:extLst>
                </a:gridCol>
              </a:tblGrid>
              <a:tr h="364965"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553837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 smtClean="0"/>
                        <a:t>ω</a:t>
                      </a:r>
                      <a:r>
                        <a:rPr lang="en-GB" sz="1200" b="1" baseline="-25000" dirty="0" smtClean="0"/>
                        <a:t>1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 gridSpan="5">
                  <a:txBody>
                    <a:bodyPr/>
                    <a:lstStyle/>
                    <a:p>
                      <a:pPr algn="ctr"/>
                      <a:endParaRPr lang="en-GB" sz="1200" dirty="0" smtClean="0"/>
                    </a:p>
                    <a:p>
                      <a:pPr algn="ctr"/>
                      <a:endParaRPr lang="en-GB" sz="1200" dirty="0" smtClean="0"/>
                    </a:p>
                    <a:p>
                      <a:pPr algn="ctr"/>
                      <a:endParaRPr lang="en-GB" sz="1200" dirty="0" smtClean="0"/>
                    </a:p>
                    <a:p>
                      <a:pPr algn="ctr"/>
                      <a:r>
                        <a:rPr lang="en-GB" sz="1200" b="1" dirty="0" err="1" smtClean="0"/>
                        <a:t>i.j</a:t>
                      </a:r>
                      <a:endParaRPr lang="en-GB" sz="1200" b="1" dirty="0" smtClean="0"/>
                    </a:p>
                    <a:p>
                      <a:pPr algn="ctr"/>
                      <a:r>
                        <a:rPr lang="en-GB" sz="1200" b="1" baseline="0" dirty="0" smtClean="0"/>
                        <a:t>matrix of data points</a:t>
                      </a:r>
                      <a:endParaRPr lang="en-GB" sz="1200" b="1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76914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 smtClean="0"/>
                        <a:t>ω</a:t>
                      </a:r>
                      <a:r>
                        <a:rPr lang="en-GB" sz="1200" b="1" baseline="-25000" dirty="0" smtClean="0"/>
                        <a:t>2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079590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 smtClean="0"/>
                        <a:t>ω</a:t>
                      </a:r>
                      <a:r>
                        <a:rPr lang="en-GB" sz="1200" b="1" baseline="-25000" dirty="0" smtClean="0"/>
                        <a:t>3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693211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…</a:t>
                      </a:r>
                      <a:endParaRPr lang="en-GB" sz="1200" b="1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180068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 smtClean="0"/>
                        <a:t>ω</a:t>
                      </a:r>
                      <a:r>
                        <a:rPr lang="en-GB" sz="1200" b="1" baseline="-25000" dirty="0" smtClean="0"/>
                        <a:t>j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56655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800265"/>
              </p:ext>
            </p:extLst>
          </p:nvPr>
        </p:nvGraphicFramePr>
        <p:xfrm>
          <a:off x="6401724" y="908088"/>
          <a:ext cx="5603682" cy="218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47">
                  <a:extLst>
                    <a:ext uri="{9D8B030D-6E8A-4147-A177-3AD203B41FA5}">
                      <a16:colId xmlns:a16="http://schemas.microsoft.com/office/drawing/2014/main" val="1038835009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699708817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4227138727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1640408563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64284048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416560566"/>
                    </a:ext>
                  </a:extLst>
                </a:gridCol>
              </a:tblGrid>
              <a:tr h="364965"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553837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PC</a:t>
                      </a:r>
                      <a:r>
                        <a:rPr lang="en-GB" sz="1200" b="1" baseline="-25000" dirty="0" smtClean="0"/>
                        <a:t>1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 gridSpan="5">
                  <a:txBody>
                    <a:bodyPr/>
                    <a:lstStyle/>
                    <a:p>
                      <a:pPr algn="ctr"/>
                      <a:endParaRPr lang="en-GB" sz="1200" dirty="0" smtClean="0"/>
                    </a:p>
                    <a:p>
                      <a:pPr algn="ctr"/>
                      <a:endParaRPr lang="en-GB" sz="1200" dirty="0" smtClean="0"/>
                    </a:p>
                    <a:p>
                      <a:pPr algn="ctr"/>
                      <a:endParaRPr lang="en-GB" sz="1200" dirty="0" smtClean="0"/>
                    </a:p>
                    <a:p>
                      <a:pPr algn="ctr"/>
                      <a:r>
                        <a:rPr lang="en-GB" sz="1200" b="1" dirty="0" err="1" smtClean="0"/>
                        <a:t>i.k</a:t>
                      </a:r>
                      <a:r>
                        <a:rPr lang="en-GB" sz="1200" b="1" dirty="0" smtClean="0"/>
                        <a:t> (</a:t>
                      </a:r>
                      <a:r>
                        <a:rPr lang="en-GB" sz="1200" b="1" dirty="0" err="1" smtClean="0"/>
                        <a:t>k≤j</a:t>
                      </a:r>
                      <a:r>
                        <a:rPr lang="en-GB" sz="1200" b="1" dirty="0" smtClean="0"/>
                        <a:t>)</a:t>
                      </a:r>
                    </a:p>
                    <a:p>
                      <a:pPr algn="ctr"/>
                      <a:r>
                        <a:rPr lang="en-GB" sz="1200" b="1" baseline="0" dirty="0" smtClean="0"/>
                        <a:t>matrix of data points</a:t>
                      </a:r>
                      <a:endParaRPr lang="en-GB" sz="1200" b="1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76914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PC</a:t>
                      </a:r>
                      <a:r>
                        <a:rPr lang="en-GB" sz="1200" b="1" baseline="-25000" dirty="0" smtClean="0"/>
                        <a:t>2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079590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PC</a:t>
                      </a:r>
                      <a:r>
                        <a:rPr lang="en-GB" sz="1200" b="1" baseline="-25000" dirty="0" smtClean="0"/>
                        <a:t>3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693211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…</a:t>
                      </a:r>
                      <a:endParaRPr lang="en-GB" sz="1200" b="1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180068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PC</a:t>
                      </a:r>
                      <a:r>
                        <a:rPr lang="en-GB" sz="1200" b="1" baseline="-25000" dirty="0" smtClean="0"/>
                        <a:t>k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566550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872343" y="3185461"/>
            <a:ext cx="583474" cy="1177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 rot="10800000">
            <a:off x="9836331" y="3185461"/>
            <a:ext cx="583474" cy="1177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6200000">
            <a:off x="4036424" y="5001201"/>
            <a:ext cx="583474" cy="1177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 rot="16200000">
            <a:off x="7750631" y="5001200"/>
            <a:ext cx="583474" cy="1177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64080" y="4570247"/>
            <a:ext cx="0" cy="13116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164080" y="5883225"/>
            <a:ext cx="143256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64079" y="5881263"/>
            <a:ext cx="716281" cy="7064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872343" y="5002784"/>
            <a:ext cx="291736" cy="878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430700" y="5727881"/>
            <a:ext cx="727679" cy="152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418225" y="5442023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2479228" y="5479615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2455817" y="5385635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2537838" y="5298586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2820096" y="5176745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2554412" y="5404431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2575675" y="5336596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2670648" y="5253701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2167121" y="4451001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1</a:t>
            </a:r>
            <a:endParaRPr lang="en-GB" sz="12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528000" y="5804081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2</a:t>
            </a:r>
            <a:endParaRPr lang="en-GB" sz="12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2820096" y="6424445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3</a:t>
            </a:r>
            <a:endParaRPr lang="en-GB" sz="12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1232840" y="5665581"/>
            <a:ext cx="309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…</a:t>
            </a:r>
            <a:endParaRPr lang="en-GB" sz="12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1623284" y="4894986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i</a:t>
            </a:r>
            <a:endParaRPr lang="en-GB" sz="1200" baseline="-250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856905" y="4516150"/>
            <a:ext cx="0" cy="13116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856905" y="5829128"/>
            <a:ext cx="143256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856904" y="5827166"/>
            <a:ext cx="716281" cy="7064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5565168" y="4948687"/>
            <a:ext cx="291736" cy="878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5123525" y="5673784"/>
            <a:ext cx="727679" cy="152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111050" y="5387926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6172053" y="5425518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6148642" y="5331538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6230663" y="5244489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6512921" y="5122648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6247237" y="5350334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6268500" y="5282499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6363473" y="5199604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5859946" y="4396904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1</a:t>
            </a:r>
            <a:endParaRPr lang="en-GB" sz="12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20825" y="5749984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2</a:t>
            </a:r>
            <a:endParaRPr lang="en-GB" sz="12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6512921" y="637034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3</a:t>
            </a:r>
            <a:endParaRPr lang="en-GB" sz="12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4925665" y="5611484"/>
            <a:ext cx="309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…</a:t>
            </a:r>
            <a:endParaRPr lang="en-GB" sz="12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5316109" y="4840889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i</a:t>
            </a:r>
            <a:endParaRPr lang="en-GB" sz="1200" baseline="-250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178749" y="4988819"/>
            <a:ext cx="432102" cy="43210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193706" y="5415261"/>
            <a:ext cx="443626" cy="38881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177622" y="5405680"/>
            <a:ext cx="484799" cy="6887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534828" y="481088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1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73184" y="558989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2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599644" y="530585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3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9600617" y="4462213"/>
            <a:ext cx="0" cy="131166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9600617" y="5775191"/>
            <a:ext cx="1432560" cy="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600616" y="5773229"/>
            <a:ext cx="716281" cy="70648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9308880" y="4894750"/>
            <a:ext cx="291736" cy="87847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8867237" y="5619847"/>
            <a:ext cx="727679" cy="15240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594916" y="434487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1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256633" y="631641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3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647030" y="5582856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…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987037" y="481018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k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961496" y="568647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2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9503420" y="5278485"/>
            <a:ext cx="202655" cy="555854"/>
            <a:chOff x="9442460" y="4933045"/>
            <a:chExt cx="202655" cy="555854"/>
          </a:xfrm>
        </p:grpSpPr>
        <p:sp>
          <p:nvSpPr>
            <p:cNvPr id="101" name="Oval 100"/>
            <p:cNvSpPr/>
            <p:nvPr/>
          </p:nvSpPr>
          <p:spPr>
            <a:xfrm rot="18000000">
              <a:off x="9506874" y="5413715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Oval 101"/>
            <p:cNvSpPr/>
            <p:nvPr/>
          </p:nvSpPr>
          <p:spPr>
            <a:xfrm rot="18000000">
              <a:off x="9569931" y="5379681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 102"/>
            <p:cNvSpPr/>
            <p:nvPr/>
          </p:nvSpPr>
          <p:spPr>
            <a:xfrm rot="18000000">
              <a:off x="9476836" y="5352965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/>
            <p:cNvSpPr/>
            <p:nvPr/>
          </p:nvSpPr>
          <p:spPr>
            <a:xfrm rot="18000000">
              <a:off x="9442460" y="5238408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/>
            <p:cNvSpPr/>
            <p:nvPr/>
          </p:nvSpPr>
          <p:spPr>
            <a:xfrm rot="18000000">
              <a:off x="9478072" y="4933045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/>
            <p:cNvSpPr/>
            <p:nvPr/>
          </p:nvSpPr>
          <p:spPr>
            <a:xfrm rot="18000000">
              <a:off x="9542412" y="5276977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/>
            <p:cNvSpPr/>
            <p:nvPr/>
          </p:nvSpPr>
          <p:spPr>
            <a:xfrm rot="18000000">
              <a:off x="9494296" y="5224646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Oval 107"/>
            <p:cNvSpPr/>
            <p:nvPr/>
          </p:nvSpPr>
          <p:spPr>
            <a:xfrm rot="18000000">
              <a:off x="9469994" y="5100949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3232596" y="-95410"/>
            <a:ext cx="63658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HOW PCA WORKS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37089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43680" y="1362536"/>
            <a:ext cx="1473200" cy="64008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4485640" y="1570816"/>
            <a:ext cx="589280" cy="2235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4005580" y="1324431"/>
            <a:ext cx="788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XYZ Stage</a:t>
            </a:r>
            <a:endParaRPr lang="en-GB" sz="1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59960" y="1682576"/>
            <a:ext cx="0" cy="85852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85360" y="1682576"/>
            <a:ext cx="0" cy="8585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nip Same Side Corner Rectangle 4"/>
          <p:cNvSpPr/>
          <p:nvPr/>
        </p:nvSpPr>
        <p:spPr>
          <a:xfrm>
            <a:off x="4588098" y="2207260"/>
            <a:ext cx="374204" cy="482600"/>
          </a:xfrm>
          <a:prstGeom prst="snip2SameRect">
            <a:avLst>
              <a:gd name="adj1" fmla="val 35491"/>
              <a:gd name="adj2" fmla="val 0"/>
            </a:avLst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515066" y="228352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Obj</a:t>
            </a:r>
            <a:endParaRPr lang="en-GB" dirty="0"/>
          </a:p>
        </p:txBody>
      </p:sp>
      <p:sp>
        <p:nvSpPr>
          <p:cNvPr id="61" name="Rectangle 60"/>
          <p:cNvSpPr/>
          <p:nvPr/>
        </p:nvSpPr>
        <p:spPr>
          <a:xfrm>
            <a:off x="4182653" y="2692478"/>
            <a:ext cx="1265264" cy="26059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3232596" y="-95410"/>
            <a:ext cx="4687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Raman setup</a:t>
            </a:r>
            <a:endParaRPr lang="en-GB" sz="6600" dirty="0"/>
          </a:p>
        </p:txBody>
      </p:sp>
      <p:sp>
        <p:nvSpPr>
          <p:cNvPr id="6" name="Rectangle 5"/>
          <p:cNvSpPr/>
          <p:nvPr/>
        </p:nvSpPr>
        <p:spPr>
          <a:xfrm>
            <a:off x="4648200" y="4664711"/>
            <a:ext cx="132080" cy="396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11172" y="2689860"/>
            <a:ext cx="0" cy="8585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73295" y="2689860"/>
            <a:ext cx="0" cy="2110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71707" y="4780916"/>
            <a:ext cx="179673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39515" y="3529330"/>
            <a:ext cx="107804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714240" y="3306510"/>
            <a:ext cx="132080" cy="3962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773168" y="2783840"/>
            <a:ext cx="0" cy="14081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26155" y="3529330"/>
            <a:ext cx="96012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649156" y="3374390"/>
            <a:ext cx="111760" cy="3098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3828037" y="3372550"/>
            <a:ext cx="111760" cy="3098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2974687" y="3372550"/>
            <a:ext cx="549721" cy="3098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Laser</a:t>
            </a:r>
            <a:endParaRPr lang="en-GB" sz="12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6539035" y="2541096"/>
            <a:ext cx="14165" cy="2259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550342" y="4664711"/>
            <a:ext cx="132080" cy="396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/>
          <p:cNvGrpSpPr/>
          <p:nvPr/>
        </p:nvGrpSpPr>
        <p:grpSpPr>
          <a:xfrm>
            <a:off x="6391781" y="4228817"/>
            <a:ext cx="290641" cy="311720"/>
            <a:chOff x="4201828" y="3462656"/>
            <a:chExt cx="290641" cy="311720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41" name="Oval 40"/>
            <p:cNvSpPr/>
            <p:nvPr/>
          </p:nvSpPr>
          <p:spPr>
            <a:xfrm>
              <a:off x="4201828" y="3464496"/>
              <a:ext cx="111760" cy="3098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/>
            <p:cNvSpPr/>
            <p:nvPr/>
          </p:nvSpPr>
          <p:spPr>
            <a:xfrm>
              <a:off x="4380709" y="3462656"/>
              <a:ext cx="111760" cy="3098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4" name="Oval 43"/>
          <p:cNvSpPr/>
          <p:nvPr/>
        </p:nvSpPr>
        <p:spPr>
          <a:xfrm>
            <a:off x="6494461" y="2720737"/>
            <a:ext cx="111760" cy="309880"/>
          </a:xfrm>
          <a:prstGeom prst="ellipse">
            <a:avLst/>
          </a:prstGeom>
          <a:solidFill>
            <a:schemeClr val="accent1">
              <a:alpha val="50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6472997" y="3314417"/>
            <a:ext cx="132080" cy="3962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Isosceles Triangle 47"/>
          <p:cNvSpPr/>
          <p:nvPr/>
        </p:nvSpPr>
        <p:spPr>
          <a:xfrm flipV="1">
            <a:off x="6485694" y="1987945"/>
            <a:ext cx="106680" cy="345157"/>
          </a:xfrm>
          <a:prstGeom prst="triangle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9AB36A"/>
              </a:gs>
              <a:gs pos="25000">
                <a:srgbClr val="FFFF00"/>
              </a:gs>
              <a:gs pos="75000">
                <a:schemeClr val="accent5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Isosceles Triangle 45"/>
          <p:cNvSpPr/>
          <p:nvPr/>
        </p:nvSpPr>
        <p:spPr>
          <a:xfrm>
            <a:off x="6290464" y="2218626"/>
            <a:ext cx="497141" cy="4285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6264176" y="1350089"/>
            <a:ext cx="549721" cy="640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CCD</a:t>
            </a:r>
            <a:endParaRPr lang="en-GB" sz="1400" dirty="0"/>
          </a:p>
        </p:txBody>
      </p:sp>
      <p:sp>
        <p:nvSpPr>
          <p:cNvPr id="49" name="Oval 48"/>
          <p:cNvSpPr/>
          <p:nvPr/>
        </p:nvSpPr>
        <p:spPr>
          <a:xfrm>
            <a:off x="6480614" y="1981216"/>
            <a:ext cx="111760" cy="309880"/>
          </a:xfrm>
          <a:prstGeom prst="ellipse">
            <a:avLst/>
          </a:prstGeom>
          <a:solidFill>
            <a:schemeClr val="accent1">
              <a:alpha val="50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3736221" y="5387771"/>
            <a:ext cx="132080" cy="396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5303753" y="5387771"/>
            <a:ext cx="132080" cy="3962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4392087" y="5396849"/>
            <a:ext cx="132080" cy="3962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 flipH="1">
            <a:off x="3116635" y="5387771"/>
            <a:ext cx="142906" cy="39624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Isosceles Triangle 53"/>
          <p:cNvSpPr/>
          <p:nvPr/>
        </p:nvSpPr>
        <p:spPr>
          <a:xfrm>
            <a:off x="6268964" y="5374706"/>
            <a:ext cx="459638" cy="39624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3415918" y="5784011"/>
            <a:ext cx="727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Mirror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2924654" y="5784011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Lens</a:t>
            </a:r>
            <a:endParaRPr lang="en-GB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4045600" y="5793089"/>
            <a:ext cx="862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Dichroic</a:t>
            </a:r>
            <a:endParaRPr lang="en-GB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4829421" y="5793089"/>
            <a:ext cx="1080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Filter</a:t>
            </a:r>
          </a:p>
          <a:p>
            <a:pPr algn="ctr"/>
            <a:r>
              <a:rPr lang="en-GB" sz="1600" dirty="0" smtClean="0"/>
              <a:t>(long pass)</a:t>
            </a:r>
            <a:endParaRPr lang="en-GB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5884160" y="5784011"/>
            <a:ext cx="1229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Diffraction </a:t>
            </a:r>
          </a:p>
          <a:p>
            <a:pPr algn="ctr"/>
            <a:r>
              <a:rPr lang="en-GB" dirty="0" smtClean="0"/>
              <a:t>grating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4278535" y="5000187"/>
            <a:ext cx="1033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Microscope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02334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81</Words>
  <Application>Microsoft Office PowerPoint</Application>
  <PresentationFormat>Widescreen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Lister A.P.</dc:creator>
  <cp:lastModifiedBy>Lister A.P.</cp:lastModifiedBy>
  <cp:revision>9</cp:revision>
  <dcterms:created xsi:type="dcterms:W3CDTF">2018-04-27T16:17:00Z</dcterms:created>
  <dcterms:modified xsi:type="dcterms:W3CDTF">2018-04-28T17:45:54Z</dcterms:modified>
</cp:coreProperties>
</file>