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38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2118-1863-224A-8C82-7B44B60C99F5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B374-CCB0-0144-BF7B-3D97E87A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9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4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5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2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9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1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0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3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F196-FB0F-6542-BEFD-637F5A4AADBB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658" y="337456"/>
            <a:ext cx="2820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Paired (quantitative)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28" y="925286"/>
            <a:ext cx="3944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Two time points (or matched groups)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Direction of change matters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2313852" y="2040375"/>
            <a:ext cx="3474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733124" y="1354575"/>
            <a:ext cx="347472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8025324" y="2262775"/>
            <a:ext cx="347472" cy="1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9630142" y="2040375"/>
            <a:ext cx="347472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081556" y="3772158"/>
            <a:ext cx="3429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3685521" y="3543558"/>
            <a:ext cx="347472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736326" y="3314958"/>
            <a:ext cx="342901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7803626" y="3543558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9632427" y="3543558"/>
            <a:ext cx="342901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74682" y="277010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76935" y="277010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17613" y="277010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66463" y="277010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79293" y="427329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3586" y="427329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70955" y="427329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12779" y="427329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66463" y="427329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3675724" y="2497575"/>
            <a:ext cx="34747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6376" y="277010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67206" y="3123944"/>
            <a:ext cx="3346" cy="116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925482" y="3123944"/>
            <a:ext cx="445727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01296" y="3120191"/>
            <a:ext cx="471802" cy="11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067628" y="3113585"/>
            <a:ext cx="447544" cy="113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707677" y="3123944"/>
            <a:ext cx="0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71883" y="351317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-0.05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48933" y="35131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04958" y="351317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-0.1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6601" y="3513174"/>
            <a:ext cx="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8889477" y="3130468"/>
            <a:ext cx="0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02154" y="3513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4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658" y="337456"/>
            <a:ext cx="2820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Paired (quantitative)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28" y="925286"/>
            <a:ext cx="8538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Two time points (or matched groups)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Direction of change matters</a:t>
            </a:r>
          </a:p>
          <a:p>
            <a:pPr marL="285750" indent="-285750">
              <a:buFont typeface="Arial" charset="0"/>
              <a:buChar char="•"/>
            </a:pPr>
            <a:r>
              <a:rPr lang="mr-IN" dirty="0" smtClean="0"/>
              <a:t>…</a:t>
            </a:r>
            <a:r>
              <a:rPr lang="en-US" dirty="0" smtClean="0"/>
              <a:t> and normalize by average taxon abundance, so that it’s a relative measure of change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2313852" y="2040375"/>
            <a:ext cx="3474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733124" y="1354575"/>
            <a:ext cx="347472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8025324" y="2262775"/>
            <a:ext cx="347472" cy="1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9630142" y="2040375"/>
            <a:ext cx="347472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081556" y="3772158"/>
            <a:ext cx="3429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3685521" y="3543558"/>
            <a:ext cx="347472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736326" y="3314958"/>
            <a:ext cx="342901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7803626" y="3543558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9632427" y="3543558"/>
            <a:ext cx="342901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74682" y="277010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76935" y="277010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17613" y="277010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66463" y="277010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79293" y="427329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3586" y="427329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70955" y="427329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12779" y="427329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66463" y="427329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3675724" y="2497575"/>
            <a:ext cx="34747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6376" y="277010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67206" y="3118765"/>
            <a:ext cx="3346" cy="116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925482" y="3125372"/>
            <a:ext cx="445727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01296" y="3116888"/>
            <a:ext cx="471802" cy="11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067628" y="3131777"/>
            <a:ext cx="447544" cy="113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95320" y="3125372"/>
            <a:ext cx="0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1602254" y="3443751"/>
                <a:ext cx="1344855" cy="539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−0.05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(0.2+0.15)/2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254" y="3443751"/>
                <a:ext cx="1344855" cy="539635"/>
              </a:xfrm>
              <a:prstGeom prst="rect">
                <a:avLst/>
              </a:prstGeom>
              <a:blipFill rotWithShape="0">
                <a:blip r:embed="rId2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8889477" y="3125372"/>
            <a:ext cx="0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02154" y="351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201231" y="3432409"/>
                <a:ext cx="1245469" cy="535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(0.1+0.2)/2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231" y="3432409"/>
                <a:ext cx="1245469" cy="535275"/>
              </a:xfrm>
              <a:prstGeom prst="rect">
                <a:avLst/>
              </a:prstGeom>
              <a:blipFill rotWithShape="0">
                <a:blip r:embed="rId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189408" y="3432409"/>
                <a:ext cx="1444242" cy="535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−0.1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(0.35+0.25)/2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08" y="3432409"/>
                <a:ext cx="1444242" cy="535275"/>
              </a:xfrm>
              <a:prstGeom prst="rect">
                <a:avLst/>
              </a:prstGeom>
              <a:blipFill rotWithShape="0"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344916" y="3430229"/>
                <a:ext cx="1344855" cy="539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(0.15+0.2)/2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916" y="3430229"/>
                <a:ext cx="1344855" cy="539635"/>
              </a:xfrm>
              <a:prstGeom prst="rect">
                <a:avLst/>
              </a:prstGeom>
              <a:blipFill rotWithShape="0">
                <a:blip r:embed="rId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31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 rot="5400000">
            <a:off x="4544371" y="4643912"/>
            <a:ext cx="342901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658" y="337456"/>
            <a:ext cx="359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Longitudinal (quantitative)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28" y="925286"/>
            <a:ext cx="5573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&gt;2 time points (could also be used for 2 time points</a:t>
            </a:r>
            <a:r>
              <a:rPr lang="mr-IN" dirty="0" smtClean="0"/>
              <a:t>…</a:t>
            </a:r>
            <a:r>
              <a:rPr lang="en-US" dirty="0" smtClean="0"/>
              <a:t>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Direction of change </a:t>
            </a:r>
            <a:r>
              <a:rPr lang="en-US" b="1" dirty="0" smtClean="0"/>
              <a:t>does not matter</a:t>
            </a:r>
            <a:r>
              <a:rPr lang="en-US" dirty="0" smtClean="0"/>
              <a:t>, only magnitude</a:t>
            </a: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 rot="5400000">
            <a:off x="2272724" y="2104272"/>
            <a:ext cx="3474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691996" y="1418472"/>
            <a:ext cx="347472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984196" y="2326672"/>
            <a:ext cx="347472" cy="1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9589014" y="2104272"/>
            <a:ext cx="347472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040428" y="3611528"/>
            <a:ext cx="3429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3644393" y="3382929"/>
            <a:ext cx="347472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95198" y="3154328"/>
            <a:ext cx="342901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7750848" y="3382928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9579648" y="3382928"/>
            <a:ext cx="342901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33554" y="2834006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35807" y="2834006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76485" y="2834006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25335" y="2834006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8165" y="411266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72458" y="411266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29827" y="411266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71651" y="411266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25335" y="411266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3634596" y="2561472"/>
            <a:ext cx="34747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35248" y="2834006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26078" y="3192915"/>
            <a:ext cx="334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884354" y="3199522"/>
            <a:ext cx="445727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60168" y="3191038"/>
            <a:ext cx="471802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026500" y="3205927"/>
            <a:ext cx="447544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54192" y="319952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35641" y="35051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8848349" y="319952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1026" y="3505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20342" y="35051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84416" y="35051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24887" y="35051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 rot="5400000">
            <a:off x="2495804" y="4423638"/>
            <a:ext cx="342901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5921742" y="5109438"/>
            <a:ext cx="342901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7294696" y="4652238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9352098" y="4423638"/>
            <a:ext cx="342901" cy="228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91097" y="538197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13327" y="538197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42765" y="538197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11742" y="538197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26832" y="5396191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526078" y="4468779"/>
            <a:ext cx="334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13385" y="4486835"/>
            <a:ext cx="869997" cy="89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04812" y="4465988"/>
            <a:ext cx="902139" cy="93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562889" y="4464177"/>
            <a:ext cx="440990" cy="9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654192" y="4475386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35641" y="47810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8380547" y="4475386"/>
            <a:ext cx="467802" cy="90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74449" y="48069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0.05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767445" y="4793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684416" y="47810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437311" y="4793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8547" y="282170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06533" y="412032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031950" y="539619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13658" y="6091881"/>
            <a:ext cx="964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Cumulative: 	</a:t>
            </a:r>
            <a:r>
              <a:rPr lang="en-US" dirty="0" smtClean="0">
                <a:solidFill>
                  <a:srgbClr val="0070C0"/>
                </a:solidFill>
              </a:rPr>
              <a:t>0.15</a:t>
            </a:r>
            <a:r>
              <a:rPr lang="en-US" dirty="0" smtClean="0"/>
              <a:t>		       </a:t>
            </a:r>
            <a:r>
              <a:rPr lang="en-US" dirty="0" smtClean="0">
                <a:solidFill>
                  <a:schemeClr val="accent6"/>
                </a:solidFill>
              </a:rPr>
              <a:t>0.1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4"/>
                </a:solidFill>
              </a:rPr>
              <a:t>0.25	           </a:t>
            </a:r>
            <a:r>
              <a:rPr lang="en-US" dirty="0" smtClean="0">
                <a:solidFill>
                  <a:schemeClr val="accent2"/>
                </a:solidFill>
              </a:rPr>
              <a:t>0.05	</a:t>
            </a: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C00000"/>
                </a:solidFill>
              </a:rPr>
              <a:t>0.05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2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 rot="5400000">
            <a:off x="4544371" y="4656269"/>
            <a:ext cx="342901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658" y="337456"/>
            <a:ext cx="359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Longitudinal (quantitative)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28" y="925286"/>
            <a:ext cx="7330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&gt;2 time points (could also be used for 2 time points)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Direction of change </a:t>
            </a:r>
            <a:r>
              <a:rPr lang="en-US" b="1" dirty="0" smtClean="0"/>
              <a:t>does not matter</a:t>
            </a:r>
            <a:r>
              <a:rPr lang="en-US" dirty="0" smtClean="0"/>
              <a:t>, only magnitude</a:t>
            </a:r>
          </a:p>
          <a:p>
            <a:pPr marL="285750" indent="-285750">
              <a:buFont typeface="Arial" charset="0"/>
              <a:buChar char="•"/>
            </a:pPr>
            <a:r>
              <a:rPr lang="mr-IN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again, normalize by taxon abundance (and divide by [# time points </a:t>
            </a:r>
            <a:r>
              <a:rPr lang="mr-IN" dirty="0" smtClean="0"/>
              <a:t>–</a:t>
            </a:r>
            <a:r>
              <a:rPr lang="en-US" dirty="0" smtClean="0"/>
              <a:t> 1])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2272724" y="2116629"/>
            <a:ext cx="3474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691996" y="1430829"/>
            <a:ext cx="347472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984196" y="2339029"/>
            <a:ext cx="347472" cy="1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9589014" y="2116629"/>
            <a:ext cx="347472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040428" y="3623885"/>
            <a:ext cx="3429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3644393" y="3395286"/>
            <a:ext cx="347472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95198" y="3166685"/>
            <a:ext cx="342901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7750848" y="3395285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9579648" y="3395285"/>
            <a:ext cx="342901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33554" y="2846363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35807" y="2846363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76485" y="2846363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25335" y="2846363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8165" y="412501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72458" y="412501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29827" y="412501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71651" y="412501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25335" y="412501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3634596" y="2573829"/>
            <a:ext cx="34747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35248" y="2846363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26078" y="3205272"/>
            <a:ext cx="334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884354" y="3211879"/>
            <a:ext cx="445727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60168" y="3203395"/>
            <a:ext cx="471802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026500" y="3218284"/>
            <a:ext cx="447544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54192" y="321187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848349" y="321187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1026" y="35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 rot="5400000">
            <a:off x="2495804" y="4435995"/>
            <a:ext cx="342901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5921742" y="5121795"/>
            <a:ext cx="342901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7294696" y="4664595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9352098" y="4435995"/>
            <a:ext cx="342901" cy="228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91097" y="539432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13327" y="539432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42765" y="539432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11742" y="539432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26832" y="5408548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526078" y="4481136"/>
            <a:ext cx="334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13385" y="4499192"/>
            <a:ext cx="869997" cy="89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04812" y="4478345"/>
            <a:ext cx="902139" cy="93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562889" y="4476534"/>
            <a:ext cx="440990" cy="9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654192" y="4487743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380547" y="4487743"/>
            <a:ext cx="467802" cy="90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70030" y="4776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437311" y="4805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8547" y="283406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06533" y="41326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031950" y="540854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5416" y="6067168"/>
            <a:ext cx="985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Cumulative: 	</a:t>
            </a:r>
            <a:r>
              <a:rPr lang="en-US" dirty="0" smtClean="0">
                <a:solidFill>
                  <a:srgbClr val="0070C0"/>
                </a:solidFill>
              </a:rPr>
              <a:t>0.39/2</a:t>
            </a:r>
            <a:r>
              <a:rPr lang="en-US" dirty="0" smtClean="0"/>
              <a:t>		       </a:t>
            </a:r>
            <a:r>
              <a:rPr lang="en-US" dirty="0" smtClean="0">
                <a:solidFill>
                  <a:schemeClr val="accent6"/>
                </a:solidFill>
              </a:rPr>
              <a:t>0.33/2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4"/>
                </a:solidFill>
              </a:rPr>
              <a:t>0.6/2	           </a:t>
            </a:r>
            <a:r>
              <a:rPr lang="en-US" dirty="0" smtClean="0">
                <a:solidFill>
                  <a:schemeClr val="accent2"/>
                </a:solidFill>
              </a:rPr>
              <a:t>0.14/2	</a:t>
            </a: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C00000"/>
                </a:solidFill>
              </a:rPr>
              <a:t>0.11/2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1552281" y="3340464"/>
                <a:ext cx="1579278" cy="505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0.2+0.15</m:t>
                          </m:r>
                        </m:den>
                      </m:f>
                      <m:r>
                        <a:rPr lang="en-US" sz="1400" b="0" i="0" smtClean="0">
                          <a:latin typeface="Cambria Math" charset="0"/>
                        </a:rPr>
                        <m:t>=0.14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1" y="3340464"/>
                <a:ext cx="1579278" cy="505010"/>
              </a:xfrm>
              <a:prstGeom prst="rect">
                <a:avLst/>
              </a:prstGeom>
              <a:blipFill rotWithShape="0">
                <a:blip r:embed="rId2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1660370" y="4797828"/>
                <a:ext cx="1718739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0.15+0.25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370" y="4797828"/>
                <a:ext cx="1718739" cy="500650"/>
              </a:xfrm>
              <a:prstGeom prst="rect">
                <a:avLst/>
              </a:prstGeom>
              <a:blipFill rotWithShape="0"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3061475" y="3557786"/>
                <a:ext cx="1479892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0.1+0.2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=0.33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475" y="3557786"/>
                <a:ext cx="1479892" cy="500650"/>
              </a:xfrm>
              <a:prstGeom prst="rect">
                <a:avLst/>
              </a:prstGeom>
              <a:blipFill rotWithShape="0"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5059688" y="3340447"/>
                <a:ext cx="1678665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0.35+0.25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=0.17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88" y="3340447"/>
                <a:ext cx="1678665" cy="500650"/>
              </a:xfrm>
              <a:prstGeom prst="rect">
                <a:avLst/>
              </a:prstGeom>
              <a:blipFill rotWithShape="0"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5167343" y="4538408"/>
                <a:ext cx="1612038" cy="505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0.25+0.1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=0.43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343" y="4538408"/>
                <a:ext cx="1612038" cy="505010"/>
              </a:xfrm>
              <a:prstGeom prst="rect">
                <a:avLst/>
              </a:prstGeom>
              <a:blipFill rotWithShape="0">
                <a:blip r:embed="rId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7246792" y="3585249"/>
                <a:ext cx="1579278" cy="505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0.15+0.2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=0.14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792" y="3585249"/>
                <a:ext cx="1579278" cy="505010"/>
              </a:xfrm>
              <a:prstGeom prst="rect">
                <a:avLst/>
              </a:prstGeom>
              <a:blipFill rotWithShape="0">
                <a:blip r:embed="rId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8782339" y="4835550"/>
                <a:ext cx="1579278" cy="505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0.2+0.25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=0.11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339" y="4835550"/>
                <a:ext cx="1579278" cy="505010"/>
              </a:xfrm>
              <a:prstGeom prst="rect">
                <a:avLst/>
              </a:prstGeom>
              <a:blipFill rotWithShape="0">
                <a:blip r:embed="rId8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55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 rot="5400000">
            <a:off x="4544371" y="4656269"/>
            <a:ext cx="342901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658" y="337456"/>
            <a:ext cx="359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Longitudinal (quantitative)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28" y="925286"/>
            <a:ext cx="801956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&gt;2 time points (could also be used for 2 time points)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Direction of change </a:t>
            </a:r>
            <a:r>
              <a:rPr lang="en-US" b="1" dirty="0" smtClean="0"/>
              <a:t>does not matter</a:t>
            </a:r>
            <a:r>
              <a:rPr lang="en-US" dirty="0" smtClean="0"/>
              <a:t>, only magnitude</a:t>
            </a:r>
          </a:p>
          <a:p>
            <a:pPr marL="285750" indent="-285750">
              <a:buFont typeface="Arial" charset="0"/>
              <a:buChar char="•"/>
            </a:pPr>
            <a:r>
              <a:rPr lang="mr-IN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again, normalize by taxon abundance (and divide by [# time points </a:t>
            </a:r>
            <a:r>
              <a:rPr lang="mr-IN" dirty="0" smtClean="0"/>
              <a:t>–</a:t>
            </a:r>
            <a:r>
              <a:rPr lang="en-US" dirty="0" smtClean="0"/>
              <a:t> 1])</a:t>
            </a:r>
          </a:p>
          <a:p>
            <a:pPr marL="285750" indent="-285750">
              <a:buFont typeface="Arial" charset="0"/>
              <a:buChar char="•"/>
            </a:pPr>
            <a:r>
              <a:rPr lang="mr-IN" dirty="0" smtClean="0"/>
              <a:t>…</a:t>
            </a:r>
            <a:r>
              <a:rPr lang="en-US" dirty="0" smtClean="0"/>
              <a:t> and to allow unbalanced designs, divide by time between time points </a:t>
            </a:r>
          </a:p>
          <a:p>
            <a:r>
              <a:rPr lang="en-US" sz="1200" i="1" dirty="0" smtClean="0"/>
              <a:t>	(implicit assumption: more change by chance between more distant time points =&gt; less weight)</a:t>
            </a:r>
            <a:r>
              <a:rPr lang="en-US" sz="1200" dirty="0" smtClean="0"/>
              <a:t>   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[software gives a warning if unbalanced design, since I’m not sure I believe this is a great way to deal with that]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2272724" y="2116629"/>
            <a:ext cx="3474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691996" y="1430829"/>
            <a:ext cx="347472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984196" y="2339029"/>
            <a:ext cx="347472" cy="1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9589014" y="2116629"/>
            <a:ext cx="347472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040428" y="3623885"/>
            <a:ext cx="3429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3644393" y="3395286"/>
            <a:ext cx="347472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95198" y="3166685"/>
            <a:ext cx="342901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7750848" y="3395285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9579648" y="3395285"/>
            <a:ext cx="342901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33554" y="2846363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35807" y="2846363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76485" y="2846363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25335" y="2846363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8165" y="412501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72458" y="412501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29827" y="412501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71651" y="412501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25335" y="412501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3634596" y="2573829"/>
            <a:ext cx="34747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35248" y="2846363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26078" y="3205272"/>
            <a:ext cx="334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884354" y="3211879"/>
            <a:ext cx="445727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60168" y="3203395"/>
            <a:ext cx="471802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026500" y="3218284"/>
            <a:ext cx="447544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54192" y="321187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848349" y="321187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1026" y="35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 rot="5400000">
            <a:off x="2495804" y="4435995"/>
            <a:ext cx="342901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5921742" y="5121795"/>
            <a:ext cx="342901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7294696" y="4664595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9352098" y="4435995"/>
            <a:ext cx="342901" cy="228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91097" y="539432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13327" y="539432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42765" y="539432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11742" y="539432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26832" y="5408548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526078" y="4481136"/>
            <a:ext cx="334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13385" y="4499192"/>
            <a:ext cx="869997" cy="89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04812" y="4478345"/>
            <a:ext cx="902139" cy="93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562889" y="4476534"/>
            <a:ext cx="440990" cy="9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654192" y="4487743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380547" y="4487743"/>
            <a:ext cx="467802" cy="90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70030" y="4776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437311" y="4805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8547" y="283406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06533" y="41326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031950" y="540854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5416" y="6067168"/>
            <a:ext cx="130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Cumulative: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1552281" y="3340464"/>
                <a:ext cx="1579278" cy="505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0.2+0.15</m:t>
                          </m:r>
                        </m:den>
                      </m:f>
                      <m:r>
                        <a:rPr lang="en-US" sz="1400" b="0" i="0" smtClean="0">
                          <a:latin typeface="Cambria Math" charset="0"/>
                        </a:rPr>
                        <m:t>=0.14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1" y="3340464"/>
                <a:ext cx="1579278" cy="505010"/>
              </a:xfrm>
              <a:prstGeom prst="rect">
                <a:avLst/>
              </a:prstGeom>
              <a:blipFill rotWithShape="0">
                <a:blip r:embed="rId2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1660370" y="4797828"/>
                <a:ext cx="1718739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0.15+0.25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370" y="4797828"/>
                <a:ext cx="1718739" cy="500650"/>
              </a:xfrm>
              <a:prstGeom prst="rect">
                <a:avLst/>
              </a:prstGeom>
              <a:blipFill rotWithShape="0"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3061475" y="3557786"/>
                <a:ext cx="1479892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0.1+0.2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=0.33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475" y="3557786"/>
                <a:ext cx="1479892" cy="500650"/>
              </a:xfrm>
              <a:prstGeom prst="rect">
                <a:avLst/>
              </a:prstGeom>
              <a:blipFill rotWithShape="0"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5059688" y="3340447"/>
                <a:ext cx="1678665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0.35+0.25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=0.17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88" y="3340447"/>
                <a:ext cx="1678665" cy="500650"/>
              </a:xfrm>
              <a:prstGeom prst="rect">
                <a:avLst/>
              </a:prstGeom>
              <a:blipFill rotWithShape="0"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5167343" y="4538408"/>
                <a:ext cx="1612038" cy="505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0.25+0.1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=0.43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343" y="4538408"/>
                <a:ext cx="1612038" cy="505010"/>
              </a:xfrm>
              <a:prstGeom prst="rect">
                <a:avLst/>
              </a:prstGeom>
              <a:blipFill rotWithShape="0">
                <a:blip r:embed="rId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7246792" y="3585249"/>
                <a:ext cx="1579278" cy="505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0.15+0.2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=0.14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792" y="3585249"/>
                <a:ext cx="1579278" cy="505010"/>
              </a:xfrm>
              <a:prstGeom prst="rect">
                <a:avLst/>
              </a:prstGeom>
              <a:blipFill rotWithShape="0">
                <a:blip r:embed="rId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8782339" y="4835550"/>
                <a:ext cx="1579278" cy="505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0.2+0.25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=0.11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339" y="4835550"/>
                <a:ext cx="1579278" cy="505010"/>
              </a:xfrm>
              <a:prstGeom prst="rect">
                <a:avLst/>
              </a:prstGeom>
              <a:blipFill rotWithShape="0">
                <a:blip r:embed="rId8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055583" y="2834063"/>
            <a:ext cx="7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Day 0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055583" y="4136804"/>
            <a:ext cx="7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Day 4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1055583" y="5439545"/>
            <a:ext cx="82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10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3895126" y="5999549"/>
                <a:ext cx="1292481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0.33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126" y="5999549"/>
                <a:ext cx="1292481" cy="501612"/>
              </a:xfrm>
              <a:prstGeom prst="rect">
                <a:avLst/>
              </a:prstGeom>
              <a:blipFill rotWithShape="0"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5323392" y="5999549"/>
                <a:ext cx="1539600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0.17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0.43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92" y="5999549"/>
                <a:ext cx="1539600" cy="501612"/>
              </a:xfrm>
              <a:prstGeom prst="rect">
                <a:avLst/>
              </a:prstGeom>
              <a:blipFill rotWithShape="0">
                <a:blip r:embed="rId10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6846396" y="5999549"/>
                <a:ext cx="1539600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0.14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396" y="5999549"/>
                <a:ext cx="1539600" cy="501612"/>
              </a:xfrm>
              <a:prstGeom prst="rect">
                <a:avLst/>
              </a:prstGeom>
              <a:blipFill rotWithShape="0">
                <a:blip r:embed="rId1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8805896" y="5999549"/>
                <a:ext cx="1539600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0.11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896" y="5999549"/>
                <a:ext cx="1539600" cy="501612"/>
              </a:xfrm>
              <a:prstGeom prst="rect">
                <a:avLst/>
              </a:prstGeom>
              <a:blipFill rotWithShape="0">
                <a:blip r:embed="rId1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2106376" y="6042990"/>
                <a:ext cx="1504194" cy="505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0.14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0.25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376" y="6042990"/>
                <a:ext cx="1504194" cy="505972"/>
              </a:xfrm>
              <a:prstGeom prst="rect">
                <a:avLst/>
              </a:prstGeom>
              <a:blipFill rotWithShape="0">
                <a:blip r:embed="rId1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36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658" y="337456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Paired (binary)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4442" y="952696"/>
            <a:ext cx="8097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Two time points (or matched groups)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Direction of change matters (in this case, taxon gain or loss between time points) 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2313852" y="2040375"/>
            <a:ext cx="3474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733124" y="1354575"/>
            <a:ext cx="347472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8944342" y="1354575"/>
            <a:ext cx="347472" cy="320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536570" y="3321593"/>
            <a:ext cx="342901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746225" y="2407193"/>
            <a:ext cx="342901" cy="411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946626" y="3321593"/>
            <a:ext cx="342901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10318227" y="4235993"/>
            <a:ext cx="342901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74682" y="277010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76935" y="277010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48824" y="277010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11304" y="4279927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70955" y="4279927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0.45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48824" y="4281713"/>
            <a:ext cx="593432" cy="3657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192961" y="4279927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3675724" y="2497575"/>
            <a:ext cx="34747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6376" y="277010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67206" y="3118765"/>
            <a:ext cx="3346" cy="116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4954" y="3118765"/>
            <a:ext cx="471599" cy="116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864666" y="3141602"/>
            <a:ext cx="436631" cy="115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15173" y="3131777"/>
            <a:ext cx="459903" cy="115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95320" y="3125372"/>
            <a:ext cx="0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60142" y="34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10261077" y="3139441"/>
            <a:ext cx="434243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359576" y="387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20778" y="34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55599" y="3316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708822" y="34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0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 rot="5400000">
            <a:off x="3456257" y="5537508"/>
            <a:ext cx="342901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658" y="337456"/>
            <a:ext cx="284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Longitudinal (binary)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4442" y="952696"/>
            <a:ext cx="5573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&gt;2 time points (could also be used for 2 time points</a:t>
            </a:r>
            <a:r>
              <a:rPr lang="mr-IN" dirty="0" smtClean="0"/>
              <a:t>…</a:t>
            </a:r>
            <a:r>
              <a:rPr lang="en-US" dirty="0" smtClean="0"/>
              <a:t>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Direction of change </a:t>
            </a:r>
            <a:r>
              <a:rPr lang="en-US" b="1" dirty="0" smtClean="0"/>
              <a:t>does not matter</a:t>
            </a: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 rot="5400000">
            <a:off x="2313852" y="1830307"/>
            <a:ext cx="3474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733124" y="1144507"/>
            <a:ext cx="347472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8944342" y="1144507"/>
            <a:ext cx="347472" cy="320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536570" y="3111525"/>
            <a:ext cx="342901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746225" y="2197125"/>
            <a:ext cx="342901" cy="411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946626" y="3111525"/>
            <a:ext cx="342901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10318227" y="4025925"/>
            <a:ext cx="342901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74682" y="2560041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76935" y="2560041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48824" y="2560041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11304" y="406985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70955" y="406985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0.45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48824" y="4071645"/>
            <a:ext cx="593432" cy="3657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192961" y="406985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3675724" y="2287507"/>
            <a:ext cx="34747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6376" y="2560041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68100" y="2909353"/>
            <a:ext cx="3346" cy="116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4954" y="2896341"/>
            <a:ext cx="471599" cy="116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864666" y="2919178"/>
            <a:ext cx="436631" cy="115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15173" y="2909353"/>
            <a:ext cx="459903" cy="115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95320" y="2902948"/>
            <a:ext cx="0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60142" y="3246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10261077" y="2917017"/>
            <a:ext cx="434243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359576" y="365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20778" y="3246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31858" y="3118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708822" y="3246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5400000">
            <a:off x="2313332" y="4851708"/>
            <a:ext cx="342901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5735409" y="4165908"/>
            <a:ext cx="342901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5400000">
            <a:off x="8250889" y="4851708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>
            <a:off x="9624741" y="5308908"/>
            <a:ext cx="342901" cy="914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98457" y="558144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64952" y="558144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183940" y="558144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19609" y="558144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 rot="5400000">
            <a:off x="3904423" y="5537508"/>
            <a:ext cx="347472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329084" y="558144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07745" y="558144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</a:p>
        </p:txBody>
      </p:sp>
      <p:sp>
        <p:nvSpPr>
          <p:cNvPr id="52" name="Rectangle 51"/>
          <p:cNvSpPr/>
          <p:nvPr/>
        </p:nvSpPr>
        <p:spPr>
          <a:xfrm rot="5400000">
            <a:off x="10298352" y="5537508"/>
            <a:ext cx="342901" cy="457200"/>
          </a:xfrm>
          <a:prstGeom prst="rect">
            <a:avLst/>
          </a:prstGeom>
          <a:solidFill>
            <a:srgbClr val="F17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181482" y="558144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96631" y="25843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30034" y="40818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35397" y="558144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1569773" y="4417114"/>
            <a:ext cx="3346" cy="116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47181" y="4407584"/>
            <a:ext cx="471599" cy="116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44594" y="4451222"/>
            <a:ext cx="21444" cy="117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401722" y="4454279"/>
            <a:ext cx="437592" cy="112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514741" y="4404306"/>
            <a:ext cx="448145" cy="121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9348930" y="4405336"/>
            <a:ext cx="892274" cy="118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0253392" y="4408876"/>
            <a:ext cx="449285" cy="117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695320" y="4383083"/>
            <a:ext cx="2896" cy="123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400991" y="5215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97312" y="518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922516" y="5189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51233" y="4845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773910" y="4899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39228" y="4845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891275" y="4942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96620" y="6263692"/>
            <a:ext cx="102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Cumulative: 	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	   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6"/>
                </a:solidFill>
              </a:rPr>
              <a:t>2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4"/>
                </a:solidFill>
              </a:rPr>
              <a:t>              0           		</a:t>
            </a:r>
            <a:r>
              <a:rPr lang="en-US" dirty="0" smtClean="0">
                <a:solidFill>
                  <a:schemeClr val="accent2"/>
                </a:solidFill>
              </a:rPr>
              <a:t>0	</a:t>
            </a: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C00000"/>
                </a:solidFill>
              </a:rPr>
              <a:t>1	             </a:t>
            </a:r>
            <a:r>
              <a:rPr lang="en-US" dirty="0" smtClean="0">
                <a:solidFill>
                  <a:srgbClr val="F170C6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1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 rot="5400000">
            <a:off x="3456257" y="5537508"/>
            <a:ext cx="342901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658" y="337456"/>
            <a:ext cx="284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Longitudinal (binary)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4442" y="952696"/>
            <a:ext cx="7769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&gt;2 time points (could also be used for 2 time points</a:t>
            </a:r>
            <a:r>
              <a:rPr lang="mr-IN" dirty="0" smtClean="0"/>
              <a:t>…</a:t>
            </a:r>
            <a:r>
              <a:rPr lang="en-US" dirty="0" smtClean="0"/>
              <a:t>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Direction of change </a:t>
            </a:r>
            <a:r>
              <a:rPr lang="en-US" b="1" dirty="0" smtClean="0"/>
              <a:t>does not matter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mr-IN" dirty="0" smtClean="0"/>
              <a:t>…</a:t>
            </a:r>
            <a:r>
              <a:rPr lang="en-US" dirty="0" smtClean="0"/>
              <a:t> as before, weight by time between observations and number of time points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 rot="5400000">
            <a:off x="2313852" y="1830307"/>
            <a:ext cx="3474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733124" y="1144507"/>
            <a:ext cx="347472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8944342" y="1144507"/>
            <a:ext cx="347472" cy="320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536570" y="3111525"/>
            <a:ext cx="342901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746225" y="2197125"/>
            <a:ext cx="342901" cy="411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946626" y="3111525"/>
            <a:ext cx="342901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10318227" y="4025925"/>
            <a:ext cx="342901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74682" y="2560041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76935" y="2560041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48824" y="2560041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11304" y="406985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70955" y="406985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0.45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48824" y="4071645"/>
            <a:ext cx="593432" cy="3657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192961" y="406985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3675724" y="2287507"/>
            <a:ext cx="34747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6376" y="2560041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68100" y="2909353"/>
            <a:ext cx="3346" cy="116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4954" y="2896341"/>
            <a:ext cx="471599" cy="116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864666" y="2919178"/>
            <a:ext cx="436631" cy="115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15173" y="2909353"/>
            <a:ext cx="459903" cy="115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95320" y="2902948"/>
            <a:ext cx="0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60142" y="3246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10261077" y="2917017"/>
            <a:ext cx="434243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359576" y="365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20778" y="3246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31858" y="3118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708822" y="3246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5400000">
            <a:off x="2313332" y="4851708"/>
            <a:ext cx="342901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5735409" y="4165908"/>
            <a:ext cx="342901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5400000">
            <a:off x="8250889" y="4851708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>
            <a:off x="9624741" y="5308908"/>
            <a:ext cx="342901" cy="914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98457" y="558144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64952" y="558144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183940" y="558144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19609" y="558144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 rot="5400000">
            <a:off x="3904423" y="5537508"/>
            <a:ext cx="347472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329084" y="558144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07745" y="558144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</a:p>
        </p:txBody>
      </p:sp>
      <p:sp>
        <p:nvSpPr>
          <p:cNvPr id="52" name="Rectangle 51"/>
          <p:cNvSpPr/>
          <p:nvPr/>
        </p:nvSpPr>
        <p:spPr>
          <a:xfrm rot="5400000">
            <a:off x="10298352" y="5537508"/>
            <a:ext cx="342901" cy="457200"/>
          </a:xfrm>
          <a:prstGeom prst="rect">
            <a:avLst/>
          </a:prstGeom>
          <a:solidFill>
            <a:srgbClr val="F17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181482" y="558144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96631" y="25843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30034" y="40818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35397" y="558144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1569773" y="4417114"/>
            <a:ext cx="3346" cy="116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47181" y="4407584"/>
            <a:ext cx="471599" cy="116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44594" y="4451222"/>
            <a:ext cx="21444" cy="117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401722" y="4454279"/>
            <a:ext cx="437592" cy="112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514741" y="4404306"/>
            <a:ext cx="448145" cy="121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9348930" y="4405336"/>
            <a:ext cx="892274" cy="118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0253392" y="4408876"/>
            <a:ext cx="449285" cy="117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695320" y="4383083"/>
            <a:ext cx="2896" cy="123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400991" y="5215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97312" y="518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922516" y="5189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49408" y="487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773910" y="4899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39228" y="4845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891275" y="4942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96620" y="6260970"/>
            <a:ext cx="130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Cumulative: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011782" y="2539286"/>
            <a:ext cx="7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Day 0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1011782" y="4023176"/>
            <a:ext cx="7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Day 4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0953272" y="5507066"/>
            <a:ext cx="82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10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3692844" y="6194830"/>
                <a:ext cx="1292481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844" y="6194830"/>
                <a:ext cx="1292481" cy="501612"/>
              </a:xfrm>
              <a:prstGeom prst="rect">
                <a:avLst/>
              </a:prstGeom>
              <a:blipFill rotWithShape="0">
                <a:blip r:embed="rId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5137059" y="6291748"/>
                <a:ext cx="153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059" y="6291748"/>
                <a:ext cx="1539600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7394821" y="6291748"/>
                <a:ext cx="153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21" y="6291748"/>
                <a:ext cx="1539600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8603614" y="6194830"/>
                <a:ext cx="1539600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614" y="6194830"/>
                <a:ext cx="1539600" cy="501612"/>
              </a:xfrm>
              <a:prstGeom prst="rect">
                <a:avLst/>
              </a:prstGeom>
              <a:blipFill rotWithShape="0"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2789566" y="6194830"/>
                <a:ext cx="1032910" cy="501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566" y="6194830"/>
                <a:ext cx="1032910" cy="501612"/>
              </a:xfrm>
              <a:prstGeom prst="rect">
                <a:avLst/>
              </a:prstGeom>
              <a:blipFill rotWithShape="0">
                <a:blip r:embed="rId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1599866" y="6291748"/>
                <a:ext cx="153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66" y="6291748"/>
                <a:ext cx="1539600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9757815" y="6194830"/>
                <a:ext cx="1539600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rgbClr val="F170C6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F170C6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F170C6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F170C6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rgbClr val="F170C6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F170C6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F170C6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F170C6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rgbClr val="F170C6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rgbClr val="F170C6"/>
                  </a:solidFill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815" y="6194830"/>
                <a:ext cx="1539600" cy="501612"/>
              </a:xfrm>
              <a:prstGeom prst="rect">
                <a:avLst/>
              </a:prstGeom>
              <a:blipFill rotWithShape="0">
                <a:blip r:embed="rId8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45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710</Words>
  <Application>Microsoft Macintosh PowerPoint</Application>
  <PresentationFormat>Widescreen</PresentationFormat>
  <Paragraphs>249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2018-08-15T12:47:06Z</dcterms:created>
  <dcterms:modified xsi:type="dcterms:W3CDTF">2018-08-15T16:01:41Z</dcterms:modified>
</cp:coreProperties>
</file>